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67" r:id="rId2"/>
    <p:sldId id="279" r:id="rId3"/>
    <p:sldId id="278" r:id="rId4"/>
    <p:sldId id="271" r:id="rId5"/>
    <p:sldId id="280" r:id="rId6"/>
    <p:sldId id="281" r:id="rId7"/>
    <p:sldId id="282" r:id="rId8"/>
    <p:sldId id="287" r:id="rId9"/>
    <p:sldId id="272" r:id="rId10"/>
    <p:sldId id="288" r:id="rId11"/>
    <p:sldId id="289" r:id="rId12"/>
    <p:sldId id="290" r:id="rId13"/>
    <p:sldId id="273" r:id="rId14"/>
    <p:sldId id="291" r:id="rId15"/>
    <p:sldId id="274" r:id="rId16"/>
    <p:sldId id="301" r:id="rId17"/>
    <p:sldId id="302" r:id="rId18"/>
    <p:sldId id="300" r:id="rId19"/>
    <p:sldId id="269" r:id="rId20"/>
    <p:sldId id="303" r:id="rId21"/>
    <p:sldId id="275" r:id="rId22"/>
    <p:sldId id="296" r:id="rId23"/>
    <p:sldId id="297" r:id="rId24"/>
    <p:sldId id="298" r:id="rId25"/>
    <p:sldId id="299" r:id="rId26"/>
    <p:sldId id="276" r:id="rId27"/>
    <p:sldId id="304" r:id="rId28"/>
    <p:sldId id="305" r:id="rId29"/>
    <p:sldId id="277" r:id="rId30"/>
    <p:sldId id="285" r:id="rId31"/>
    <p:sldId id="292" r:id="rId32"/>
    <p:sldId id="295" r:id="rId33"/>
    <p:sldId id="294" r:id="rId34"/>
    <p:sldId id="308" r:id="rId35"/>
    <p:sldId id="268" r:id="rId36"/>
    <p:sldId id="293" r:id="rId37"/>
    <p:sldId id="306" r:id="rId38"/>
    <p:sldId id="286" r:id="rId39"/>
  </p:sldIdLst>
  <p:sldSz cx="9144000" cy="6858000" type="screen4x3"/>
  <p:notesSz cx="6858000" cy="9296400"/>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a:srgbClr val="CC0000"/>
    <a:srgbClr val="808080"/>
    <a:srgbClr val="FF0000"/>
    <a:srgbClr val="969696"/>
    <a:srgbClr val="DDDDDD"/>
    <a:srgbClr val="990033"/>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36" autoAdjust="0"/>
    <p:restoredTop sz="84588" autoAdjust="0"/>
  </p:normalViewPr>
  <p:slideViewPr>
    <p:cSldViewPr>
      <p:cViewPr varScale="1">
        <p:scale>
          <a:sx n="66" d="100"/>
          <a:sy n="66" d="100"/>
        </p:scale>
        <p:origin x="-187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1650"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49155" name="Rectangle 3"/>
          <p:cNvSpPr>
            <a:spLocks noGrp="1" noChangeArrowheads="1"/>
          </p:cNvSpPr>
          <p:nvPr>
            <p:ph type="dt" sz="quarter" idx="1"/>
          </p:nvPr>
        </p:nvSpPr>
        <p:spPr bwMode="auto">
          <a:xfrm>
            <a:off x="3884613"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9156" name="Rectangle 4"/>
          <p:cNvSpPr>
            <a:spLocks noGrp="1" noChangeArrowheads="1"/>
          </p:cNvSpPr>
          <p:nvPr>
            <p:ph type="ftr" sz="quarter" idx="2"/>
          </p:nvPr>
        </p:nvSpPr>
        <p:spPr bwMode="auto">
          <a:xfrm>
            <a:off x="0" y="8829675"/>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n-US"/>
          </a:p>
        </p:txBody>
      </p:sp>
      <p:sp>
        <p:nvSpPr>
          <p:cNvPr id="49157" name="Rectangle 5"/>
          <p:cNvSpPr>
            <a:spLocks noGrp="1" noChangeArrowheads="1"/>
          </p:cNvSpPr>
          <p:nvPr>
            <p:ph type="sldNum" sz="quarter" idx="3"/>
          </p:nvPr>
        </p:nvSpPr>
        <p:spPr bwMode="auto">
          <a:xfrm>
            <a:off x="3884613" y="8829675"/>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40A4820-3FDB-4B32-86F8-0EEC0877245D}" type="slidenum">
              <a:rPr lang="en-US" altLang="en-US"/>
              <a:pPr/>
              <a:t>‹#›</a:t>
            </a:fld>
            <a:endParaRPr lang="en-US" altLang="en-US"/>
          </a:p>
        </p:txBody>
      </p:sp>
    </p:spTree>
    <p:extLst>
      <p:ext uri="{BB962C8B-B14F-4D97-AF65-F5344CB8AC3E}">
        <p14:creationId xmlns:p14="http://schemas.microsoft.com/office/powerpoint/2010/main" val="11855747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56323" name="Rectangle 3"/>
          <p:cNvSpPr>
            <a:spLocks noGrp="1" noChangeArrowheads="1"/>
          </p:cNvSpPr>
          <p:nvPr>
            <p:ph type="dt" idx="1"/>
          </p:nvPr>
        </p:nvSpPr>
        <p:spPr bwMode="auto">
          <a:xfrm>
            <a:off x="3884613"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56324"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6325" name="Rectangle 5"/>
          <p:cNvSpPr>
            <a:spLocks noGrp="1" noChangeArrowheads="1"/>
          </p:cNvSpPr>
          <p:nvPr>
            <p:ph type="body" sz="quarter" idx="3"/>
          </p:nvPr>
        </p:nvSpPr>
        <p:spPr bwMode="auto">
          <a:xfrm>
            <a:off x="685800" y="4416425"/>
            <a:ext cx="54864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6326" name="Rectangle 6"/>
          <p:cNvSpPr>
            <a:spLocks noGrp="1" noChangeArrowheads="1"/>
          </p:cNvSpPr>
          <p:nvPr>
            <p:ph type="ftr" sz="quarter" idx="4"/>
          </p:nvPr>
        </p:nvSpPr>
        <p:spPr bwMode="auto">
          <a:xfrm>
            <a:off x="0" y="8829675"/>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n-US"/>
          </a:p>
        </p:txBody>
      </p:sp>
      <p:sp>
        <p:nvSpPr>
          <p:cNvPr id="56327" name="Rectangle 7"/>
          <p:cNvSpPr>
            <a:spLocks noGrp="1" noChangeArrowheads="1"/>
          </p:cNvSpPr>
          <p:nvPr>
            <p:ph type="sldNum" sz="quarter" idx="5"/>
          </p:nvPr>
        </p:nvSpPr>
        <p:spPr bwMode="auto">
          <a:xfrm>
            <a:off x="3884613" y="8829675"/>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B821A8F-9287-4A88-8BC5-3B1FBCFA473D}" type="slidenum">
              <a:rPr lang="en-US" altLang="en-US"/>
              <a:pPr/>
              <a:t>‹#›</a:t>
            </a:fld>
            <a:endParaRPr lang="en-US" altLang="en-US"/>
          </a:p>
        </p:txBody>
      </p:sp>
    </p:spTree>
    <p:extLst>
      <p:ext uri="{BB962C8B-B14F-4D97-AF65-F5344CB8AC3E}">
        <p14:creationId xmlns:p14="http://schemas.microsoft.com/office/powerpoint/2010/main" val="31770785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ACDAB0-1692-431D-826F-38C7B0BE55C6}" type="slidenum">
              <a:rPr lang="en-US" altLang="en-US"/>
              <a:pPr/>
              <a:t>1</a:t>
            </a:fld>
            <a:endParaRPr lang="en-US" altLang="en-US"/>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bwMode="gray">
          <a:xfrm>
            <a:off x="0" y="152400"/>
            <a:ext cx="7772400" cy="762000"/>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bwMode="gray">
          <a:xfrm>
            <a:off x="0" y="914400"/>
            <a:ext cx="6400800" cy="568325"/>
          </a:xfrm>
        </p:spPr>
        <p:txBody>
          <a:bodyPr/>
          <a:lstStyle>
            <a:lvl1pPr marL="0" indent="0">
              <a:buFont typeface="Symbol" pitchFamily="18" charset="2"/>
              <a:buNone/>
              <a:defRPr sz="4400"/>
            </a:lvl1pPr>
          </a:lstStyle>
          <a:p>
            <a:pPr lvl="0"/>
            <a:r>
              <a:rPr lang="en-US" altLang="en-US" noProof="0" smtClean="0"/>
              <a:t>Click to edit Master subtitle style</a:t>
            </a:r>
          </a:p>
        </p:txBody>
      </p:sp>
      <p:sp>
        <p:nvSpPr>
          <p:cNvPr id="3091" name="Rectangle 19"/>
          <p:cNvSpPr>
            <a:spLocks noGrp="1" noChangeArrowheads="1"/>
          </p:cNvSpPr>
          <p:nvPr>
            <p:ph type="dt" sz="quarter" idx="2"/>
          </p:nvPr>
        </p:nvSpPr>
        <p:spPr bwMode="auto">
          <a:xfrm>
            <a:off x="0" y="6172200"/>
            <a:ext cx="3276600" cy="6858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2400" b="1"/>
            </a:lvl1pPr>
          </a:lstStyle>
          <a:p>
            <a:endParaRPr lang="en-US" altLang="en-US" sz="1400"/>
          </a:p>
          <a:p>
            <a:r>
              <a:rPr lang="en-US" altLang="en-US"/>
              <a:t>September 18, 2007</a:t>
            </a:r>
          </a:p>
        </p:txBody>
      </p:sp>
      <p:sp>
        <p:nvSpPr>
          <p:cNvPr id="3092" name="Rectangle 20"/>
          <p:cNvSpPr>
            <a:spLocks noGrp="1" noChangeArrowheads="1"/>
          </p:cNvSpPr>
          <p:nvPr>
            <p:ph type="ftr" sz="quarter" idx="3"/>
          </p:nvPr>
        </p:nvSpPr>
        <p:spPr bwMode="auto">
          <a:xfrm>
            <a:off x="3276600" y="6381750"/>
            <a:ext cx="58674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2400" b="1"/>
            </a:lvl1pPr>
          </a:lstStyle>
          <a:p>
            <a:r>
              <a:rPr lang="en-US" altLang="en-US"/>
              <a:t>Risk Training on Economic Capital</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0070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0"/>
            <a:ext cx="2152650" cy="5973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305550" cy="5973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14526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98528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431360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295400"/>
            <a:ext cx="4038600"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1295400"/>
            <a:ext cx="4038600"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03689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50642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45979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5990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63017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37873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82296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381000" y="1295400"/>
            <a:ext cx="8229600" cy="4678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50" name="Rectangle 26"/>
          <p:cNvSpPr>
            <a:spLocks noChangeArrowheads="1"/>
          </p:cNvSpPr>
          <p:nvPr/>
        </p:nvSpPr>
        <p:spPr bwMode="auto">
          <a:xfrm>
            <a:off x="152400" y="6381750"/>
            <a:ext cx="2667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en-US" altLang="en-US" sz="1400" b="1"/>
              <a:t>September 18, 2007</a:t>
            </a:r>
          </a:p>
          <a:p>
            <a:pPr algn="l"/>
            <a:r>
              <a:rPr lang="en-US" altLang="en-US" sz="1400" b="1" dirty="0"/>
              <a:t>Counterparty Credit Risk</a:t>
            </a:r>
          </a:p>
        </p:txBody>
      </p:sp>
      <p:sp>
        <p:nvSpPr>
          <p:cNvPr id="1051" name="Rectangle 27"/>
          <p:cNvSpPr>
            <a:spLocks noChangeArrowheads="1"/>
          </p:cNvSpPr>
          <p:nvPr/>
        </p:nvSpPr>
        <p:spPr bwMode="auto">
          <a:xfrm>
            <a:off x="3276600" y="638175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z="1400" b="1" dirty="0"/>
              <a:t>Risk Training on</a:t>
            </a:r>
          </a:p>
          <a:p>
            <a:r>
              <a:rPr lang="en-US" altLang="en-US" sz="1400" b="1" dirty="0"/>
              <a:t>Economic Capital</a:t>
            </a:r>
          </a:p>
        </p:txBody>
      </p:sp>
      <p:sp>
        <p:nvSpPr>
          <p:cNvPr id="1052" name="Rectangle 28"/>
          <p:cNvSpPr>
            <a:spLocks noChangeArrowheads="1"/>
          </p:cNvSpPr>
          <p:nvPr/>
        </p:nvSpPr>
        <p:spPr bwMode="auto">
          <a:xfrm>
            <a:off x="7010400" y="6172200"/>
            <a:ext cx="2133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en-US" altLang="en-US" sz="1400" b="1" dirty="0"/>
              <a:t>Page </a:t>
            </a:r>
            <a:fld id="{5D2DB7E8-E475-4ECE-AD35-FD33CA9329BA}" type="slidenum">
              <a:rPr lang="en-US" altLang="en-US" sz="1400" b="1"/>
              <a:pPr algn="l"/>
              <a:t>‹#›</a:t>
            </a:fld>
            <a:r>
              <a:rPr lang="en-US" altLang="en-US" sz="1400" b="1" dirty="0"/>
              <a:t> of </a:t>
            </a:r>
            <a:r>
              <a:rPr lang="en-US" altLang="en-US" sz="1400" b="1" dirty="0" smtClean="0"/>
              <a:t>38</a:t>
            </a:r>
            <a:endParaRPr lang="en-US" altLang="en-US" sz="1400" b="1" dirty="0"/>
          </a:p>
          <a:p>
            <a:pPr algn="l"/>
            <a:r>
              <a:rPr lang="en-US" altLang="en-US" sz="1400" b="1" dirty="0"/>
              <a:t>Martin </a:t>
            </a:r>
            <a:r>
              <a:rPr lang="en-US" altLang="en-US" sz="1400" b="1" dirty="0" smtClean="0"/>
              <a:t>Goldberg</a:t>
            </a:r>
          </a:p>
          <a:p>
            <a:pPr algn="l"/>
            <a:endParaRPr lang="en-US" altLang="en-US" sz="14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spcBef>
          <a:spcPct val="0"/>
        </a:spcBef>
        <a:spcAft>
          <a:spcPct val="0"/>
        </a:spcAft>
        <a:defRPr sz="3200">
          <a:solidFill>
            <a:schemeClr val="tx1"/>
          </a:solidFill>
          <a:latin typeface="+mj-lt"/>
          <a:ea typeface="+mj-ea"/>
          <a:cs typeface="+mj-cs"/>
        </a:defRPr>
      </a:lvl1pPr>
      <a:lvl2pPr algn="l" rtl="0" fontAlgn="base">
        <a:spcBef>
          <a:spcPct val="0"/>
        </a:spcBef>
        <a:spcAft>
          <a:spcPct val="0"/>
        </a:spcAft>
        <a:defRPr sz="3200">
          <a:solidFill>
            <a:schemeClr val="tx1"/>
          </a:solidFill>
          <a:latin typeface="Times New Roman" pitchFamily="18" charset="0"/>
        </a:defRPr>
      </a:lvl2pPr>
      <a:lvl3pPr algn="l" rtl="0" fontAlgn="base">
        <a:spcBef>
          <a:spcPct val="0"/>
        </a:spcBef>
        <a:spcAft>
          <a:spcPct val="0"/>
        </a:spcAft>
        <a:defRPr sz="3200">
          <a:solidFill>
            <a:schemeClr val="tx1"/>
          </a:solidFill>
          <a:latin typeface="Times New Roman" pitchFamily="18" charset="0"/>
        </a:defRPr>
      </a:lvl3pPr>
      <a:lvl4pPr algn="l" rtl="0" fontAlgn="base">
        <a:spcBef>
          <a:spcPct val="0"/>
        </a:spcBef>
        <a:spcAft>
          <a:spcPct val="0"/>
        </a:spcAft>
        <a:defRPr sz="3200">
          <a:solidFill>
            <a:schemeClr val="tx1"/>
          </a:solidFill>
          <a:latin typeface="Times New Roman" pitchFamily="18" charset="0"/>
        </a:defRPr>
      </a:lvl4pPr>
      <a:lvl5pPr algn="l" rtl="0" fontAlgn="base">
        <a:spcBef>
          <a:spcPct val="0"/>
        </a:spcBef>
        <a:spcAft>
          <a:spcPct val="0"/>
        </a:spcAft>
        <a:defRPr sz="3200">
          <a:solidFill>
            <a:schemeClr val="tx1"/>
          </a:solidFill>
          <a:latin typeface="Times New Roman" pitchFamily="18" charset="0"/>
        </a:defRPr>
      </a:lvl5pPr>
      <a:lvl6pPr marL="457200" algn="l" rtl="0" fontAlgn="base">
        <a:spcBef>
          <a:spcPct val="0"/>
        </a:spcBef>
        <a:spcAft>
          <a:spcPct val="0"/>
        </a:spcAft>
        <a:defRPr sz="3200">
          <a:solidFill>
            <a:schemeClr val="tx1"/>
          </a:solidFill>
          <a:latin typeface="Times New Roman" pitchFamily="18" charset="0"/>
        </a:defRPr>
      </a:lvl6pPr>
      <a:lvl7pPr marL="914400" algn="l" rtl="0" fontAlgn="base">
        <a:spcBef>
          <a:spcPct val="0"/>
        </a:spcBef>
        <a:spcAft>
          <a:spcPct val="0"/>
        </a:spcAft>
        <a:defRPr sz="3200">
          <a:solidFill>
            <a:schemeClr val="tx1"/>
          </a:solidFill>
          <a:latin typeface="Times New Roman" pitchFamily="18" charset="0"/>
        </a:defRPr>
      </a:lvl7pPr>
      <a:lvl8pPr marL="1371600" algn="l" rtl="0" fontAlgn="base">
        <a:spcBef>
          <a:spcPct val="0"/>
        </a:spcBef>
        <a:spcAft>
          <a:spcPct val="0"/>
        </a:spcAft>
        <a:defRPr sz="3200">
          <a:solidFill>
            <a:schemeClr val="tx1"/>
          </a:solidFill>
          <a:latin typeface="Times New Roman" pitchFamily="18" charset="0"/>
        </a:defRPr>
      </a:lvl8pPr>
      <a:lvl9pPr marL="1828800" algn="l" rtl="0" fontAlgn="base">
        <a:spcBef>
          <a:spcPct val="0"/>
        </a:spcBef>
        <a:spcAft>
          <a:spcPct val="0"/>
        </a:spcAft>
        <a:defRPr sz="3200">
          <a:solidFill>
            <a:schemeClr val="tx1"/>
          </a:solidFill>
          <a:latin typeface="Times New Roman" pitchFamily="18" charset="0"/>
        </a:defRPr>
      </a:lvl9pPr>
    </p:titleStyle>
    <p:bodyStyle>
      <a:lvl1pPr marL="171450" indent="-171450" algn="l" rtl="0" fontAlgn="base">
        <a:spcBef>
          <a:spcPct val="50000"/>
        </a:spcBef>
        <a:spcAft>
          <a:spcPct val="0"/>
        </a:spcAft>
        <a:buClr>
          <a:schemeClr val="tx1"/>
        </a:buClr>
        <a:buFont typeface="Symbol" pitchFamily="18" charset="2"/>
        <a:buChar char="¨"/>
        <a:defRPr sz="2800">
          <a:solidFill>
            <a:schemeClr val="tx1"/>
          </a:solidFill>
          <a:latin typeface="+mn-lt"/>
          <a:ea typeface="+mn-ea"/>
          <a:cs typeface="+mn-cs"/>
        </a:defRPr>
      </a:lvl1pPr>
      <a:lvl2pPr marL="457200" indent="-171450" algn="l" rtl="0" fontAlgn="base">
        <a:spcBef>
          <a:spcPct val="50000"/>
        </a:spcBef>
        <a:spcAft>
          <a:spcPct val="0"/>
        </a:spcAft>
        <a:buFont typeface="Wingdings" pitchFamily="2" charset="2"/>
        <a:buChar char="Ø"/>
        <a:defRPr sz="2400">
          <a:solidFill>
            <a:schemeClr val="tx1"/>
          </a:solidFill>
          <a:latin typeface="+mn-lt"/>
        </a:defRPr>
      </a:lvl2pPr>
      <a:lvl3pPr marL="1143000" indent="-228600" algn="l" rtl="0" fontAlgn="base">
        <a:spcBef>
          <a:spcPct val="50000"/>
        </a:spcBef>
        <a:spcAft>
          <a:spcPct val="0"/>
        </a:spcAft>
        <a:buFont typeface="Wingdings" pitchFamily="2" charset="2"/>
        <a:buChar char="q"/>
        <a:defRPr sz="2400">
          <a:solidFill>
            <a:schemeClr val="tx1"/>
          </a:solidFill>
          <a:latin typeface="+mn-lt"/>
        </a:defRPr>
      </a:lvl3pPr>
      <a:lvl4pPr marL="1600200" indent="-228600" algn="l" rtl="0" fontAlgn="base">
        <a:spcBef>
          <a:spcPct val="50000"/>
        </a:spcBef>
        <a:spcAft>
          <a:spcPct val="0"/>
        </a:spcAft>
        <a:buFont typeface="Symbol" pitchFamily="18" charset="2"/>
        <a:buChar char="Þ"/>
        <a:defRPr sz="2400">
          <a:solidFill>
            <a:schemeClr val="tx1"/>
          </a:solidFill>
          <a:latin typeface="+mn-lt"/>
        </a:defRPr>
      </a:lvl4pPr>
      <a:lvl5pPr marL="2057400" indent="-228600" algn="l" rtl="0" fontAlgn="base">
        <a:spcBef>
          <a:spcPct val="50000"/>
        </a:spcBef>
        <a:spcAft>
          <a:spcPct val="0"/>
        </a:spcAft>
        <a:buChar char="»"/>
        <a:defRPr sz="2400">
          <a:solidFill>
            <a:schemeClr val="tx1"/>
          </a:solidFill>
          <a:latin typeface="+mn-lt"/>
        </a:defRPr>
      </a:lvl5pPr>
      <a:lvl6pPr marL="2514600" indent="-228600" algn="l" rtl="0" fontAlgn="base">
        <a:spcBef>
          <a:spcPct val="50000"/>
        </a:spcBef>
        <a:spcAft>
          <a:spcPct val="0"/>
        </a:spcAft>
        <a:buChar char="»"/>
        <a:defRPr sz="2400">
          <a:solidFill>
            <a:schemeClr val="tx1"/>
          </a:solidFill>
          <a:latin typeface="+mn-lt"/>
        </a:defRPr>
      </a:lvl6pPr>
      <a:lvl7pPr marL="2971800" indent="-228600" algn="l" rtl="0" fontAlgn="base">
        <a:spcBef>
          <a:spcPct val="50000"/>
        </a:spcBef>
        <a:spcAft>
          <a:spcPct val="0"/>
        </a:spcAft>
        <a:buChar char="»"/>
        <a:defRPr sz="2400">
          <a:solidFill>
            <a:schemeClr val="tx1"/>
          </a:solidFill>
          <a:latin typeface="+mn-lt"/>
        </a:defRPr>
      </a:lvl7pPr>
      <a:lvl8pPr marL="3429000" indent="-228600" algn="l" rtl="0" fontAlgn="base">
        <a:spcBef>
          <a:spcPct val="50000"/>
        </a:spcBef>
        <a:spcAft>
          <a:spcPct val="0"/>
        </a:spcAft>
        <a:buChar char="»"/>
        <a:defRPr sz="2400">
          <a:solidFill>
            <a:schemeClr val="tx1"/>
          </a:solidFill>
          <a:latin typeface="+mn-lt"/>
        </a:defRPr>
      </a:lvl8pPr>
      <a:lvl9pPr marL="3886200" indent="-228600" algn="l" rtl="0" fontAlgn="base">
        <a:spcBef>
          <a:spcPct val="50000"/>
        </a:spcBef>
        <a:spcAft>
          <a:spcPct val="0"/>
        </a:spcAft>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mailto:Martin@validationquant.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9"/>
          <p:cNvSpPr>
            <a:spLocks noGrp="1" noChangeArrowheads="1"/>
          </p:cNvSpPr>
          <p:nvPr>
            <p:ph type="dt" sz="quarter" idx="2"/>
          </p:nvPr>
        </p:nvSpPr>
        <p:spPr/>
        <p:txBody>
          <a:bodyPr/>
          <a:lstStyle/>
          <a:p>
            <a:endParaRPr lang="en-US" altLang="en-US" sz="1400"/>
          </a:p>
          <a:p>
            <a:r>
              <a:rPr lang="en-US" altLang="en-US"/>
              <a:t>September 18, 2007</a:t>
            </a:r>
          </a:p>
        </p:txBody>
      </p:sp>
      <p:sp>
        <p:nvSpPr>
          <p:cNvPr id="6" name="Rectangle 20"/>
          <p:cNvSpPr>
            <a:spLocks noGrp="1" noChangeArrowheads="1"/>
          </p:cNvSpPr>
          <p:nvPr>
            <p:ph type="ftr" sz="quarter" idx="3"/>
          </p:nvPr>
        </p:nvSpPr>
        <p:spPr/>
        <p:txBody>
          <a:bodyPr/>
          <a:lstStyle/>
          <a:p>
            <a:r>
              <a:rPr lang="en-US" altLang="en-US"/>
              <a:t>Risk Training on Economic Capital</a:t>
            </a:r>
          </a:p>
        </p:txBody>
      </p:sp>
      <p:sp>
        <p:nvSpPr>
          <p:cNvPr id="144386" name="Rectangle 2"/>
          <p:cNvSpPr>
            <a:spLocks noGrp="1" noChangeArrowheads="1"/>
          </p:cNvSpPr>
          <p:nvPr>
            <p:ph type="ctrTitle"/>
          </p:nvPr>
        </p:nvSpPr>
        <p:spPr/>
        <p:txBody>
          <a:bodyPr/>
          <a:lstStyle/>
          <a:p>
            <a:r>
              <a:rPr lang="en-US" altLang="en-US" sz="3600"/>
              <a:t/>
            </a:r>
            <a:br>
              <a:rPr lang="en-US" altLang="en-US" sz="3600"/>
            </a:br>
            <a:r>
              <a:rPr lang="en-US" altLang="en-US" sz="3600"/>
              <a:t/>
            </a:r>
            <a:br>
              <a:rPr lang="en-US" altLang="en-US" sz="3600"/>
            </a:br>
            <a:r>
              <a:rPr lang="en-US" altLang="en-US" sz="3600"/>
              <a:t/>
            </a:r>
            <a:br>
              <a:rPr lang="en-US" altLang="en-US" sz="3600"/>
            </a:br>
            <a:r>
              <a:rPr lang="en-US" altLang="en-US" sz="3600"/>
              <a:t/>
            </a:r>
            <a:br>
              <a:rPr lang="en-US" altLang="en-US" sz="3600"/>
            </a:br>
            <a:r>
              <a:rPr lang="en-US" altLang="en-US" sz="4000"/>
              <a:t>Counterparty Credit Risk:</a:t>
            </a:r>
            <a:br>
              <a:rPr lang="en-US" altLang="en-US" sz="4000"/>
            </a:br>
            <a:r>
              <a:rPr lang="en-US" altLang="en-US" sz="4000"/>
              <a:t>Quantifying Economic Capital</a:t>
            </a:r>
          </a:p>
        </p:txBody>
      </p:sp>
      <p:sp>
        <p:nvSpPr>
          <p:cNvPr id="144397" name="Rectangle 13"/>
          <p:cNvSpPr>
            <a:spLocks noChangeArrowheads="1"/>
          </p:cNvSpPr>
          <p:nvPr/>
        </p:nvSpPr>
        <p:spPr bwMode="gray">
          <a:xfrm>
            <a:off x="2514600" y="3048000"/>
            <a:ext cx="59436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l">
              <a:defRPr sz="3200">
                <a:solidFill>
                  <a:schemeClr val="tx1"/>
                </a:solidFill>
                <a:latin typeface="Times New Roman" pitchFamily="18" charset="0"/>
              </a:defRPr>
            </a:lvl1pPr>
            <a:lvl2pPr algn="l">
              <a:defRPr sz="3200">
                <a:solidFill>
                  <a:schemeClr val="tx1"/>
                </a:solidFill>
                <a:latin typeface="Times New Roman" pitchFamily="18" charset="0"/>
              </a:defRPr>
            </a:lvl2pPr>
            <a:lvl3pPr algn="l">
              <a:defRPr sz="3200">
                <a:solidFill>
                  <a:schemeClr val="tx1"/>
                </a:solidFill>
                <a:latin typeface="Times New Roman" pitchFamily="18" charset="0"/>
              </a:defRPr>
            </a:lvl3pPr>
            <a:lvl4pPr algn="l">
              <a:defRPr sz="3200">
                <a:solidFill>
                  <a:schemeClr val="tx1"/>
                </a:solidFill>
                <a:latin typeface="Times New Roman" pitchFamily="18" charset="0"/>
              </a:defRPr>
            </a:lvl4pPr>
            <a:lvl5pPr algn="l">
              <a:defRPr sz="3200">
                <a:solidFill>
                  <a:schemeClr val="tx1"/>
                </a:solidFill>
                <a:latin typeface="Times New Roman" pitchFamily="18" charset="0"/>
              </a:defRPr>
            </a:lvl5pPr>
            <a:lvl6pPr marL="457200" fontAlgn="base">
              <a:spcBef>
                <a:spcPct val="0"/>
              </a:spcBef>
              <a:spcAft>
                <a:spcPct val="0"/>
              </a:spcAft>
              <a:defRPr sz="3200">
                <a:solidFill>
                  <a:schemeClr val="tx1"/>
                </a:solidFill>
                <a:latin typeface="Times New Roman" pitchFamily="18" charset="0"/>
              </a:defRPr>
            </a:lvl6pPr>
            <a:lvl7pPr marL="914400" fontAlgn="base">
              <a:spcBef>
                <a:spcPct val="0"/>
              </a:spcBef>
              <a:spcAft>
                <a:spcPct val="0"/>
              </a:spcAft>
              <a:defRPr sz="3200">
                <a:solidFill>
                  <a:schemeClr val="tx1"/>
                </a:solidFill>
                <a:latin typeface="Times New Roman" pitchFamily="18" charset="0"/>
              </a:defRPr>
            </a:lvl7pPr>
            <a:lvl8pPr marL="1371600" fontAlgn="base">
              <a:spcBef>
                <a:spcPct val="0"/>
              </a:spcBef>
              <a:spcAft>
                <a:spcPct val="0"/>
              </a:spcAft>
              <a:defRPr sz="3200">
                <a:solidFill>
                  <a:schemeClr val="tx1"/>
                </a:solidFill>
                <a:latin typeface="Times New Roman" pitchFamily="18" charset="0"/>
              </a:defRPr>
            </a:lvl8pPr>
            <a:lvl9pPr marL="1828800" fontAlgn="base">
              <a:spcBef>
                <a:spcPct val="0"/>
              </a:spcBef>
              <a:spcAft>
                <a:spcPct val="0"/>
              </a:spcAft>
              <a:defRPr sz="3200">
                <a:solidFill>
                  <a:schemeClr val="tx1"/>
                </a:solidFill>
                <a:latin typeface="Times New Roman" pitchFamily="18" charset="0"/>
              </a:defRPr>
            </a:lvl9pPr>
          </a:lstStyle>
          <a:p>
            <a:r>
              <a:rPr lang="en-US" altLang="en-US" sz="3600" dirty="0"/>
              <a:t>Martin </a:t>
            </a:r>
            <a:r>
              <a:rPr lang="en-US" altLang="en-US" sz="3600" dirty="0" smtClean="0"/>
              <a:t>Goldberg</a:t>
            </a:r>
            <a:r>
              <a:rPr lang="en-US" altLang="en-US" sz="3600" dirty="0"/>
              <a:t/>
            </a:r>
            <a:br>
              <a:rPr lang="en-US" altLang="en-US" sz="3600" dirty="0"/>
            </a:br>
            <a:r>
              <a:rPr lang="en-US" altLang="en-US" sz="3600" dirty="0" smtClean="0"/>
              <a:t>martin@validationquant.com</a:t>
            </a:r>
            <a:r>
              <a:rPr lang="en-US" altLang="en-US" sz="3600" dirty="0"/>
              <a:t/>
            </a:r>
            <a:br>
              <a:rPr lang="en-US" altLang="en-US" sz="3600" dirty="0"/>
            </a:br>
            <a:r>
              <a:rPr lang="en-US" altLang="en-US" sz="3600" dirty="0"/>
              <a:t/>
            </a:r>
            <a:br>
              <a:rPr lang="en-US" altLang="en-US" sz="3600" dirty="0"/>
            </a:br>
            <a:endParaRPr lang="en-US" altLang="en-US" sz="3600" dirty="0"/>
          </a:p>
        </p:txBody>
      </p:sp>
      <p:sp>
        <p:nvSpPr>
          <p:cNvPr id="144398" name="Rectangle 14"/>
          <p:cNvSpPr>
            <a:spLocks noGrp="1" noChangeArrowheads="1"/>
          </p:cNvSpPr>
          <p:nvPr>
            <p:ph type="subTitle" idx="1"/>
          </p:nvPr>
        </p:nvSpPr>
        <p:spPr/>
        <p:txBody>
          <a:bodyPr/>
          <a:lstStyle/>
          <a:p>
            <a:r>
              <a:rPr lang="en-US" altLang="en-US"/>
              <a:t> </a:t>
            </a:r>
          </a:p>
          <a:p>
            <a:endParaRPr lang="en-US"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954" name="Rectangle 2"/>
          <p:cNvSpPr>
            <a:spLocks noGrp="1" noChangeArrowheads="1"/>
          </p:cNvSpPr>
          <p:nvPr>
            <p:ph type="title"/>
          </p:nvPr>
        </p:nvSpPr>
        <p:spPr/>
        <p:txBody>
          <a:bodyPr/>
          <a:lstStyle/>
          <a:p>
            <a:r>
              <a:rPr lang="en-US" altLang="en-US">
                <a:solidFill>
                  <a:srgbClr val="CC0000"/>
                </a:solidFill>
              </a:rPr>
              <a:t>Counterparty Credit Risk Defined</a:t>
            </a:r>
          </a:p>
        </p:txBody>
      </p:sp>
      <p:sp>
        <p:nvSpPr>
          <p:cNvPr id="637955" name="Rectangle 3"/>
          <p:cNvSpPr>
            <a:spLocks noGrp="1" noChangeArrowheads="1"/>
          </p:cNvSpPr>
          <p:nvPr>
            <p:ph type="body" idx="1"/>
          </p:nvPr>
        </p:nvSpPr>
        <p:spPr/>
        <p:txBody>
          <a:bodyPr/>
          <a:lstStyle/>
          <a:p>
            <a:r>
              <a:rPr lang="en-US" altLang="en-US" sz="2000"/>
              <a:t>Counterparty Credit Risk is the risk of loss to your firm due to a counterparty’s default on money owed you in a derivatives transaction.</a:t>
            </a:r>
          </a:p>
          <a:p>
            <a:r>
              <a:rPr lang="en-US" altLang="en-US" sz="2000"/>
              <a:t>The derivatives could be any OTC swap, forward, option, repo lending, or securities lending.</a:t>
            </a:r>
          </a:p>
          <a:p>
            <a:pPr lvl="1"/>
            <a:r>
              <a:rPr lang="en-US" altLang="en-US" sz="1800"/>
              <a:t>The market value of the derivative does not explicitly depend on the counterparty</a:t>
            </a:r>
          </a:p>
          <a:p>
            <a:pPr lvl="1"/>
            <a:r>
              <a:rPr lang="en-US" altLang="en-US" sz="1800"/>
              <a:t>There is no default-free exchange involved - the exchanges are assumed to have no risk of default and thus futures and listed options have no counterparty risk.</a:t>
            </a:r>
          </a:p>
          <a:p>
            <a:r>
              <a:rPr lang="en-US" altLang="en-US" sz="2000"/>
              <a:t>Basel 2 has a few ways of calculating the regulatory measure of counterparty risk - I will not address the more approximate measures but only the Advanced IRB approach.  </a:t>
            </a:r>
          </a:p>
          <a:p>
            <a:r>
              <a:rPr lang="en-US" altLang="en-US" sz="2000"/>
              <a:t>The implementation of Basel 2 differs from one country to the next, and when in doubt ask your national regulator.  For multinationals there may be a turf war or requirements for multiple incompatible calculations.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8" name="Rectangle 2"/>
          <p:cNvSpPr>
            <a:spLocks noGrp="1" noChangeArrowheads="1"/>
          </p:cNvSpPr>
          <p:nvPr>
            <p:ph type="title"/>
          </p:nvPr>
        </p:nvSpPr>
        <p:spPr/>
        <p:txBody>
          <a:bodyPr/>
          <a:lstStyle/>
          <a:p>
            <a:r>
              <a:rPr lang="en-US" altLang="en-US">
                <a:solidFill>
                  <a:srgbClr val="CC0000"/>
                </a:solidFill>
              </a:rPr>
              <a:t>Default-Only vs. Loss-of-Market-Value</a:t>
            </a:r>
          </a:p>
        </p:txBody>
      </p:sp>
      <p:sp>
        <p:nvSpPr>
          <p:cNvPr id="638979" name="Rectangle 3"/>
          <p:cNvSpPr>
            <a:spLocks noGrp="1" noChangeArrowheads="1"/>
          </p:cNvSpPr>
          <p:nvPr>
            <p:ph type="body" idx="1"/>
          </p:nvPr>
        </p:nvSpPr>
        <p:spPr/>
        <p:txBody>
          <a:bodyPr/>
          <a:lstStyle/>
          <a:p>
            <a:r>
              <a:rPr lang="en-US" altLang="en-US" sz="2000"/>
              <a:t>Counterparty risk can be measured in two incompatible ways </a:t>
            </a:r>
          </a:p>
          <a:p>
            <a:pPr lvl="1"/>
            <a:r>
              <a:rPr lang="en-US" altLang="en-US" sz="2000"/>
              <a:t>The banking book (accrual) view is that there is no loss until bankruptcy is declared or a permanent impairment is recognized.</a:t>
            </a:r>
          </a:p>
          <a:p>
            <a:pPr lvl="1"/>
            <a:r>
              <a:rPr lang="en-US" altLang="en-US" sz="2000"/>
              <a:t>The trading book (mark-to-market) view is that there is a loss in value if the counterparty becomes less creditworthy and a gain in value if the counterparty gets further from default.  This value is measured as a </a:t>
            </a:r>
            <a:r>
              <a:rPr lang="en-US" altLang="en-US" sz="2000" b="1"/>
              <a:t>Credit Valuation Adjustment (CVA) </a:t>
            </a:r>
            <a:r>
              <a:rPr lang="en-US" altLang="en-US" sz="2000"/>
              <a:t>which ideally would move in tandem with the counterparty’s CDS spreads.</a:t>
            </a:r>
            <a:endParaRPr lang="en-US" altLang="en-US" sz="2000" b="1"/>
          </a:p>
          <a:p>
            <a:r>
              <a:rPr lang="en-US" altLang="en-US" sz="2000"/>
              <a:t>There is a legal distinction between two different kinds of counterparty:</a:t>
            </a:r>
          </a:p>
          <a:p>
            <a:pPr lvl="1"/>
            <a:r>
              <a:rPr lang="en-US" altLang="en-US" sz="1800"/>
              <a:t>Bilateral - a legally enforceable netting arrangement exists.</a:t>
            </a:r>
          </a:p>
          <a:p>
            <a:pPr lvl="1"/>
            <a:r>
              <a:rPr lang="en-US" altLang="en-US" sz="1800"/>
              <a:t>Unilateral - No netting; each contract stands alone.  If at default you owe them $100 on some swaps and they owe you $100 on others, you pay them $100 and go to court to try to collect some of the $100 they owe you.</a:t>
            </a:r>
          </a:p>
          <a:p>
            <a:pPr lvl="1"/>
            <a:endParaRPr lang="en-US" altLang="en-US" b="1"/>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0002" name="Rectangle 2"/>
          <p:cNvSpPr>
            <a:spLocks noGrp="1" noChangeArrowheads="1"/>
          </p:cNvSpPr>
          <p:nvPr>
            <p:ph type="title"/>
          </p:nvPr>
        </p:nvSpPr>
        <p:spPr/>
        <p:txBody>
          <a:bodyPr/>
          <a:lstStyle/>
          <a:p>
            <a:r>
              <a:rPr lang="en-US" altLang="en-US">
                <a:solidFill>
                  <a:srgbClr val="CC0000"/>
                </a:solidFill>
              </a:rPr>
              <a:t>Always adds a layer of optionality</a:t>
            </a:r>
          </a:p>
        </p:txBody>
      </p:sp>
      <p:sp>
        <p:nvSpPr>
          <p:cNvPr id="640003" name="Rectangle 3"/>
          <p:cNvSpPr>
            <a:spLocks noGrp="1" noChangeArrowheads="1"/>
          </p:cNvSpPr>
          <p:nvPr>
            <p:ph type="body" idx="1"/>
          </p:nvPr>
        </p:nvSpPr>
        <p:spPr/>
        <p:txBody>
          <a:bodyPr/>
          <a:lstStyle/>
          <a:p>
            <a:r>
              <a:rPr lang="en-US" altLang="en-US" sz="2000"/>
              <a:t>If you owe them money when they default, you have not incurred any loss.</a:t>
            </a:r>
          </a:p>
          <a:p>
            <a:r>
              <a:rPr lang="en-US" altLang="en-US" sz="2000"/>
              <a:t>If they owe you money when they default, you are in line with everyone else they owe money to.</a:t>
            </a:r>
          </a:p>
          <a:p>
            <a:r>
              <a:rPr lang="en-US" altLang="en-US" sz="2000"/>
              <a:t>The payoff for counterparty risk on one contract is max(0,contract value) which is an option struck at zero.  If the contract is linear, this is an option.  If the contract is an option, this is a compound option.  If the contract is an exotic, this is even more exotic.</a:t>
            </a:r>
          </a:p>
          <a:p>
            <a:r>
              <a:rPr lang="en-US" altLang="en-US" sz="2000"/>
              <a:t>For bilateral, this is an option on a portfolio.</a:t>
            </a:r>
          </a:p>
          <a:p>
            <a:r>
              <a:rPr lang="en-US" altLang="en-US" sz="2000"/>
              <a:t>The one exception is Extinguishers - derivatives where it says in the contract that the derivative vanishes with no payments in the event of default of either counterparty.  These are not very common, but I have seen them, in FX especially.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2" name="Rectangle 2"/>
          <p:cNvSpPr>
            <a:spLocks noGrp="1" noChangeArrowheads="1"/>
          </p:cNvSpPr>
          <p:nvPr>
            <p:ph type="title"/>
          </p:nvPr>
        </p:nvSpPr>
        <p:spPr>
          <a:xfrm>
            <a:off x="0" y="0"/>
            <a:ext cx="8229600" cy="609600"/>
          </a:xfrm>
        </p:spPr>
        <p:txBody>
          <a:bodyPr/>
          <a:lstStyle/>
          <a:p>
            <a:pPr algn="ctr"/>
            <a:r>
              <a:rPr lang="en-US" altLang="en-US" sz="4400">
                <a:solidFill>
                  <a:srgbClr val="CC0000"/>
                </a:solidFill>
              </a:rPr>
              <a:t>Outline</a:t>
            </a:r>
          </a:p>
        </p:txBody>
      </p:sp>
      <p:sp>
        <p:nvSpPr>
          <p:cNvPr id="619523" name="Rectangle 3"/>
          <p:cNvSpPr>
            <a:spLocks noGrp="1" noChangeArrowheads="1"/>
          </p:cNvSpPr>
          <p:nvPr>
            <p:ph type="body" idx="1"/>
          </p:nvPr>
        </p:nvSpPr>
        <p:spPr>
          <a:xfrm>
            <a:off x="457200" y="1447800"/>
            <a:ext cx="8229600" cy="4648200"/>
          </a:xfrm>
        </p:spPr>
        <p:txBody>
          <a:bodyPr/>
          <a:lstStyle/>
          <a:p>
            <a:r>
              <a:rPr lang="en-US" altLang="en-US" sz="2000" dirty="0" smtClean="0">
                <a:solidFill>
                  <a:srgbClr val="969696"/>
                </a:solidFill>
              </a:rPr>
              <a:t>What </a:t>
            </a:r>
            <a:r>
              <a:rPr lang="en-US" altLang="en-US" sz="2000" dirty="0">
                <a:solidFill>
                  <a:srgbClr val="969696"/>
                </a:solidFill>
              </a:rPr>
              <a:t>is Economic Capital</a:t>
            </a:r>
          </a:p>
          <a:p>
            <a:r>
              <a:rPr lang="en-US" altLang="en-US" sz="2000" dirty="0">
                <a:solidFill>
                  <a:srgbClr val="969696"/>
                </a:solidFill>
              </a:rPr>
              <a:t>What is Counterparty Credit Risk</a:t>
            </a:r>
          </a:p>
          <a:p>
            <a:pPr lvl="1"/>
            <a:r>
              <a:rPr lang="en-US" altLang="en-US" sz="2000" dirty="0"/>
              <a:t>How does it differ from Issuer Credit Risk</a:t>
            </a:r>
          </a:p>
          <a:p>
            <a:pPr lvl="1"/>
            <a:r>
              <a:rPr lang="en-US" altLang="en-US" sz="2000" dirty="0">
                <a:solidFill>
                  <a:srgbClr val="969696"/>
                </a:solidFill>
              </a:rPr>
              <a:t>How is it quantified</a:t>
            </a:r>
          </a:p>
          <a:p>
            <a:pPr lvl="2"/>
            <a:r>
              <a:rPr lang="en-US" altLang="en-US" sz="2000" dirty="0">
                <a:solidFill>
                  <a:srgbClr val="969696"/>
                </a:solidFill>
              </a:rPr>
              <a:t>Default Only</a:t>
            </a:r>
          </a:p>
          <a:p>
            <a:pPr lvl="2"/>
            <a:r>
              <a:rPr lang="en-US" altLang="en-US" sz="2000" dirty="0">
                <a:solidFill>
                  <a:srgbClr val="969696"/>
                </a:solidFill>
              </a:rPr>
              <a:t>Loan equivalent and </a:t>
            </a:r>
            <a:r>
              <a:rPr lang="en-US" altLang="en-US" sz="2000" dirty="0">
                <a:solidFill>
                  <a:srgbClr val="969696"/>
                </a:solidFill>
                <a:sym typeface="Symbol" pitchFamily="18" charset="2"/>
              </a:rPr>
              <a:t></a:t>
            </a:r>
          </a:p>
          <a:p>
            <a:pPr lvl="2"/>
            <a:r>
              <a:rPr lang="en-US" altLang="en-US" sz="2000" dirty="0">
                <a:solidFill>
                  <a:srgbClr val="969696"/>
                </a:solidFill>
                <a:sym typeface="Symbol" pitchFamily="18" charset="2"/>
              </a:rPr>
              <a:t>Loss of Economic Value</a:t>
            </a:r>
            <a:endParaRPr lang="en-US" altLang="en-US" sz="2000" dirty="0">
              <a:solidFill>
                <a:srgbClr val="969696"/>
              </a:solidFill>
            </a:endParaRPr>
          </a:p>
          <a:p>
            <a:pPr lvl="1"/>
            <a:r>
              <a:rPr lang="en-US" altLang="en-US" sz="2000" dirty="0">
                <a:solidFill>
                  <a:srgbClr val="969696"/>
                </a:solidFill>
              </a:rPr>
              <a:t>How is it managed in ordinary times</a:t>
            </a:r>
          </a:p>
          <a:p>
            <a:r>
              <a:rPr lang="en-US" altLang="en-US" sz="2000" dirty="0">
                <a:solidFill>
                  <a:srgbClr val="969696"/>
                </a:solidFill>
              </a:rPr>
              <a:t>Economic Capital for Counterparty Risk</a:t>
            </a:r>
          </a:p>
          <a:p>
            <a:endParaRPr lang="en-US" altLang="en-US" sz="2000" dirty="0"/>
          </a:p>
          <a:p>
            <a:pPr lvl="1"/>
            <a:endParaRPr lang="en-US" altLang="en-US" sz="4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1026" name="Rectangle 2"/>
          <p:cNvSpPr>
            <a:spLocks noGrp="1" noChangeArrowheads="1"/>
          </p:cNvSpPr>
          <p:nvPr>
            <p:ph type="title"/>
          </p:nvPr>
        </p:nvSpPr>
        <p:spPr/>
        <p:txBody>
          <a:bodyPr/>
          <a:lstStyle/>
          <a:p>
            <a:r>
              <a:rPr lang="en-US" altLang="en-US">
                <a:solidFill>
                  <a:srgbClr val="CC0000"/>
                </a:solidFill>
              </a:rPr>
              <a:t>Comparison to Debt</a:t>
            </a:r>
          </a:p>
        </p:txBody>
      </p:sp>
      <p:sp>
        <p:nvSpPr>
          <p:cNvPr id="641028" name="Rectangle 4"/>
          <p:cNvSpPr>
            <a:spLocks noGrp="1" noChangeArrowheads="1"/>
          </p:cNvSpPr>
          <p:nvPr>
            <p:ph type="body" sz="half" idx="1"/>
          </p:nvPr>
        </p:nvSpPr>
        <p:spPr/>
        <p:txBody>
          <a:bodyPr/>
          <a:lstStyle/>
          <a:p>
            <a:pPr algn="ctr">
              <a:buFont typeface="Symbol" pitchFamily="18" charset="2"/>
              <a:buNone/>
            </a:pPr>
            <a:r>
              <a:rPr lang="en-US" altLang="en-US" sz="2000" u="sng"/>
              <a:t>Debt</a:t>
            </a:r>
          </a:p>
          <a:p>
            <a:r>
              <a:rPr lang="en-US" altLang="en-US" sz="2000"/>
              <a:t>Exposure to obligor depends on obligor’s actions</a:t>
            </a:r>
          </a:p>
          <a:p>
            <a:r>
              <a:rPr lang="en-US" altLang="en-US" sz="2000"/>
              <a:t>Cannot issue negative debt</a:t>
            </a:r>
          </a:p>
          <a:p>
            <a:endParaRPr lang="en-US" altLang="en-US" sz="2000"/>
          </a:p>
          <a:p>
            <a:r>
              <a:rPr lang="en-US" altLang="en-US" sz="2000"/>
              <a:t>Usually cross-default provisions, so exposures add</a:t>
            </a:r>
          </a:p>
          <a:p>
            <a:r>
              <a:rPr lang="en-US" altLang="en-US" sz="2000"/>
              <a:t>Diversification across obligors reduces risk</a:t>
            </a:r>
          </a:p>
          <a:p>
            <a:r>
              <a:rPr lang="en-US" altLang="en-US" sz="2000"/>
              <a:t>Mainly simple Discounted Cash Flows</a:t>
            </a:r>
          </a:p>
        </p:txBody>
      </p:sp>
      <p:sp>
        <p:nvSpPr>
          <p:cNvPr id="641029" name="Rectangle 5"/>
          <p:cNvSpPr>
            <a:spLocks noGrp="1" noChangeArrowheads="1"/>
          </p:cNvSpPr>
          <p:nvPr>
            <p:ph type="body" sz="half" idx="2"/>
          </p:nvPr>
        </p:nvSpPr>
        <p:spPr/>
        <p:txBody>
          <a:bodyPr/>
          <a:lstStyle/>
          <a:p>
            <a:pPr algn="ctr">
              <a:buFont typeface="Symbol" pitchFamily="18" charset="2"/>
              <a:buNone/>
            </a:pPr>
            <a:r>
              <a:rPr lang="en-US" altLang="en-US" sz="2000" u="sng"/>
              <a:t>Counterparty Exposures</a:t>
            </a:r>
          </a:p>
          <a:p>
            <a:r>
              <a:rPr lang="en-US" altLang="en-US" sz="2000"/>
              <a:t>Exposure depends on market movements</a:t>
            </a:r>
          </a:p>
          <a:p>
            <a:r>
              <a:rPr lang="en-US" altLang="en-US" sz="2000"/>
              <a:t>Can go long or short OTC derivatives</a:t>
            </a:r>
          </a:p>
          <a:p>
            <a:r>
              <a:rPr lang="en-US" altLang="en-US" sz="2000"/>
              <a:t>Exposures net if bilateral, might be allowed to net OTC derivatives and repo’s</a:t>
            </a:r>
          </a:p>
          <a:p>
            <a:r>
              <a:rPr lang="en-US" altLang="en-US" sz="2000"/>
              <a:t>Diversification not as effective in a market meltdown</a:t>
            </a:r>
          </a:p>
          <a:p>
            <a:r>
              <a:rPr lang="en-US" altLang="en-US" sz="2000"/>
              <a:t>Option valuation - usually requires Monte Carlo simulation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Rectangle 2"/>
          <p:cNvSpPr>
            <a:spLocks noGrp="1" noChangeArrowheads="1"/>
          </p:cNvSpPr>
          <p:nvPr>
            <p:ph type="title"/>
          </p:nvPr>
        </p:nvSpPr>
        <p:spPr>
          <a:xfrm>
            <a:off x="0" y="0"/>
            <a:ext cx="8229600" cy="609600"/>
          </a:xfrm>
        </p:spPr>
        <p:txBody>
          <a:bodyPr/>
          <a:lstStyle/>
          <a:p>
            <a:pPr algn="ctr"/>
            <a:r>
              <a:rPr lang="en-US" altLang="en-US" sz="4400">
                <a:solidFill>
                  <a:srgbClr val="CC0000"/>
                </a:solidFill>
              </a:rPr>
              <a:t>Outline</a:t>
            </a:r>
          </a:p>
        </p:txBody>
      </p:sp>
      <p:sp>
        <p:nvSpPr>
          <p:cNvPr id="620547" name="Rectangle 3"/>
          <p:cNvSpPr>
            <a:spLocks noGrp="1" noChangeArrowheads="1"/>
          </p:cNvSpPr>
          <p:nvPr>
            <p:ph type="body" idx="1"/>
          </p:nvPr>
        </p:nvSpPr>
        <p:spPr>
          <a:xfrm>
            <a:off x="457200" y="1447800"/>
            <a:ext cx="8229600" cy="4648200"/>
          </a:xfrm>
        </p:spPr>
        <p:txBody>
          <a:bodyPr/>
          <a:lstStyle/>
          <a:p>
            <a:r>
              <a:rPr lang="en-US" altLang="en-US" sz="2000" dirty="0" smtClean="0">
                <a:solidFill>
                  <a:srgbClr val="969696"/>
                </a:solidFill>
              </a:rPr>
              <a:t>What </a:t>
            </a:r>
            <a:r>
              <a:rPr lang="en-US" altLang="en-US" sz="2000" dirty="0">
                <a:solidFill>
                  <a:srgbClr val="969696"/>
                </a:solidFill>
              </a:rPr>
              <a:t>is Economic Capital</a:t>
            </a:r>
          </a:p>
          <a:p>
            <a:r>
              <a:rPr lang="en-US" altLang="en-US" sz="2000" dirty="0">
                <a:solidFill>
                  <a:srgbClr val="969696"/>
                </a:solidFill>
              </a:rPr>
              <a:t>What is Counterparty Credit Risk</a:t>
            </a:r>
          </a:p>
          <a:p>
            <a:pPr lvl="1"/>
            <a:r>
              <a:rPr lang="en-US" altLang="en-US" sz="2000" dirty="0">
                <a:solidFill>
                  <a:srgbClr val="969696"/>
                </a:solidFill>
              </a:rPr>
              <a:t>How does it differ from Issuer Credit Risk</a:t>
            </a:r>
          </a:p>
          <a:p>
            <a:pPr lvl="1"/>
            <a:r>
              <a:rPr lang="en-US" altLang="en-US" sz="2000" dirty="0"/>
              <a:t>How is it quantified</a:t>
            </a:r>
          </a:p>
          <a:p>
            <a:pPr lvl="2"/>
            <a:r>
              <a:rPr lang="en-US" altLang="en-US" sz="2000" dirty="0">
                <a:solidFill>
                  <a:srgbClr val="969696"/>
                </a:solidFill>
              </a:rPr>
              <a:t>Default Only</a:t>
            </a:r>
          </a:p>
          <a:p>
            <a:pPr lvl="2"/>
            <a:r>
              <a:rPr lang="en-US" altLang="en-US" sz="2000" dirty="0">
                <a:solidFill>
                  <a:srgbClr val="969696"/>
                </a:solidFill>
              </a:rPr>
              <a:t>Loan equivalent and </a:t>
            </a:r>
            <a:r>
              <a:rPr lang="en-US" altLang="en-US" sz="2000" dirty="0">
                <a:solidFill>
                  <a:srgbClr val="969696"/>
                </a:solidFill>
                <a:sym typeface="Symbol" pitchFamily="18" charset="2"/>
              </a:rPr>
              <a:t></a:t>
            </a:r>
          </a:p>
          <a:p>
            <a:pPr lvl="2"/>
            <a:r>
              <a:rPr lang="en-US" altLang="en-US" sz="2000" dirty="0">
                <a:solidFill>
                  <a:srgbClr val="969696"/>
                </a:solidFill>
                <a:sym typeface="Symbol" pitchFamily="18" charset="2"/>
              </a:rPr>
              <a:t>Loss of Economic Value</a:t>
            </a:r>
            <a:endParaRPr lang="en-US" altLang="en-US" sz="2000" dirty="0">
              <a:solidFill>
                <a:srgbClr val="969696"/>
              </a:solidFill>
            </a:endParaRPr>
          </a:p>
          <a:p>
            <a:pPr lvl="1"/>
            <a:r>
              <a:rPr lang="en-US" altLang="en-US" sz="2000" dirty="0">
                <a:solidFill>
                  <a:srgbClr val="969696"/>
                </a:solidFill>
              </a:rPr>
              <a:t>How is it managed in ordinary times</a:t>
            </a:r>
          </a:p>
          <a:p>
            <a:r>
              <a:rPr lang="en-US" altLang="en-US" sz="2000" dirty="0">
                <a:solidFill>
                  <a:srgbClr val="969696"/>
                </a:solidFill>
              </a:rPr>
              <a:t>Economic Capital for Counterparty Risk</a:t>
            </a:r>
          </a:p>
          <a:p>
            <a:endParaRPr lang="en-US" altLang="en-US" sz="2000" dirty="0">
              <a:solidFill>
                <a:srgbClr val="969696"/>
              </a:solidFill>
            </a:endParaRPr>
          </a:p>
          <a:p>
            <a:pPr lvl="1"/>
            <a:endParaRPr lang="en-US" altLang="en-US" sz="4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2290" name="Rectangle 2"/>
          <p:cNvSpPr>
            <a:spLocks noGrp="1" noChangeArrowheads="1"/>
          </p:cNvSpPr>
          <p:nvPr>
            <p:ph type="title"/>
          </p:nvPr>
        </p:nvSpPr>
        <p:spPr/>
        <p:txBody>
          <a:bodyPr/>
          <a:lstStyle/>
          <a:p>
            <a:r>
              <a:rPr lang="en-US" altLang="en-US">
                <a:solidFill>
                  <a:srgbClr val="CC0000"/>
                </a:solidFill>
              </a:rPr>
              <a:t>Calculating Counterparty Risk 1</a:t>
            </a:r>
          </a:p>
        </p:txBody>
      </p:sp>
      <p:sp>
        <p:nvSpPr>
          <p:cNvPr id="652291" name="Rectangle 3"/>
          <p:cNvSpPr>
            <a:spLocks noGrp="1" noChangeArrowheads="1"/>
          </p:cNvSpPr>
          <p:nvPr>
            <p:ph type="body" idx="1"/>
          </p:nvPr>
        </p:nvSpPr>
        <p:spPr/>
        <p:txBody>
          <a:bodyPr/>
          <a:lstStyle/>
          <a:p>
            <a:r>
              <a:rPr lang="en-US" altLang="en-US" sz="2000" dirty="0"/>
              <a:t>First Step - What are your exposures?  Can you aggregate all OTC derivatives, repo, Sec Lending, etc. by counterparty?  Often these are housed in incompatible systems that do not communicate.</a:t>
            </a:r>
          </a:p>
          <a:p>
            <a:r>
              <a:rPr lang="en-US" altLang="en-US" sz="2000" dirty="0"/>
              <a:t>Second - Real-world measure simulation of the entire market for many years </a:t>
            </a:r>
          </a:p>
          <a:p>
            <a:pPr lvl="1"/>
            <a:r>
              <a:rPr lang="en-US" altLang="en-US" sz="1800" dirty="0"/>
              <a:t>Must include fat-tail effects - Basel requires it</a:t>
            </a:r>
          </a:p>
          <a:p>
            <a:pPr lvl="1"/>
            <a:r>
              <a:rPr lang="en-US" altLang="en-US" sz="1800" dirty="0"/>
              <a:t>Must </a:t>
            </a:r>
            <a:r>
              <a:rPr lang="en-US" altLang="en-US" sz="1800" dirty="0" err="1"/>
              <a:t>backtest</a:t>
            </a:r>
            <a:r>
              <a:rPr lang="en-US" altLang="en-US" sz="1800" dirty="0"/>
              <a:t> well and be calibrated to historical experience</a:t>
            </a:r>
          </a:p>
          <a:p>
            <a:pPr lvl="1"/>
            <a:r>
              <a:rPr lang="en-US" altLang="en-US" sz="1800" dirty="0"/>
              <a:t>Probably should include contagion</a:t>
            </a:r>
          </a:p>
          <a:p>
            <a:pPr lvl="1"/>
            <a:r>
              <a:rPr lang="en-US" altLang="en-US" sz="1800" dirty="0"/>
              <a:t>Interest rates are mean-reverting in the long run, so need to include that</a:t>
            </a:r>
          </a:p>
          <a:p>
            <a:pPr lvl="2"/>
            <a:r>
              <a:rPr lang="en-US" altLang="en-US" sz="1800" dirty="0"/>
              <a:t>Early attempts at this include </a:t>
            </a:r>
            <a:r>
              <a:rPr lang="en-US" altLang="en-US" sz="1800" dirty="0" smtClean="0"/>
              <a:t>the Alan </a:t>
            </a:r>
            <a:r>
              <a:rPr lang="en-US" altLang="en-US" sz="1800" dirty="0" err="1" smtClean="0"/>
              <a:t>Beilis</a:t>
            </a:r>
            <a:r>
              <a:rPr lang="en-US" altLang="en-US" sz="1800" smtClean="0"/>
              <a:t> / Jan Dash </a:t>
            </a:r>
            <a:r>
              <a:rPr lang="en-US" altLang="en-US" sz="1800" dirty="0"/>
              <a:t>Macro-Micro Model [ 7 ]</a:t>
            </a:r>
          </a:p>
          <a:p>
            <a:pPr lvl="1"/>
            <a:r>
              <a:rPr lang="en-US" altLang="en-US" sz="1800" dirty="0" smtClean="0"/>
              <a:t>There </a:t>
            </a:r>
            <a:r>
              <a:rPr lang="en-US" altLang="en-US" sz="1800" dirty="0"/>
              <a:t>is no really good solution yet for </a:t>
            </a:r>
            <a:r>
              <a:rPr lang="en-US" altLang="en-US" sz="1800" dirty="0" smtClean="0"/>
              <a:t>this</a:t>
            </a:r>
            <a:r>
              <a:rPr lang="en-US" altLang="en-US" sz="1800" dirty="0"/>
              <a:t> </a:t>
            </a:r>
            <a:r>
              <a:rPr lang="en-US" altLang="en-US" sz="1800" dirty="0" smtClean="0"/>
              <a:t>that I know of, but many are trying to solve it</a:t>
            </a:r>
            <a:endParaRPr lang="en-US" altLang="en-US" sz="1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3314" name="Rectangle 2"/>
          <p:cNvSpPr>
            <a:spLocks noGrp="1" noChangeArrowheads="1"/>
          </p:cNvSpPr>
          <p:nvPr>
            <p:ph type="title"/>
          </p:nvPr>
        </p:nvSpPr>
        <p:spPr/>
        <p:txBody>
          <a:bodyPr/>
          <a:lstStyle/>
          <a:p>
            <a:r>
              <a:rPr lang="en-US" altLang="en-US">
                <a:solidFill>
                  <a:srgbClr val="CC0000"/>
                </a:solidFill>
              </a:rPr>
              <a:t>Calculating Counterparty Risk 2</a:t>
            </a:r>
          </a:p>
        </p:txBody>
      </p:sp>
      <p:sp>
        <p:nvSpPr>
          <p:cNvPr id="653315" name="Rectangle 3"/>
          <p:cNvSpPr>
            <a:spLocks noGrp="1" noChangeArrowheads="1"/>
          </p:cNvSpPr>
          <p:nvPr>
            <p:ph type="body" idx="1"/>
          </p:nvPr>
        </p:nvSpPr>
        <p:spPr/>
        <p:txBody>
          <a:bodyPr/>
          <a:lstStyle/>
          <a:p>
            <a:r>
              <a:rPr lang="en-US" altLang="en-US" sz="2000"/>
              <a:t>Third Step - For each simulation path, calculate the risk-free market value of each contract at each time step</a:t>
            </a:r>
          </a:p>
          <a:p>
            <a:pPr lvl="1"/>
            <a:r>
              <a:rPr lang="en-US" altLang="en-US" sz="1800"/>
              <a:t>If the contract is too time-consuming to price, use a proxy that can be priced faster, preferably a closed-form solution.</a:t>
            </a:r>
          </a:p>
          <a:p>
            <a:pPr lvl="1"/>
            <a:r>
              <a:rPr lang="en-US" altLang="en-US" sz="1800"/>
              <a:t>This gets far messier if you want to assume market values are correlated with default likelihood.  They are - many of the recent sub-prime defaults were arguably triggered by margin calls on repo exposures.</a:t>
            </a:r>
          </a:p>
          <a:p>
            <a:r>
              <a:rPr lang="en-US" altLang="en-US" sz="2000"/>
              <a:t>Fourth - Calculate the potential exposure for each path</a:t>
            </a:r>
          </a:p>
          <a:p>
            <a:pPr lvl="1"/>
            <a:r>
              <a:rPr lang="en-US" altLang="en-US" sz="1800"/>
              <a:t>Aggregation by counterparty</a:t>
            </a:r>
          </a:p>
          <a:p>
            <a:pPr lvl="1"/>
            <a:r>
              <a:rPr lang="en-US" altLang="en-US" sz="1800"/>
              <a:t>Include risk mitigants such as margining, and do unilateral differently from bilateral.</a:t>
            </a:r>
          </a:p>
          <a:p>
            <a:pPr lvl="1"/>
            <a:r>
              <a:rPr lang="en-US" altLang="en-US" sz="1800"/>
              <a:t>Assume no additional transactions</a:t>
            </a:r>
          </a:p>
          <a:p>
            <a:r>
              <a:rPr lang="en-US" altLang="en-US" sz="2000"/>
              <a:t>Fifth - Collect into an Exposure Profile of potential exposure at different times and confidence levels.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0242" name="Rectangle 2"/>
          <p:cNvSpPr>
            <a:spLocks noGrp="1" noChangeArrowheads="1"/>
          </p:cNvSpPr>
          <p:nvPr>
            <p:ph type="title"/>
          </p:nvPr>
        </p:nvSpPr>
        <p:spPr/>
        <p:txBody>
          <a:bodyPr/>
          <a:lstStyle/>
          <a:p>
            <a:r>
              <a:rPr lang="en-US" altLang="en-US">
                <a:solidFill>
                  <a:srgbClr val="CC0000"/>
                </a:solidFill>
              </a:rPr>
              <a:t>Exposure Profile of an Interest Rate Swap</a:t>
            </a:r>
          </a:p>
        </p:txBody>
      </p:sp>
      <p:sp>
        <p:nvSpPr>
          <p:cNvPr id="650243" name="Rectangle 3"/>
          <p:cNvSpPr>
            <a:spLocks noGrp="1" noChangeArrowheads="1"/>
          </p:cNvSpPr>
          <p:nvPr>
            <p:ph type="body" idx="1"/>
          </p:nvPr>
        </p:nvSpPr>
        <p:spPr/>
        <p:txBody>
          <a:bodyPr/>
          <a:lstStyle/>
          <a:p>
            <a:r>
              <a:rPr lang="en-US" altLang="en-US" sz="2000"/>
              <a:t>This is a typical exposure profile of a typical 5-year swap at a high confidence level. The sharp drops are coupon dates.</a:t>
            </a:r>
          </a:p>
          <a:p>
            <a:endParaRPr lang="en-US" altLang="en-US" sz="2000"/>
          </a:p>
        </p:txBody>
      </p:sp>
      <p:pic>
        <p:nvPicPr>
          <p:cNvPr id="6502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503488"/>
            <a:ext cx="7772400" cy="3379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50245" name="Line 5"/>
          <p:cNvSpPr>
            <a:spLocks noChangeShapeType="1"/>
          </p:cNvSpPr>
          <p:nvPr/>
        </p:nvSpPr>
        <p:spPr bwMode="auto">
          <a:xfrm>
            <a:off x="1905000" y="4267200"/>
            <a:ext cx="5334000"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0246" name="Text Box 6"/>
          <p:cNvSpPr txBox="1">
            <a:spLocks noChangeArrowheads="1"/>
          </p:cNvSpPr>
          <p:nvPr/>
        </p:nvSpPr>
        <p:spPr bwMode="auto">
          <a:xfrm>
            <a:off x="2971800" y="4038600"/>
            <a:ext cx="2438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b="1">
                <a:solidFill>
                  <a:srgbClr val="CC0000"/>
                </a:solidFill>
              </a:rPr>
              <a:t>Average Exposure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6" name="Rectangle 2"/>
          <p:cNvSpPr>
            <a:spLocks noGrp="1" noChangeArrowheads="1"/>
          </p:cNvSpPr>
          <p:nvPr>
            <p:ph type="title"/>
          </p:nvPr>
        </p:nvSpPr>
        <p:spPr>
          <a:xfrm>
            <a:off x="0" y="0"/>
            <a:ext cx="8229600" cy="609600"/>
          </a:xfrm>
        </p:spPr>
        <p:txBody>
          <a:bodyPr/>
          <a:lstStyle/>
          <a:p>
            <a:pPr algn="ctr"/>
            <a:r>
              <a:rPr lang="en-US" altLang="en-US" sz="4400">
                <a:solidFill>
                  <a:srgbClr val="CC0000"/>
                </a:solidFill>
              </a:rPr>
              <a:t>Outline</a:t>
            </a:r>
          </a:p>
        </p:txBody>
      </p:sp>
      <p:sp>
        <p:nvSpPr>
          <p:cNvPr id="615427" name="Rectangle 3"/>
          <p:cNvSpPr>
            <a:spLocks noGrp="1" noChangeArrowheads="1"/>
          </p:cNvSpPr>
          <p:nvPr>
            <p:ph type="body" idx="1"/>
          </p:nvPr>
        </p:nvSpPr>
        <p:spPr>
          <a:xfrm>
            <a:off x="457200" y="1447800"/>
            <a:ext cx="8229600" cy="4648200"/>
          </a:xfrm>
        </p:spPr>
        <p:txBody>
          <a:bodyPr/>
          <a:lstStyle/>
          <a:p>
            <a:r>
              <a:rPr lang="en-US" altLang="en-US" sz="2000" dirty="0" smtClean="0">
                <a:solidFill>
                  <a:srgbClr val="969696"/>
                </a:solidFill>
              </a:rPr>
              <a:t>What </a:t>
            </a:r>
            <a:r>
              <a:rPr lang="en-US" altLang="en-US" sz="2000" dirty="0">
                <a:solidFill>
                  <a:srgbClr val="969696"/>
                </a:solidFill>
              </a:rPr>
              <a:t>is Economic Capital</a:t>
            </a:r>
          </a:p>
          <a:p>
            <a:r>
              <a:rPr lang="en-US" altLang="en-US" sz="2000" dirty="0">
                <a:solidFill>
                  <a:srgbClr val="969696"/>
                </a:solidFill>
              </a:rPr>
              <a:t>What is Counterparty Credit Risk</a:t>
            </a:r>
          </a:p>
          <a:p>
            <a:pPr lvl="1"/>
            <a:r>
              <a:rPr lang="en-US" altLang="en-US" sz="2000" dirty="0">
                <a:solidFill>
                  <a:srgbClr val="969696"/>
                </a:solidFill>
              </a:rPr>
              <a:t>How does it differ from Issuer Credit Risk</a:t>
            </a:r>
          </a:p>
          <a:p>
            <a:pPr lvl="1"/>
            <a:r>
              <a:rPr lang="en-US" altLang="en-US" sz="2000" dirty="0">
                <a:solidFill>
                  <a:srgbClr val="969696"/>
                </a:solidFill>
              </a:rPr>
              <a:t>How is it quantified</a:t>
            </a:r>
          </a:p>
          <a:p>
            <a:pPr lvl="2"/>
            <a:r>
              <a:rPr lang="en-US" altLang="en-US" sz="2000" dirty="0"/>
              <a:t>Default Only</a:t>
            </a:r>
          </a:p>
          <a:p>
            <a:pPr lvl="2"/>
            <a:r>
              <a:rPr lang="en-US" altLang="en-US" sz="2000" dirty="0">
                <a:solidFill>
                  <a:srgbClr val="969696"/>
                </a:solidFill>
              </a:rPr>
              <a:t>Loan equivalent and </a:t>
            </a:r>
            <a:r>
              <a:rPr lang="en-US" altLang="en-US" sz="2000" dirty="0">
                <a:solidFill>
                  <a:srgbClr val="969696"/>
                </a:solidFill>
                <a:sym typeface="Symbol" pitchFamily="18" charset="2"/>
              </a:rPr>
              <a:t></a:t>
            </a:r>
          </a:p>
          <a:p>
            <a:pPr lvl="2"/>
            <a:r>
              <a:rPr lang="en-US" altLang="en-US" sz="2000" dirty="0">
                <a:solidFill>
                  <a:srgbClr val="969696"/>
                </a:solidFill>
                <a:sym typeface="Symbol" pitchFamily="18" charset="2"/>
              </a:rPr>
              <a:t>Loss of Economic Value</a:t>
            </a:r>
            <a:endParaRPr lang="en-US" altLang="en-US" sz="2000" dirty="0">
              <a:solidFill>
                <a:srgbClr val="969696"/>
              </a:solidFill>
            </a:endParaRPr>
          </a:p>
          <a:p>
            <a:pPr lvl="1"/>
            <a:r>
              <a:rPr lang="en-US" altLang="en-US" sz="2000" dirty="0">
                <a:solidFill>
                  <a:srgbClr val="969696"/>
                </a:solidFill>
              </a:rPr>
              <a:t>How is it managed in ordinary times</a:t>
            </a:r>
          </a:p>
          <a:p>
            <a:r>
              <a:rPr lang="en-US" altLang="en-US" sz="2000" dirty="0">
                <a:solidFill>
                  <a:srgbClr val="969696"/>
                </a:solidFill>
              </a:rPr>
              <a:t>Economic Capital for Counterparty Risk</a:t>
            </a:r>
          </a:p>
          <a:p>
            <a:endParaRPr lang="en-US" altLang="en-US" sz="2000" dirty="0">
              <a:solidFill>
                <a:srgbClr val="969696"/>
              </a:solidFill>
            </a:endParaRPr>
          </a:p>
          <a:p>
            <a:pPr lvl="1"/>
            <a:endParaRPr lang="en-US" altLang="en-US" sz="4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666" name="Rectangle 2"/>
          <p:cNvSpPr>
            <a:spLocks noGrp="1" noChangeArrowheads="1"/>
          </p:cNvSpPr>
          <p:nvPr>
            <p:ph type="title"/>
          </p:nvPr>
        </p:nvSpPr>
        <p:spPr/>
        <p:txBody>
          <a:bodyPr/>
          <a:lstStyle/>
          <a:p>
            <a:r>
              <a:rPr lang="en-US" altLang="en-US">
                <a:solidFill>
                  <a:srgbClr val="CC0000"/>
                </a:solidFill>
              </a:rPr>
              <a:t>The Usual Caveat</a:t>
            </a:r>
          </a:p>
        </p:txBody>
      </p:sp>
      <p:sp>
        <p:nvSpPr>
          <p:cNvPr id="625667" name="Rectangle 3"/>
          <p:cNvSpPr>
            <a:spLocks noGrp="1" noChangeArrowheads="1"/>
          </p:cNvSpPr>
          <p:nvPr>
            <p:ph type="body" idx="1"/>
          </p:nvPr>
        </p:nvSpPr>
        <p:spPr>
          <a:xfrm>
            <a:off x="381000" y="1600200"/>
            <a:ext cx="8229600" cy="4373563"/>
          </a:xfrm>
        </p:spPr>
        <p:txBody>
          <a:bodyPr/>
          <a:lstStyle/>
          <a:p>
            <a:r>
              <a:rPr lang="en-US" altLang="en-US" dirty="0"/>
              <a:t>All opinions and views expressed in this presentation are my own personal opinion, and do not necessarily reflect the views of </a:t>
            </a:r>
            <a:r>
              <a:rPr lang="en-US" altLang="en-US" dirty="0" smtClean="0"/>
              <a:t>my employer, </a:t>
            </a:r>
            <a:r>
              <a:rPr lang="en-US" altLang="en-US" dirty="0"/>
              <a:t>any of its clients, nor any other person or group.  </a:t>
            </a:r>
          </a:p>
          <a:p>
            <a:r>
              <a:rPr lang="en-US" altLang="en-US" dirty="0"/>
              <a:t>Questions and comments are welcome.  My e-mail address is on the cover page.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4338" name="Rectangle 2"/>
          <p:cNvSpPr>
            <a:spLocks noGrp="1" noChangeArrowheads="1"/>
          </p:cNvSpPr>
          <p:nvPr>
            <p:ph type="title"/>
          </p:nvPr>
        </p:nvSpPr>
        <p:spPr/>
        <p:txBody>
          <a:bodyPr/>
          <a:lstStyle/>
          <a:p>
            <a:r>
              <a:rPr lang="en-US" altLang="en-US">
                <a:solidFill>
                  <a:srgbClr val="CC0000"/>
                </a:solidFill>
              </a:rPr>
              <a:t>Default-only calculation</a:t>
            </a:r>
          </a:p>
        </p:txBody>
      </p:sp>
      <p:sp>
        <p:nvSpPr>
          <p:cNvPr id="654339" name="Rectangle 3"/>
          <p:cNvSpPr>
            <a:spLocks noGrp="1" noChangeArrowheads="1"/>
          </p:cNvSpPr>
          <p:nvPr>
            <p:ph type="body" idx="1"/>
          </p:nvPr>
        </p:nvSpPr>
        <p:spPr/>
        <p:txBody>
          <a:bodyPr/>
          <a:lstStyle/>
          <a:p>
            <a:r>
              <a:rPr lang="en-US" altLang="en-US" sz="2000"/>
              <a:t>Messiest technique - assume everything is correlated, and each simulated path includes a draw from the probability of default distribution, the recovery distribution, and also all the market factors.  If you assume that default is not just correlated by a Pearson correlation with the market, but requires a more complicated copula to correctly describe the dependence, it gets even worse.  This is closer to reality - firms can handle small changes in market conditions but there is often a trigger level past which they run out of alternatives and declare bankruptcy.  If you are doing this whole exercise just for regulatory compliance, none of this is relevant.</a:t>
            </a:r>
          </a:p>
          <a:p>
            <a:r>
              <a:rPr lang="en-US" altLang="en-US" sz="2000"/>
              <a:t>Basel-compliant technique - </a:t>
            </a:r>
          </a:p>
          <a:p>
            <a:pPr lvl="1"/>
            <a:r>
              <a:rPr lang="en-US" altLang="en-US" sz="1800"/>
              <a:t>Simulate the market factors and derive exposure profiles</a:t>
            </a:r>
          </a:p>
          <a:p>
            <a:pPr lvl="1"/>
            <a:r>
              <a:rPr lang="en-US" altLang="en-US" sz="1800"/>
              <a:t>Calculate Expected Positive Exposure profiles as [Exposure Profile]</a:t>
            </a:r>
            <a:r>
              <a:rPr lang="en-US" altLang="en-US" sz="1800" baseline="30000"/>
              <a:t>+</a:t>
            </a:r>
          </a:p>
          <a:p>
            <a:pPr lvl="1"/>
            <a:r>
              <a:rPr lang="en-US" altLang="en-US" sz="1800"/>
              <a:t>Average to get a single number EPE for each counterparty</a:t>
            </a:r>
          </a:p>
          <a:p>
            <a:pPr lvl="1"/>
            <a:r>
              <a:rPr lang="en-US" altLang="en-US" sz="1800"/>
              <a:t>Simulate default and recovery</a:t>
            </a:r>
          </a:p>
          <a:p>
            <a:pPr lvl="1"/>
            <a:endParaRPr lang="en-US" altLang="en-US" sz="18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1570" name="Rectangle 2"/>
          <p:cNvSpPr>
            <a:spLocks noGrp="1" noChangeArrowheads="1"/>
          </p:cNvSpPr>
          <p:nvPr>
            <p:ph type="title"/>
          </p:nvPr>
        </p:nvSpPr>
        <p:spPr>
          <a:xfrm>
            <a:off x="0" y="0"/>
            <a:ext cx="8229600" cy="609600"/>
          </a:xfrm>
        </p:spPr>
        <p:txBody>
          <a:bodyPr/>
          <a:lstStyle/>
          <a:p>
            <a:pPr algn="ctr"/>
            <a:r>
              <a:rPr lang="en-US" altLang="en-US" sz="4400">
                <a:solidFill>
                  <a:srgbClr val="CC0000"/>
                </a:solidFill>
              </a:rPr>
              <a:t>Outline</a:t>
            </a:r>
          </a:p>
        </p:txBody>
      </p:sp>
      <p:sp>
        <p:nvSpPr>
          <p:cNvPr id="621571" name="Rectangle 3"/>
          <p:cNvSpPr>
            <a:spLocks noGrp="1" noChangeArrowheads="1"/>
          </p:cNvSpPr>
          <p:nvPr>
            <p:ph type="body" idx="1"/>
          </p:nvPr>
        </p:nvSpPr>
        <p:spPr>
          <a:xfrm>
            <a:off x="457200" y="1447800"/>
            <a:ext cx="8229600" cy="4648200"/>
          </a:xfrm>
        </p:spPr>
        <p:txBody>
          <a:bodyPr/>
          <a:lstStyle/>
          <a:p>
            <a:r>
              <a:rPr lang="en-US" altLang="en-US" sz="2000" dirty="0" smtClean="0">
                <a:solidFill>
                  <a:srgbClr val="969696"/>
                </a:solidFill>
              </a:rPr>
              <a:t>What </a:t>
            </a:r>
            <a:r>
              <a:rPr lang="en-US" altLang="en-US" sz="2000" dirty="0">
                <a:solidFill>
                  <a:srgbClr val="969696"/>
                </a:solidFill>
              </a:rPr>
              <a:t>is Economic Capital</a:t>
            </a:r>
          </a:p>
          <a:p>
            <a:r>
              <a:rPr lang="en-US" altLang="en-US" sz="2000" dirty="0">
                <a:solidFill>
                  <a:srgbClr val="969696"/>
                </a:solidFill>
              </a:rPr>
              <a:t>What is Counterparty Credit Risk</a:t>
            </a:r>
          </a:p>
          <a:p>
            <a:pPr lvl="1"/>
            <a:r>
              <a:rPr lang="en-US" altLang="en-US" sz="2000" dirty="0">
                <a:solidFill>
                  <a:srgbClr val="969696"/>
                </a:solidFill>
              </a:rPr>
              <a:t>How does it differ from Issuer Credit Risk</a:t>
            </a:r>
          </a:p>
          <a:p>
            <a:pPr lvl="1"/>
            <a:r>
              <a:rPr lang="en-US" altLang="en-US" sz="2000" dirty="0">
                <a:solidFill>
                  <a:srgbClr val="969696"/>
                </a:solidFill>
              </a:rPr>
              <a:t>How is it quantified</a:t>
            </a:r>
          </a:p>
          <a:p>
            <a:pPr lvl="2"/>
            <a:r>
              <a:rPr lang="en-US" altLang="en-US" sz="2000" dirty="0">
                <a:solidFill>
                  <a:srgbClr val="969696"/>
                </a:solidFill>
              </a:rPr>
              <a:t>Default Only</a:t>
            </a:r>
          </a:p>
          <a:p>
            <a:pPr lvl="2"/>
            <a:r>
              <a:rPr lang="en-US" altLang="en-US" sz="2000" dirty="0"/>
              <a:t>Loan equivalent and </a:t>
            </a:r>
            <a:r>
              <a:rPr lang="en-US" altLang="en-US" sz="2000" dirty="0">
                <a:sym typeface="Symbol" pitchFamily="18" charset="2"/>
              </a:rPr>
              <a:t></a:t>
            </a:r>
          </a:p>
          <a:p>
            <a:pPr lvl="2"/>
            <a:r>
              <a:rPr lang="en-US" altLang="en-US" sz="2000" dirty="0">
                <a:solidFill>
                  <a:srgbClr val="969696"/>
                </a:solidFill>
                <a:sym typeface="Symbol" pitchFamily="18" charset="2"/>
              </a:rPr>
              <a:t>Loss of Economic Value</a:t>
            </a:r>
            <a:endParaRPr lang="en-US" altLang="en-US" sz="2000" dirty="0">
              <a:solidFill>
                <a:srgbClr val="969696"/>
              </a:solidFill>
            </a:endParaRPr>
          </a:p>
          <a:p>
            <a:pPr lvl="1"/>
            <a:r>
              <a:rPr lang="en-US" altLang="en-US" sz="2000" dirty="0">
                <a:solidFill>
                  <a:srgbClr val="969696"/>
                </a:solidFill>
              </a:rPr>
              <a:t>How is it managed in ordinary times</a:t>
            </a:r>
          </a:p>
          <a:p>
            <a:r>
              <a:rPr lang="en-US" altLang="en-US" sz="2000" dirty="0">
                <a:solidFill>
                  <a:srgbClr val="969696"/>
                </a:solidFill>
              </a:rPr>
              <a:t>Economic Capital for Counterparty Risk</a:t>
            </a:r>
          </a:p>
          <a:p>
            <a:endParaRPr lang="en-US" altLang="en-US" sz="2000" dirty="0">
              <a:solidFill>
                <a:srgbClr val="969696"/>
              </a:solidFill>
            </a:endParaRPr>
          </a:p>
          <a:p>
            <a:pPr lvl="1"/>
            <a:endParaRPr lang="en-US" altLang="en-US" sz="4400" dirty="0">
              <a:solidFill>
                <a:srgbClr val="969696"/>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6146" name="Rectangle 2"/>
          <p:cNvSpPr>
            <a:spLocks noGrp="1" noChangeArrowheads="1"/>
          </p:cNvSpPr>
          <p:nvPr>
            <p:ph type="title"/>
          </p:nvPr>
        </p:nvSpPr>
        <p:spPr/>
        <p:txBody>
          <a:bodyPr/>
          <a:lstStyle/>
          <a:p>
            <a:r>
              <a:rPr lang="en-US" altLang="en-US">
                <a:solidFill>
                  <a:srgbClr val="CC0000"/>
                </a:solidFill>
              </a:rPr>
              <a:t>Basel 2 Rules for AIRB</a:t>
            </a:r>
          </a:p>
        </p:txBody>
      </p:sp>
      <p:sp>
        <p:nvSpPr>
          <p:cNvPr id="646147" name="Rectangle 3"/>
          <p:cNvSpPr>
            <a:spLocks noGrp="1" noChangeArrowheads="1"/>
          </p:cNvSpPr>
          <p:nvPr>
            <p:ph type="body" idx="1"/>
          </p:nvPr>
        </p:nvSpPr>
        <p:spPr/>
        <p:txBody>
          <a:bodyPr/>
          <a:lstStyle/>
          <a:p>
            <a:r>
              <a:rPr lang="en-US" altLang="en-US" sz="2000"/>
              <a:t>In the Basel 2 AIRB framework, counterparty credit risk is treated as if it were a corporate exposure.  Thus the regulatory capital charge C is</a:t>
            </a:r>
          </a:p>
          <a:p>
            <a:r>
              <a:rPr lang="en-US" altLang="en-US" sz="2000"/>
              <a:t>C = EAD</a:t>
            </a:r>
            <a:r>
              <a:rPr lang="en-US" altLang="en-US" sz="2400"/>
              <a:t> </a:t>
            </a:r>
            <a:r>
              <a:rPr lang="en-US" altLang="en-US" sz="2400">
                <a:sym typeface="Symbol" pitchFamily="18" charset="2"/>
              </a:rPr>
              <a:t> </a:t>
            </a:r>
            <a:r>
              <a:rPr lang="en-US" altLang="en-US" sz="2000">
                <a:sym typeface="Symbol" pitchFamily="18" charset="2"/>
              </a:rPr>
              <a:t>K (PD, LGD) </a:t>
            </a:r>
            <a:r>
              <a:rPr lang="en-US" altLang="en-US" sz="2400">
                <a:sym typeface="Symbol" pitchFamily="18" charset="2"/>
              </a:rPr>
              <a:t> </a:t>
            </a:r>
            <a:r>
              <a:rPr lang="en-US" altLang="en-US" sz="2000">
                <a:sym typeface="Symbol" pitchFamily="18" charset="2"/>
              </a:rPr>
              <a:t>MA(PD,M’)</a:t>
            </a:r>
          </a:p>
          <a:p>
            <a:pPr lvl="1"/>
            <a:r>
              <a:rPr lang="en-US" altLang="en-US" sz="1800">
                <a:sym typeface="Symbol" pitchFamily="18" charset="2"/>
              </a:rPr>
              <a:t>where the effective remaining maturity M’ = Min(5 years,Max(1 year, </a:t>
            </a:r>
            <a:r>
              <a:rPr lang="en-US" altLang="en-US" sz="1800">
                <a:cs typeface="Times New Roman" pitchFamily="18" charset="0"/>
                <a:sym typeface="Symbol" pitchFamily="18" charset="2"/>
              </a:rPr>
              <a:t>tenor))</a:t>
            </a:r>
          </a:p>
          <a:p>
            <a:pPr lvl="1"/>
            <a:r>
              <a:rPr lang="en-US" altLang="en-US" sz="1800">
                <a:cs typeface="Times New Roman" pitchFamily="18" charset="0"/>
                <a:sym typeface="Symbol" pitchFamily="18" charset="2"/>
              </a:rPr>
              <a:t>Probability of Default PD  = max(.03%, counterparty’s default likelihood)</a:t>
            </a:r>
          </a:p>
          <a:p>
            <a:pPr lvl="1"/>
            <a:r>
              <a:rPr lang="en-US" altLang="en-US" sz="1800">
                <a:cs typeface="Times New Roman" pitchFamily="18" charset="0"/>
                <a:sym typeface="Symbol" pitchFamily="18" charset="2"/>
              </a:rPr>
              <a:t>Loss Given Default LGD = 1 - Recovery Rate (not same as for loans or bonds)</a:t>
            </a:r>
          </a:p>
          <a:p>
            <a:pPr lvl="1"/>
            <a:r>
              <a:rPr lang="en-US" altLang="en-US" sz="1800">
                <a:cs typeface="Times New Roman" pitchFamily="18" charset="0"/>
                <a:sym typeface="Symbol" pitchFamily="18" charset="2"/>
              </a:rPr>
              <a:t>K is the “default-only capital factor” given by a messy formula</a:t>
            </a:r>
          </a:p>
          <a:p>
            <a:pPr lvl="1"/>
            <a:r>
              <a:rPr lang="en-US" altLang="en-US" sz="1800">
                <a:cs typeface="Times New Roman" pitchFamily="18" charset="0"/>
                <a:sym typeface="Symbol" pitchFamily="18" charset="2"/>
              </a:rPr>
              <a:t>MA is a maturity adjustment that is intended to capture migration risk, also a messy formula</a:t>
            </a:r>
          </a:p>
          <a:p>
            <a:pPr lvl="1"/>
            <a:r>
              <a:rPr lang="en-US" altLang="en-US" sz="1800">
                <a:cs typeface="Times New Roman" pitchFamily="18" charset="0"/>
                <a:sym typeface="Symbol" pitchFamily="18" charset="2"/>
              </a:rPr>
              <a:t>Exposure At Default EAD is the loan-equivalent net expected positive exposure to a counterparty (“netting set”) if bilateral, and sum of expected positive exposures to each contract if unilateral.</a:t>
            </a:r>
            <a:endParaRPr lang="en-US" altLang="en-US" sz="2000">
              <a:cs typeface="Times New Roman" pitchFamily="18" charset="0"/>
              <a:sym typeface="Symbol" pitchFamily="18" charset="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7170" name="Rectangle 2"/>
          <p:cNvSpPr>
            <a:spLocks noGrp="1" noChangeArrowheads="1"/>
          </p:cNvSpPr>
          <p:nvPr>
            <p:ph type="title"/>
          </p:nvPr>
        </p:nvSpPr>
        <p:spPr/>
        <p:txBody>
          <a:bodyPr/>
          <a:lstStyle/>
          <a:p>
            <a:r>
              <a:rPr lang="en-US" altLang="en-US">
                <a:solidFill>
                  <a:srgbClr val="CC0000"/>
                </a:solidFill>
              </a:rPr>
              <a:t>Loan Equivalent and </a:t>
            </a:r>
            <a:r>
              <a:rPr lang="en-US" altLang="en-US">
                <a:solidFill>
                  <a:srgbClr val="CC0000"/>
                </a:solidFill>
                <a:sym typeface="Symbol" pitchFamily="18" charset="2"/>
              </a:rPr>
              <a:t></a:t>
            </a:r>
          </a:p>
        </p:txBody>
      </p:sp>
      <p:sp>
        <p:nvSpPr>
          <p:cNvPr id="647171" name="Rectangle 3"/>
          <p:cNvSpPr>
            <a:spLocks noGrp="1" noChangeArrowheads="1"/>
          </p:cNvSpPr>
          <p:nvPr>
            <p:ph type="body" idx="1"/>
          </p:nvPr>
        </p:nvSpPr>
        <p:spPr/>
        <p:txBody>
          <a:bodyPr/>
          <a:lstStyle/>
          <a:p>
            <a:r>
              <a:rPr lang="en-US" altLang="en-US" sz="2000" dirty="0"/>
              <a:t>Basel is a one-size-fits-all methodology, so naturally it wants to see all credit risk as loans. This requires a Loan Equivalent for counterparty risk to fit into the Basel 2 EAD slot.  </a:t>
            </a:r>
          </a:p>
          <a:p>
            <a:pPr lvl="1"/>
            <a:r>
              <a:rPr lang="en-US" altLang="en-US" sz="1600" dirty="0"/>
              <a:t>“By using EPE, transactions with CCR are given the same standing as loans with the goal of reducing the capital treatment’s influence on a firm’s decision to extend an on-balance sheet loan rather than engage in an economically equivalent transaction that involves exposure to CCR. Consistent with this determination, the internal model and </a:t>
            </a:r>
            <a:r>
              <a:rPr lang="en-US" altLang="en-US" sz="1600" dirty="0" err="1"/>
              <a:t>standardised</a:t>
            </a:r>
            <a:r>
              <a:rPr lang="en-US" altLang="en-US" sz="1600" dirty="0"/>
              <a:t> methods to estimating EAD employ the concept of EPE.”</a:t>
            </a:r>
          </a:p>
          <a:p>
            <a:r>
              <a:rPr lang="en-US" altLang="en-US" sz="2000" dirty="0"/>
              <a:t>Evan </a:t>
            </a:r>
            <a:r>
              <a:rPr lang="en-US" altLang="en-US" sz="2000" dirty="0" err="1"/>
              <a:t>Picoult</a:t>
            </a:r>
            <a:r>
              <a:rPr lang="en-US" altLang="en-US" sz="2000" dirty="0"/>
              <a:t> of Citigroup figured out how to do this, worked out the details with Eduardo </a:t>
            </a:r>
            <a:r>
              <a:rPr lang="en-US" altLang="en-US" sz="2000" dirty="0" err="1"/>
              <a:t>Canabarro</a:t>
            </a:r>
            <a:r>
              <a:rPr lang="en-US" altLang="en-US" sz="2000" dirty="0"/>
              <a:t> (then </a:t>
            </a:r>
            <a:r>
              <a:rPr lang="en-US" altLang="en-US" sz="2000" dirty="0" smtClean="0"/>
              <a:t>at GS), </a:t>
            </a:r>
            <a:r>
              <a:rPr lang="en-US" altLang="en-US" sz="2000" dirty="0"/>
              <a:t>and Tom Wilde </a:t>
            </a:r>
            <a:r>
              <a:rPr lang="en-US" altLang="en-US" sz="2000" dirty="0" smtClean="0"/>
              <a:t>(then at CSFB</a:t>
            </a:r>
            <a:r>
              <a:rPr lang="en-US" altLang="en-US" sz="2000" dirty="0"/>
              <a:t>) and Basel adopted this methodology [6].</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8194" name="Rectangle 2"/>
          <p:cNvSpPr>
            <a:spLocks noGrp="1" noChangeArrowheads="1"/>
          </p:cNvSpPr>
          <p:nvPr>
            <p:ph type="title"/>
          </p:nvPr>
        </p:nvSpPr>
        <p:spPr/>
        <p:txBody>
          <a:bodyPr/>
          <a:lstStyle/>
          <a:p>
            <a:r>
              <a:rPr lang="en-US" altLang="en-US">
                <a:solidFill>
                  <a:srgbClr val="CC0000"/>
                </a:solidFill>
              </a:rPr>
              <a:t>Verbatim Quote from Basel 2</a:t>
            </a:r>
          </a:p>
        </p:txBody>
      </p:sp>
      <p:pic>
        <p:nvPicPr>
          <p:cNvPr id="648196" name="Picture 4"/>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762000" y="1328738"/>
            <a:ext cx="7239000" cy="4760912"/>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8" name="Rectangle 2"/>
          <p:cNvSpPr>
            <a:spLocks noGrp="1" noChangeArrowheads="1"/>
          </p:cNvSpPr>
          <p:nvPr>
            <p:ph type="title"/>
          </p:nvPr>
        </p:nvSpPr>
        <p:spPr/>
        <p:txBody>
          <a:bodyPr/>
          <a:lstStyle/>
          <a:p>
            <a:r>
              <a:rPr lang="en-US" altLang="en-US">
                <a:solidFill>
                  <a:srgbClr val="CC0000"/>
                </a:solidFill>
              </a:rPr>
              <a:t>The mysterious multiplier </a:t>
            </a:r>
            <a:r>
              <a:rPr lang="en-US" altLang="en-US">
                <a:solidFill>
                  <a:srgbClr val="CC0000"/>
                </a:solidFill>
                <a:sym typeface="Symbol" pitchFamily="18" charset="2"/>
              </a:rPr>
              <a:t></a:t>
            </a:r>
          </a:p>
        </p:txBody>
      </p:sp>
      <p:sp>
        <p:nvSpPr>
          <p:cNvPr id="649219" name="Rectangle 3"/>
          <p:cNvSpPr>
            <a:spLocks noGrp="1" noChangeArrowheads="1"/>
          </p:cNvSpPr>
          <p:nvPr>
            <p:ph type="body" idx="1"/>
          </p:nvPr>
        </p:nvSpPr>
        <p:spPr/>
        <p:txBody>
          <a:bodyPr/>
          <a:lstStyle/>
          <a:p>
            <a:r>
              <a:rPr lang="en-US" altLang="en-US" sz="2000">
                <a:sym typeface="Symbol" pitchFamily="18" charset="2"/>
              </a:rPr>
              <a:t> is defined as the ratio of Economic Capital  computed with a full simulation of all defaults and all underlying factors in the real world measure divided by the EC computed with the fixed EPE required by Basel.  Tom Wilde did some experiments and found a range of 1.02 - 1.43, with an average of about 1.1.  </a:t>
            </a:r>
          </a:p>
          <a:p>
            <a:r>
              <a:rPr lang="en-US" altLang="en-US" sz="2000">
                <a:sym typeface="Symbol" pitchFamily="18" charset="2"/>
              </a:rPr>
              <a:t>Basel mandated  = 1.4 at first, but now allows internal calculations subject to the floor  = Max( you calculate, 1.2).</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Rectangle 2"/>
          <p:cNvSpPr>
            <a:spLocks noGrp="1" noChangeArrowheads="1"/>
          </p:cNvSpPr>
          <p:nvPr>
            <p:ph type="title"/>
          </p:nvPr>
        </p:nvSpPr>
        <p:spPr>
          <a:xfrm>
            <a:off x="0" y="0"/>
            <a:ext cx="8229600" cy="609600"/>
          </a:xfrm>
        </p:spPr>
        <p:txBody>
          <a:bodyPr/>
          <a:lstStyle/>
          <a:p>
            <a:pPr algn="ctr"/>
            <a:r>
              <a:rPr lang="en-US" altLang="en-US" sz="4400">
                <a:solidFill>
                  <a:srgbClr val="CC0000"/>
                </a:solidFill>
              </a:rPr>
              <a:t>Outline</a:t>
            </a:r>
          </a:p>
        </p:txBody>
      </p:sp>
      <p:sp>
        <p:nvSpPr>
          <p:cNvPr id="622595" name="Rectangle 3"/>
          <p:cNvSpPr>
            <a:spLocks noGrp="1" noChangeArrowheads="1"/>
          </p:cNvSpPr>
          <p:nvPr>
            <p:ph type="body" idx="1"/>
          </p:nvPr>
        </p:nvSpPr>
        <p:spPr>
          <a:xfrm>
            <a:off x="457200" y="1447800"/>
            <a:ext cx="8229600" cy="4648200"/>
          </a:xfrm>
        </p:spPr>
        <p:txBody>
          <a:bodyPr/>
          <a:lstStyle/>
          <a:p>
            <a:r>
              <a:rPr lang="en-US" altLang="en-US" sz="2000" dirty="0" smtClean="0">
                <a:solidFill>
                  <a:srgbClr val="969696"/>
                </a:solidFill>
              </a:rPr>
              <a:t>What </a:t>
            </a:r>
            <a:r>
              <a:rPr lang="en-US" altLang="en-US" sz="2000" dirty="0">
                <a:solidFill>
                  <a:srgbClr val="969696"/>
                </a:solidFill>
              </a:rPr>
              <a:t>is Economic Capital</a:t>
            </a:r>
          </a:p>
          <a:p>
            <a:r>
              <a:rPr lang="en-US" altLang="en-US" sz="2000" dirty="0">
                <a:solidFill>
                  <a:srgbClr val="969696"/>
                </a:solidFill>
              </a:rPr>
              <a:t>What is Counterparty Credit Risk</a:t>
            </a:r>
          </a:p>
          <a:p>
            <a:pPr lvl="1"/>
            <a:r>
              <a:rPr lang="en-US" altLang="en-US" sz="2000" dirty="0">
                <a:solidFill>
                  <a:srgbClr val="969696"/>
                </a:solidFill>
              </a:rPr>
              <a:t>How does it differ from Issuer Credit Risk</a:t>
            </a:r>
          </a:p>
          <a:p>
            <a:pPr lvl="1"/>
            <a:r>
              <a:rPr lang="en-US" altLang="en-US" sz="2000" dirty="0">
                <a:solidFill>
                  <a:srgbClr val="969696"/>
                </a:solidFill>
              </a:rPr>
              <a:t>How is it quantified</a:t>
            </a:r>
          </a:p>
          <a:p>
            <a:pPr lvl="2"/>
            <a:r>
              <a:rPr lang="en-US" altLang="en-US" sz="2000" dirty="0">
                <a:solidFill>
                  <a:srgbClr val="969696"/>
                </a:solidFill>
              </a:rPr>
              <a:t>Default Only</a:t>
            </a:r>
          </a:p>
          <a:p>
            <a:pPr lvl="2"/>
            <a:r>
              <a:rPr lang="en-US" altLang="en-US" sz="2000" dirty="0">
                <a:solidFill>
                  <a:srgbClr val="969696"/>
                </a:solidFill>
              </a:rPr>
              <a:t>Loan equivalent and </a:t>
            </a:r>
            <a:r>
              <a:rPr lang="en-US" altLang="en-US" sz="2000" dirty="0">
                <a:solidFill>
                  <a:srgbClr val="969696"/>
                </a:solidFill>
                <a:sym typeface="Symbol" pitchFamily="18" charset="2"/>
              </a:rPr>
              <a:t></a:t>
            </a:r>
          </a:p>
          <a:p>
            <a:pPr lvl="2"/>
            <a:r>
              <a:rPr lang="en-US" altLang="en-US" sz="2000" dirty="0">
                <a:sym typeface="Symbol" pitchFamily="18" charset="2"/>
              </a:rPr>
              <a:t>Loss of Economic Value</a:t>
            </a:r>
            <a:endParaRPr lang="en-US" altLang="en-US" sz="2000" dirty="0"/>
          </a:p>
          <a:p>
            <a:pPr lvl="1"/>
            <a:r>
              <a:rPr lang="en-US" altLang="en-US" sz="2000" dirty="0">
                <a:solidFill>
                  <a:srgbClr val="969696"/>
                </a:solidFill>
              </a:rPr>
              <a:t>How is it managed in ordinary times</a:t>
            </a:r>
          </a:p>
          <a:p>
            <a:r>
              <a:rPr lang="en-US" altLang="en-US" sz="2000" dirty="0">
                <a:solidFill>
                  <a:srgbClr val="969696"/>
                </a:solidFill>
              </a:rPr>
              <a:t>Economic Capital for Counterparty Risk</a:t>
            </a:r>
          </a:p>
          <a:p>
            <a:endParaRPr lang="en-US" altLang="en-US" sz="2000" dirty="0">
              <a:solidFill>
                <a:srgbClr val="969696"/>
              </a:solidFill>
            </a:endParaRPr>
          </a:p>
          <a:p>
            <a:pPr lvl="1"/>
            <a:endParaRPr lang="en-US" altLang="en-US" sz="4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62" name="Rectangle 2"/>
          <p:cNvSpPr>
            <a:spLocks noGrp="1" noChangeArrowheads="1"/>
          </p:cNvSpPr>
          <p:nvPr>
            <p:ph type="title"/>
          </p:nvPr>
        </p:nvSpPr>
        <p:spPr/>
        <p:txBody>
          <a:bodyPr/>
          <a:lstStyle/>
          <a:p>
            <a:r>
              <a:rPr lang="en-US" altLang="en-US">
                <a:solidFill>
                  <a:srgbClr val="CC0000"/>
                </a:solidFill>
              </a:rPr>
              <a:t>Credit Value Adjustments</a:t>
            </a:r>
          </a:p>
        </p:txBody>
      </p:sp>
      <p:sp>
        <p:nvSpPr>
          <p:cNvPr id="655363" name="Rectangle 3"/>
          <p:cNvSpPr>
            <a:spLocks noGrp="1" noChangeArrowheads="1"/>
          </p:cNvSpPr>
          <p:nvPr>
            <p:ph type="body" idx="1"/>
          </p:nvPr>
        </p:nvSpPr>
        <p:spPr/>
        <p:txBody>
          <a:bodyPr/>
          <a:lstStyle/>
          <a:p>
            <a:r>
              <a:rPr lang="en-US" altLang="en-US" sz="2000"/>
              <a:t>Bonds and loans are cash flows discounted at a credit spread above the risk-free rate.  By analogy, counterparty exposures should have a credit spread baked in.</a:t>
            </a:r>
          </a:p>
          <a:p>
            <a:r>
              <a:rPr lang="en-US" altLang="en-US" sz="2000"/>
              <a:t>The CVA is the derivative value discounted at the risk-free rate minus the same derivative discounted at the relevant spread over risk-free.</a:t>
            </a:r>
          </a:p>
          <a:p>
            <a:r>
              <a:rPr lang="en-US" altLang="en-US" sz="2000"/>
              <a:t>Complications - </a:t>
            </a:r>
          </a:p>
          <a:p>
            <a:pPr lvl="1"/>
            <a:r>
              <a:rPr lang="en-US" altLang="en-US" sz="1800"/>
              <a:t>Whose spread?  If we owe them money, is it our spread instead of theirs?</a:t>
            </a:r>
          </a:p>
          <a:p>
            <a:pPr lvl="1"/>
            <a:r>
              <a:rPr lang="en-US" altLang="en-US" sz="1800"/>
              <a:t>CVA applies to portfolio, not each exposure separately, for bilateral</a:t>
            </a:r>
          </a:p>
          <a:p>
            <a:pPr lvl="1"/>
            <a:r>
              <a:rPr lang="en-US" altLang="en-US" sz="1800"/>
              <a:t>Unilateral would as usual work differently</a:t>
            </a:r>
          </a:p>
          <a:p>
            <a:pPr lvl="1"/>
            <a:r>
              <a:rPr lang="en-US" altLang="en-US" sz="1800"/>
              <a:t>Need to introduce “maturity adjustments” to fit the Basel definition of a one-year horizon</a:t>
            </a:r>
          </a:p>
          <a:p>
            <a:pPr lvl="1"/>
            <a:r>
              <a:rPr lang="en-US" altLang="en-US" sz="1800"/>
              <a:t>Spread is another variable to simulate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6386" name="Rectangle 2"/>
          <p:cNvSpPr>
            <a:spLocks noGrp="1" noChangeArrowheads="1"/>
          </p:cNvSpPr>
          <p:nvPr>
            <p:ph type="title"/>
          </p:nvPr>
        </p:nvSpPr>
        <p:spPr/>
        <p:txBody>
          <a:bodyPr/>
          <a:lstStyle/>
          <a:p>
            <a:r>
              <a:rPr lang="en-US" altLang="en-US">
                <a:solidFill>
                  <a:srgbClr val="CC0000"/>
                </a:solidFill>
              </a:rPr>
              <a:t>Advantage of CVA over Default-Only</a:t>
            </a:r>
          </a:p>
        </p:txBody>
      </p:sp>
      <p:sp>
        <p:nvSpPr>
          <p:cNvPr id="656387" name="Rectangle 3"/>
          <p:cNvSpPr>
            <a:spLocks noGrp="1" noChangeArrowheads="1"/>
          </p:cNvSpPr>
          <p:nvPr>
            <p:ph type="body" idx="1"/>
          </p:nvPr>
        </p:nvSpPr>
        <p:spPr/>
        <p:txBody>
          <a:bodyPr/>
          <a:lstStyle/>
          <a:p>
            <a:r>
              <a:rPr lang="en-US" altLang="en-US" sz="2000"/>
              <a:t>Since CVA varies with creditworthiness and market conditions, you can hedge counterparty risk as measured by CVA (not as much with unilateral).  You can’t do that with a default-only view.</a:t>
            </a:r>
          </a:p>
          <a:p>
            <a:r>
              <a:rPr lang="en-US" altLang="en-US" sz="2000"/>
              <a:t>Hedge the loan-equivalent exposure to each counterparty, netted across all markets, with default swaps or with the counterparty’s debt securities.</a:t>
            </a:r>
          </a:p>
          <a:p>
            <a:r>
              <a:rPr lang="en-US" altLang="en-US" sz="2000"/>
              <a:t>Hedge the  market exposure to each market factor, aggregating across all counterparties.</a:t>
            </a:r>
          </a:p>
          <a:p>
            <a:r>
              <a:rPr lang="en-US" altLang="en-US" sz="2000"/>
              <a:t>Still exposed to the cross-gamma of changes in market inducing changes in credit spread - not easy to hedge.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8" name="Rectangle 2"/>
          <p:cNvSpPr>
            <a:spLocks noGrp="1" noChangeArrowheads="1"/>
          </p:cNvSpPr>
          <p:nvPr>
            <p:ph type="title"/>
          </p:nvPr>
        </p:nvSpPr>
        <p:spPr>
          <a:xfrm>
            <a:off x="0" y="0"/>
            <a:ext cx="8229600" cy="609600"/>
          </a:xfrm>
        </p:spPr>
        <p:txBody>
          <a:bodyPr/>
          <a:lstStyle/>
          <a:p>
            <a:pPr algn="ctr"/>
            <a:r>
              <a:rPr lang="en-US" altLang="en-US" sz="4400">
                <a:solidFill>
                  <a:srgbClr val="CC0000"/>
                </a:solidFill>
              </a:rPr>
              <a:t>Outline</a:t>
            </a:r>
          </a:p>
        </p:txBody>
      </p:sp>
      <p:sp>
        <p:nvSpPr>
          <p:cNvPr id="623619" name="Rectangle 3"/>
          <p:cNvSpPr>
            <a:spLocks noGrp="1" noChangeArrowheads="1"/>
          </p:cNvSpPr>
          <p:nvPr>
            <p:ph type="body" idx="1"/>
          </p:nvPr>
        </p:nvSpPr>
        <p:spPr>
          <a:xfrm>
            <a:off x="457200" y="1447800"/>
            <a:ext cx="8229600" cy="4648200"/>
          </a:xfrm>
        </p:spPr>
        <p:txBody>
          <a:bodyPr/>
          <a:lstStyle/>
          <a:p>
            <a:r>
              <a:rPr lang="en-US" altLang="en-US" sz="2000" dirty="0" smtClean="0">
                <a:solidFill>
                  <a:srgbClr val="969696"/>
                </a:solidFill>
              </a:rPr>
              <a:t>What </a:t>
            </a:r>
            <a:r>
              <a:rPr lang="en-US" altLang="en-US" sz="2000" dirty="0">
                <a:solidFill>
                  <a:srgbClr val="969696"/>
                </a:solidFill>
              </a:rPr>
              <a:t>is Economic Capital</a:t>
            </a:r>
          </a:p>
          <a:p>
            <a:r>
              <a:rPr lang="en-US" altLang="en-US" sz="2000" dirty="0">
                <a:solidFill>
                  <a:srgbClr val="969696"/>
                </a:solidFill>
              </a:rPr>
              <a:t>What is Counterparty Credit Risk</a:t>
            </a:r>
          </a:p>
          <a:p>
            <a:pPr lvl="1"/>
            <a:r>
              <a:rPr lang="en-US" altLang="en-US" sz="2000" dirty="0">
                <a:solidFill>
                  <a:srgbClr val="969696"/>
                </a:solidFill>
              </a:rPr>
              <a:t>How does it differ from Issuer Credit Risk</a:t>
            </a:r>
          </a:p>
          <a:p>
            <a:pPr lvl="1"/>
            <a:r>
              <a:rPr lang="en-US" altLang="en-US" sz="2000" dirty="0">
                <a:solidFill>
                  <a:srgbClr val="969696"/>
                </a:solidFill>
              </a:rPr>
              <a:t>How is it quantified</a:t>
            </a:r>
          </a:p>
          <a:p>
            <a:pPr lvl="2"/>
            <a:r>
              <a:rPr lang="en-US" altLang="en-US" sz="2000" dirty="0">
                <a:solidFill>
                  <a:srgbClr val="969696"/>
                </a:solidFill>
              </a:rPr>
              <a:t>Default Only</a:t>
            </a:r>
          </a:p>
          <a:p>
            <a:pPr lvl="2"/>
            <a:r>
              <a:rPr lang="en-US" altLang="en-US" sz="2000" dirty="0">
                <a:solidFill>
                  <a:srgbClr val="969696"/>
                </a:solidFill>
              </a:rPr>
              <a:t>Loan equivalent and </a:t>
            </a:r>
            <a:r>
              <a:rPr lang="en-US" altLang="en-US" sz="2000" dirty="0">
                <a:solidFill>
                  <a:srgbClr val="969696"/>
                </a:solidFill>
                <a:sym typeface="Symbol" pitchFamily="18" charset="2"/>
              </a:rPr>
              <a:t></a:t>
            </a:r>
          </a:p>
          <a:p>
            <a:pPr lvl="2"/>
            <a:r>
              <a:rPr lang="en-US" altLang="en-US" sz="2000" dirty="0">
                <a:solidFill>
                  <a:srgbClr val="969696"/>
                </a:solidFill>
                <a:sym typeface="Symbol" pitchFamily="18" charset="2"/>
              </a:rPr>
              <a:t>Loss of Economic Value</a:t>
            </a:r>
            <a:endParaRPr lang="en-US" altLang="en-US" sz="2000" dirty="0">
              <a:solidFill>
                <a:srgbClr val="969696"/>
              </a:solidFill>
            </a:endParaRPr>
          </a:p>
          <a:p>
            <a:pPr lvl="1"/>
            <a:r>
              <a:rPr lang="en-US" altLang="en-US" sz="2000" dirty="0"/>
              <a:t>How is it managed in ordinary times</a:t>
            </a:r>
          </a:p>
          <a:p>
            <a:r>
              <a:rPr lang="en-US" altLang="en-US" sz="2000" dirty="0">
                <a:solidFill>
                  <a:srgbClr val="969696"/>
                </a:solidFill>
              </a:rPr>
              <a:t>Economic Capital for Counterparty Risk</a:t>
            </a:r>
          </a:p>
          <a:p>
            <a:endParaRPr lang="en-US" altLang="en-US" sz="2000" dirty="0"/>
          </a:p>
          <a:p>
            <a:pPr lvl="1"/>
            <a:endParaRPr lang="en-US" altLang="en-US" sz="4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42" name="Rectangle 2"/>
          <p:cNvSpPr>
            <a:spLocks noGrp="1" noChangeArrowheads="1"/>
          </p:cNvSpPr>
          <p:nvPr>
            <p:ph type="title"/>
          </p:nvPr>
        </p:nvSpPr>
        <p:spPr>
          <a:xfrm>
            <a:off x="-381000" y="0"/>
            <a:ext cx="8229600" cy="609600"/>
          </a:xfrm>
        </p:spPr>
        <p:txBody>
          <a:bodyPr/>
          <a:lstStyle/>
          <a:p>
            <a:pPr algn="ctr"/>
            <a:r>
              <a:rPr lang="en-US" altLang="en-US" sz="4400">
                <a:solidFill>
                  <a:srgbClr val="CC0000"/>
                </a:solidFill>
              </a:rPr>
              <a:t>Outline</a:t>
            </a:r>
          </a:p>
        </p:txBody>
      </p:sp>
      <p:sp>
        <p:nvSpPr>
          <p:cNvPr id="624643" name="Rectangle 3"/>
          <p:cNvSpPr>
            <a:spLocks noGrp="1" noChangeArrowheads="1"/>
          </p:cNvSpPr>
          <p:nvPr>
            <p:ph type="body" idx="1"/>
          </p:nvPr>
        </p:nvSpPr>
        <p:spPr>
          <a:xfrm>
            <a:off x="457200" y="1447800"/>
            <a:ext cx="8229600" cy="4648200"/>
          </a:xfrm>
        </p:spPr>
        <p:txBody>
          <a:bodyPr/>
          <a:lstStyle/>
          <a:p>
            <a:r>
              <a:rPr lang="en-US" altLang="en-US" sz="2000" dirty="0" smtClean="0"/>
              <a:t>What </a:t>
            </a:r>
            <a:r>
              <a:rPr lang="en-US" altLang="en-US" sz="2000" dirty="0"/>
              <a:t>is Economic Capital</a:t>
            </a:r>
          </a:p>
          <a:p>
            <a:r>
              <a:rPr lang="en-US" altLang="en-US" sz="2000" dirty="0"/>
              <a:t>What is Counterparty Credit Risk</a:t>
            </a:r>
          </a:p>
          <a:p>
            <a:pPr lvl="1"/>
            <a:r>
              <a:rPr lang="en-US" altLang="en-US" sz="2000" dirty="0"/>
              <a:t>How does it differ from Issuer Credit Risk</a:t>
            </a:r>
          </a:p>
          <a:p>
            <a:pPr lvl="1"/>
            <a:r>
              <a:rPr lang="en-US" altLang="en-US" sz="2000" dirty="0"/>
              <a:t>How is it quantified</a:t>
            </a:r>
          </a:p>
          <a:p>
            <a:pPr lvl="2"/>
            <a:r>
              <a:rPr lang="en-US" altLang="en-US" sz="2000" dirty="0"/>
              <a:t>Default Only</a:t>
            </a:r>
          </a:p>
          <a:p>
            <a:pPr lvl="2"/>
            <a:r>
              <a:rPr lang="en-US" altLang="en-US" sz="2000" dirty="0"/>
              <a:t>Loan equivalent and </a:t>
            </a:r>
            <a:r>
              <a:rPr lang="en-US" altLang="en-US" sz="2000" dirty="0">
                <a:sym typeface="Symbol" pitchFamily="18" charset="2"/>
              </a:rPr>
              <a:t></a:t>
            </a:r>
          </a:p>
          <a:p>
            <a:pPr lvl="2"/>
            <a:r>
              <a:rPr lang="en-US" altLang="en-US" sz="2000" dirty="0">
                <a:sym typeface="Symbol" pitchFamily="18" charset="2"/>
              </a:rPr>
              <a:t>Loss of Economic Value</a:t>
            </a:r>
            <a:endParaRPr lang="en-US" altLang="en-US" sz="2000" dirty="0"/>
          </a:p>
          <a:p>
            <a:pPr lvl="1"/>
            <a:r>
              <a:rPr lang="en-US" altLang="en-US" sz="2000" dirty="0"/>
              <a:t>How is it managed in ordinary times</a:t>
            </a:r>
          </a:p>
          <a:p>
            <a:r>
              <a:rPr lang="en-US" altLang="en-US" sz="2000" dirty="0"/>
              <a:t>Economic Capital for Counterparty Risk</a:t>
            </a:r>
          </a:p>
          <a:p>
            <a:endParaRPr lang="en-US" altLang="en-US" sz="2000" dirty="0"/>
          </a:p>
          <a:p>
            <a:pPr lvl="1"/>
            <a:endParaRPr lang="en-US" altLang="en-US" sz="4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834" name="Rectangle 2"/>
          <p:cNvSpPr>
            <a:spLocks noGrp="1" noChangeArrowheads="1"/>
          </p:cNvSpPr>
          <p:nvPr>
            <p:ph type="title"/>
          </p:nvPr>
        </p:nvSpPr>
        <p:spPr/>
        <p:txBody>
          <a:bodyPr/>
          <a:lstStyle/>
          <a:p>
            <a:r>
              <a:rPr lang="en-US" altLang="en-US">
                <a:solidFill>
                  <a:srgbClr val="CC0000"/>
                </a:solidFill>
              </a:rPr>
              <a:t>Ways to Manage Counterparty Risk</a:t>
            </a:r>
          </a:p>
        </p:txBody>
      </p:sp>
      <p:sp>
        <p:nvSpPr>
          <p:cNvPr id="632835" name="Rectangle 3"/>
          <p:cNvSpPr>
            <a:spLocks noGrp="1" noChangeArrowheads="1"/>
          </p:cNvSpPr>
          <p:nvPr>
            <p:ph type="body" idx="1"/>
          </p:nvPr>
        </p:nvSpPr>
        <p:spPr/>
        <p:txBody>
          <a:bodyPr/>
          <a:lstStyle/>
          <a:p>
            <a:pPr marL="533400" indent="-533400">
              <a:buFont typeface="Symbol" pitchFamily="18" charset="2"/>
              <a:buNone/>
            </a:pPr>
            <a:r>
              <a:rPr lang="en-US" altLang="en-US" sz="2000"/>
              <a:t>There are several ways to manage counterparty credit risk, and most institutions use most or all of these.</a:t>
            </a:r>
          </a:p>
          <a:p>
            <a:pPr marL="533400" indent="-533400">
              <a:buFont typeface="Symbol" pitchFamily="18" charset="2"/>
              <a:buAutoNum type="arabicPeriod"/>
            </a:pPr>
            <a:r>
              <a:rPr lang="en-US" altLang="en-US" sz="1600"/>
              <a:t>Avoid it - since exchanges are assumed to be free from default risk, the counterparty credit risk for exchange-traded contracts is zero.</a:t>
            </a:r>
          </a:p>
          <a:p>
            <a:pPr marL="533400" indent="-533400">
              <a:buFont typeface="Symbol" pitchFamily="18" charset="2"/>
              <a:buAutoNum type="arabicPeriod"/>
            </a:pPr>
            <a:r>
              <a:rPr lang="en-US" altLang="en-US" sz="1600"/>
              <a:t>Ameliorate it - margining for OTC counterparties lowers the total amount at risk on any given day - most financial firms will offer cross-product margining agreements, but most OTC derivatives are not margined.</a:t>
            </a:r>
          </a:p>
          <a:p>
            <a:pPr marL="533400" indent="-533400">
              <a:buFont typeface="Symbol" pitchFamily="18" charset="2"/>
              <a:buAutoNum type="arabicPeriod"/>
            </a:pPr>
            <a:r>
              <a:rPr lang="en-US" altLang="en-US" sz="1600"/>
              <a:t>Diversify - this is an insurance-style hedge - assumes that defaults are independent or at least not 100% correlated - may be a bad assumption in the once-per-thousand-years systemic crisis where the whole banking system goes under.</a:t>
            </a:r>
          </a:p>
          <a:p>
            <a:pPr marL="533400" indent="-533400">
              <a:buFont typeface="Symbol" pitchFamily="18" charset="2"/>
              <a:buAutoNum type="arabicPeriod"/>
            </a:pPr>
            <a:r>
              <a:rPr lang="en-US" altLang="en-US" sz="1600"/>
              <a:t>Delta-hedge with debt or CDS of the counterparty - this may work quite differently if you do not have a good bilateral netting agreement, or the CDS seller is closely related to the counterparty - “wrong-way risk” such as buying protection on swaps with a foreign government from banks in that same country.</a:t>
            </a:r>
          </a:p>
          <a:p>
            <a:pPr marL="533400" indent="-533400">
              <a:buFont typeface="Symbol" pitchFamily="18" charset="2"/>
              <a:buAutoNum type="arabicPeriod"/>
            </a:pPr>
            <a:r>
              <a:rPr lang="en-US" altLang="en-US" sz="1600"/>
              <a:t>Sell it - Contingent Credit Default Swaps transfer counterparty risk and get it off your books.  The regulators will need to agree that this is a true sale, but I expect that to happen.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2050" name="Rectangle 2"/>
          <p:cNvSpPr>
            <a:spLocks noGrp="1" noChangeArrowheads="1"/>
          </p:cNvSpPr>
          <p:nvPr>
            <p:ph type="title"/>
          </p:nvPr>
        </p:nvSpPr>
        <p:spPr/>
        <p:txBody>
          <a:bodyPr/>
          <a:lstStyle/>
          <a:p>
            <a:r>
              <a:rPr lang="en-US" altLang="en-US">
                <a:solidFill>
                  <a:srgbClr val="CC0000"/>
                </a:solidFill>
              </a:rPr>
              <a:t>Margining</a:t>
            </a:r>
          </a:p>
        </p:txBody>
      </p:sp>
      <p:sp>
        <p:nvSpPr>
          <p:cNvPr id="642051" name="Rectangle 3"/>
          <p:cNvSpPr>
            <a:spLocks noGrp="1" noChangeArrowheads="1"/>
          </p:cNvSpPr>
          <p:nvPr>
            <p:ph type="body" idx="1"/>
          </p:nvPr>
        </p:nvSpPr>
        <p:spPr>
          <a:xfrm>
            <a:off x="381000" y="1143000"/>
            <a:ext cx="8229600" cy="4830763"/>
          </a:xfrm>
        </p:spPr>
        <p:txBody>
          <a:bodyPr/>
          <a:lstStyle/>
          <a:p>
            <a:r>
              <a:rPr lang="en-US" altLang="en-US" sz="2000"/>
              <a:t>A margin agreement reduces the exposure at default.  A margin account is set up at one of the two counterparty’s institutions, or at a third-party margining manager.  These work differently for bilateral than for unilateral counterparties.  </a:t>
            </a:r>
          </a:p>
          <a:p>
            <a:r>
              <a:rPr lang="en-US" altLang="en-US" sz="2000"/>
              <a:t>Both counterparties (X and Y) agree to their threshold margin limit, which is usually based on credit quality.  If the total exposure of X to Y (add up all positive exposures for unilateral, net all exposures of either sign for bilateral) exceeds the limit, based on the (usually daily) mark-to-market (mark-to-model of the agreed calculation agent if necessary), then Y must deposit funds, either cash or acceptable securities, into the margin account by the end of a prespecified “cure period” to bring the exposure back to the limit.  X’s total loss if Y defaults is at most the limit, plus the excess triggering the margin call, plus or minus the change in value during the cure period.  Same for Y exposure to X.</a:t>
            </a:r>
          </a:p>
          <a:p>
            <a:r>
              <a:rPr lang="en-US" altLang="en-US" sz="2000"/>
              <a:t>Does default on a margin call trigger cross-default on all debts?  Ask your lawyer.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22" name="Rectangle 2"/>
          <p:cNvSpPr>
            <a:spLocks noGrp="1" noChangeArrowheads="1"/>
          </p:cNvSpPr>
          <p:nvPr>
            <p:ph type="title"/>
          </p:nvPr>
        </p:nvSpPr>
        <p:spPr/>
        <p:txBody>
          <a:bodyPr/>
          <a:lstStyle/>
          <a:p>
            <a:r>
              <a:rPr lang="en-US" altLang="en-US">
                <a:solidFill>
                  <a:srgbClr val="CC0000"/>
                </a:solidFill>
              </a:rPr>
              <a:t>What is Margined? Ref [5]</a:t>
            </a:r>
          </a:p>
        </p:txBody>
      </p:sp>
      <p:pic>
        <p:nvPicPr>
          <p:cNvPr id="645124" name="Picture 4"/>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457200" y="1371600"/>
            <a:ext cx="8321675" cy="4343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8" name="Rectangle 2"/>
          <p:cNvSpPr>
            <a:spLocks noGrp="1" noChangeArrowheads="1"/>
          </p:cNvSpPr>
          <p:nvPr>
            <p:ph type="title"/>
          </p:nvPr>
        </p:nvSpPr>
        <p:spPr/>
        <p:txBody>
          <a:bodyPr/>
          <a:lstStyle/>
          <a:p>
            <a:r>
              <a:rPr lang="en-US" altLang="en-US">
                <a:solidFill>
                  <a:srgbClr val="CC0000"/>
                </a:solidFill>
              </a:rPr>
              <a:t>Cross-Product Netting</a:t>
            </a:r>
          </a:p>
        </p:txBody>
      </p:sp>
      <p:sp>
        <p:nvSpPr>
          <p:cNvPr id="644099" name="Rectangle 3"/>
          <p:cNvSpPr>
            <a:spLocks noGrp="1" noChangeArrowheads="1"/>
          </p:cNvSpPr>
          <p:nvPr>
            <p:ph type="body" idx="1"/>
          </p:nvPr>
        </p:nvSpPr>
        <p:spPr/>
        <p:txBody>
          <a:bodyPr/>
          <a:lstStyle/>
          <a:p>
            <a:r>
              <a:rPr lang="en-US" altLang="en-US" sz="2000"/>
              <a:t>Some margin accounts have a VaR-like limit, where the limit for a portfolio of many different exposures is calculated to be the (usually one-day, 99</a:t>
            </a:r>
            <a:r>
              <a:rPr lang="en-US" altLang="en-US" sz="2000" baseline="30000"/>
              <a:t>th</a:t>
            </a:r>
            <a:r>
              <a:rPr lang="en-US" altLang="en-US" sz="2000"/>
              <a:t> percentile) potential exposure tomorrow.  This is a more objective way of setting limits, and responds appropriately to changes in the mix of exposure types.</a:t>
            </a:r>
          </a:p>
          <a:p>
            <a:r>
              <a:rPr lang="en-US" altLang="en-US" sz="2000"/>
              <a:t>You can buy off-the-shelf calculators for this - called Cross-Product Netting (CPN) or Cross-Product Margining (CPM).</a:t>
            </a:r>
          </a:p>
          <a:p>
            <a:r>
              <a:rPr lang="en-US" altLang="en-US" sz="2000"/>
              <a:t>One of my former employers used an exact copy of the corporate VaR engine to calculate CPM.</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9458" name="Rectangle 2"/>
          <p:cNvSpPr>
            <a:spLocks noGrp="1" noChangeArrowheads="1"/>
          </p:cNvSpPr>
          <p:nvPr>
            <p:ph type="title"/>
          </p:nvPr>
        </p:nvSpPr>
        <p:spPr/>
        <p:txBody>
          <a:bodyPr/>
          <a:lstStyle/>
          <a:p>
            <a:r>
              <a:rPr lang="en-US" altLang="en-US">
                <a:solidFill>
                  <a:srgbClr val="CC0000"/>
                </a:solidFill>
              </a:rPr>
              <a:t>Contingent Credit Default Swaps</a:t>
            </a:r>
            <a:r>
              <a:rPr lang="en-US" altLang="en-US"/>
              <a:t> </a:t>
            </a:r>
          </a:p>
        </p:txBody>
      </p:sp>
      <p:sp>
        <p:nvSpPr>
          <p:cNvPr id="659459" name="Rectangle 3"/>
          <p:cNvSpPr>
            <a:spLocks noGrp="1" noChangeArrowheads="1"/>
          </p:cNvSpPr>
          <p:nvPr>
            <p:ph type="body" idx="1"/>
          </p:nvPr>
        </p:nvSpPr>
        <p:spPr/>
        <p:txBody>
          <a:bodyPr/>
          <a:lstStyle/>
          <a:p>
            <a:r>
              <a:rPr lang="en-US" altLang="en-US" sz="2000"/>
              <a:t>Also called C-CDS</a:t>
            </a:r>
          </a:p>
          <a:p>
            <a:r>
              <a:rPr lang="en-US" altLang="en-US" sz="2000"/>
              <a:t>Liquid market for some names</a:t>
            </a:r>
          </a:p>
          <a:p>
            <a:pPr lvl="1"/>
            <a:r>
              <a:rPr lang="en-US" altLang="en-US" sz="1800"/>
              <a:t>Only for a handful of vanilla derivatives underlyers</a:t>
            </a:r>
          </a:p>
          <a:p>
            <a:pPr lvl="1"/>
            <a:r>
              <a:rPr lang="en-US" altLang="en-US" sz="1800"/>
              <a:t>Some basis risk remains if you are actually protecting an exotic</a:t>
            </a:r>
          </a:p>
          <a:p>
            <a:pPr lvl="1"/>
            <a:r>
              <a:rPr lang="en-US" altLang="en-US" sz="1800"/>
              <a:t>Not yet available on a portfolio of diverse underlying types, but the vanilla can have a complicated but non-stochastic amortization / accretion schedule </a:t>
            </a:r>
          </a:p>
          <a:p>
            <a:r>
              <a:rPr lang="en-US" altLang="en-US" sz="2000"/>
              <a:t>Bloomberg page ICVA</a:t>
            </a:r>
          </a:p>
          <a:p>
            <a:r>
              <a:rPr lang="en-US" altLang="en-US" sz="2000"/>
              <a:t>Bilateral flavor can be modeled as two unilaterals in opposite directions</a:t>
            </a:r>
          </a:p>
          <a:p>
            <a:r>
              <a:rPr lang="en-US" altLang="en-US" sz="2000"/>
              <a:t>Counterparty risk causes a correlation between credit and market risk</a:t>
            </a:r>
          </a:p>
          <a:p>
            <a:r>
              <a:rPr lang="en-US" altLang="en-US" sz="2000"/>
              <a:t>CCDS extinguish the credit risk part, and transform it into market risk, plus some counterparty risk to the issuer of the CCDS</a:t>
            </a:r>
          </a:p>
          <a:p>
            <a:endParaRPr lang="en-US" altLang="en-US" sz="20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0306" name="Rectangle 2"/>
          <p:cNvSpPr>
            <a:spLocks noGrp="1" noChangeArrowheads="1"/>
          </p:cNvSpPr>
          <p:nvPr>
            <p:ph type="title"/>
          </p:nvPr>
        </p:nvSpPr>
        <p:spPr>
          <a:xfrm>
            <a:off x="0" y="0"/>
            <a:ext cx="8229600" cy="609600"/>
          </a:xfrm>
        </p:spPr>
        <p:txBody>
          <a:bodyPr/>
          <a:lstStyle/>
          <a:p>
            <a:pPr algn="ctr"/>
            <a:r>
              <a:rPr lang="en-US" altLang="en-US" sz="4400">
                <a:solidFill>
                  <a:srgbClr val="CC0000"/>
                </a:solidFill>
              </a:rPr>
              <a:t>Outline</a:t>
            </a:r>
          </a:p>
        </p:txBody>
      </p:sp>
      <p:sp>
        <p:nvSpPr>
          <p:cNvPr id="610307" name="Rectangle 3"/>
          <p:cNvSpPr>
            <a:spLocks noGrp="1" noChangeArrowheads="1"/>
          </p:cNvSpPr>
          <p:nvPr>
            <p:ph type="body" idx="1"/>
          </p:nvPr>
        </p:nvSpPr>
        <p:spPr>
          <a:xfrm>
            <a:off x="457200" y="1447800"/>
            <a:ext cx="8229600" cy="4648200"/>
          </a:xfrm>
        </p:spPr>
        <p:txBody>
          <a:bodyPr/>
          <a:lstStyle/>
          <a:p>
            <a:r>
              <a:rPr lang="en-US" altLang="en-US" sz="2000" dirty="0" smtClean="0">
                <a:solidFill>
                  <a:srgbClr val="969696"/>
                </a:solidFill>
              </a:rPr>
              <a:t>What </a:t>
            </a:r>
            <a:r>
              <a:rPr lang="en-US" altLang="en-US" sz="2000" dirty="0">
                <a:solidFill>
                  <a:srgbClr val="969696"/>
                </a:solidFill>
              </a:rPr>
              <a:t>is Economic Capital</a:t>
            </a:r>
          </a:p>
          <a:p>
            <a:r>
              <a:rPr lang="en-US" altLang="en-US" sz="2000" dirty="0">
                <a:solidFill>
                  <a:srgbClr val="969696"/>
                </a:solidFill>
              </a:rPr>
              <a:t>What is Counterparty Credit Risk</a:t>
            </a:r>
          </a:p>
          <a:p>
            <a:pPr lvl="1"/>
            <a:r>
              <a:rPr lang="en-US" altLang="en-US" sz="2000" dirty="0">
                <a:solidFill>
                  <a:srgbClr val="969696"/>
                </a:solidFill>
              </a:rPr>
              <a:t>How does it differ from Issuer Credit Risk</a:t>
            </a:r>
          </a:p>
          <a:p>
            <a:pPr lvl="1"/>
            <a:r>
              <a:rPr lang="en-US" altLang="en-US" sz="2000" dirty="0">
                <a:solidFill>
                  <a:srgbClr val="969696"/>
                </a:solidFill>
              </a:rPr>
              <a:t>How is it quantified</a:t>
            </a:r>
          </a:p>
          <a:p>
            <a:pPr lvl="2"/>
            <a:r>
              <a:rPr lang="en-US" altLang="en-US" sz="2000" dirty="0">
                <a:solidFill>
                  <a:srgbClr val="969696"/>
                </a:solidFill>
              </a:rPr>
              <a:t>Default Only</a:t>
            </a:r>
          </a:p>
          <a:p>
            <a:pPr lvl="2"/>
            <a:r>
              <a:rPr lang="en-US" altLang="en-US" sz="2000" dirty="0">
                <a:solidFill>
                  <a:srgbClr val="969696"/>
                </a:solidFill>
              </a:rPr>
              <a:t>Loan equivalent and </a:t>
            </a:r>
            <a:r>
              <a:rPr lang="en-US" altLang="en-US" sz="2000" dirty="0">
                <a:solidFill>
                  <a:srgbClr val="969696"/>
                </a:solidFill>
                <a:sym typeface="Symbol" pitchFamily="18" charset="2"/>
              </a:rPr>
              <a:t></a:t>
            </a:r>
          </a:p>
          <a:p>
            <a:pPr lvl="2"/>
            <a:r>
              <a:rPr lang="en-US" altLang="en-US" sz="2000" dirty="0">
                <a:solidFill>
                  <a:srgbClr val="969696"/>
                </a:solidFill>
                <a:sym typeface="Symbol" pitchFamily="18" charset="2"/>
              </a:rPr>
              <a:t>Loss of Economic Value</a:t>
            </a:r>
            <a:endParaRPr lang="en-US" altLang="en-US" sz="2000" dirty="0">
              <a:solidFill>
                <a:srgbClr val="969696"/>
              </a:solidFill>
            </a:endParaRPr>
          </a:p>
          <a:p>
            <a:pPr lvl="1"/>
            <a:r>
              <a:rPr lang="en-US" altLang="en-US" sz="2000" dirty="0">
                <a:solidFill>
                  <a:srgbClr val="969696"/>
                </a:solidFill>
              </a:rPr>
              <a:t>How is it managed in ordinary times</a:t>
            </a:r>
          </a:p>
          <a:p>
            <a:r>
              <a:rPr lang="en-US" altLang="en-US" sz="2000" dirty="0"/>
              <a:t>Economic Capital for Counterparty Risk</a:t>
            </a:r>
          </a:p>
          <a:p>
            <a:endParaRPr lang="en-US" altLang="en-US" sz="2000" dirty="0"/>
          </a:p>
          <a:p>
            <a:pPr lvl="1"/>
            <a:endParaRPr lang="en-US" altLang="en-US" sz="44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4" name="Rectangle 2"/>
          <p:cNvSpPr>
            <a:spLocks noGrp="1" noChangeArrowheads="1"/>
          </p:cNvSpPr>
          <p:nvPr>
            <p:ph type="title"/>
          </p:nvPr>
        </p:nvSpPr>
        <p:spPr/>
        <p:txBody>
          <a:bodyPr/>
          <a:lstStyle/>
          <a:p>
            <a:r>
              <a:rPr lang="en-US" altLang="en-US">
                <a:solidFill>
                  <a:srgbClr val="CC0000"/>
                </a:solidFill>
              </a:rPr>
              <a:t>Basel 2 Capital vs. Economic Capital</a:t>
            </a:r>
          </a:p>
        </p:txBody>
      </p:sp>
      <p:sp>
        <p:nvSpPr>
          <p:cNvPr id="643075" name="Rectangle 3"/>
          <p:cNvSpPr>
            <a:spLocks noGrp="1" noChangeArrowheads="1"/>
          </p:cNvSpPr>
          <p:nvPr>
            <p:ph type="body" idx="1"/>
          </p:nvPr>
        </p:nvSpPr>
        <p:spPr/>
        <p:txBody>
          <a:bodyPr/>
          <a:lstStyle/>
          <a:p>
            <a:r>
              <a:rPr lang="en-US" altLang="en-US" sz="2000"/>
              <a:t>As mentioned before, Basel assumes no contagion or systemic risk in their AIRB calculation guidelines.  In reality, the once-per-thousand-year worst case will certainly sink your firm.</a:t>
            </a:r>
          </a:p>
          <a:p>
            <a:r>
              <a:rPr lang="en-US" altLang="en-US" sz="2000"/>
              <a:t>Show of hands - How many people in the audience work for firms founded before the year 1007?</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7410" name="Rectangle 2"/>
          <p:cNvSpPr>
            <a:spLocks noGrp="1" noChangeArrowheads="1"/>
          </p:cNvSpPr>
          <p:nvPr>
            <p:ph type="title"/>
          </p:nvPr>
        </p:nvSpPr>
        <p:spPr/>
        <p:txBody>
          <a:bodyPr/>
          <a:lstStyle/>
          <a:p>
            <a:r>
              <a:rPr lang="en-US" altLang="en-US">
                <a:solidFill>
                  <a:srgbClr val="CC0000"/>
                </a:solidFill>
              </a:rPr>
              <a:t>Conclusion</a:t>
            </a:r>
          </a:p>
        </p:txBody>
      </p:sp>
      <p:sp>
        <p:nvSpPr>
          <p:cNvPr id="657411" name="Rectangle 3"/>
          <p:cNvSpPr>
            <a:spLocks noGrp="1" noChangeArrowheads="1"/>
          </p:cNvSpPr>
          <p:nvPr>
            <p:ph type="body" idx="1"/>
          </p:nvPr>
        </p:nvSpPr>
        <p:spPr/>
        <p:txBody>
          <a:bodyPr/>
          <a:lstStyle/>
          <a:p>
            <a:r>
              <a:rPr lang="en-US" altLang="en-US" sz="2000"/>
              <a:t>Economic Capital for Counterparty risk, as defined in Basel 2 rules, is a useful measure of credit risk exposure separate from issuer credit risk.</a:t>
            </a:r>
          </a:p>
          <a:p>
            <a:r>
              <a:rPr lang="en-US" altLang="en-US" sz="2000"/>
              <a:t>If you want to hedge the exposures, it can be done using CVA as a dynamic measure.</a:t>
            </a:r>
          </a:p>
          <a:p>
            <a:r>
              <a:rPr lang="en-US" altLang="en-US" sz="2000"/>
              <a:t>There is lots of interesting work in this area still undone.  </a:t>
            </a:r>
          </a:p>
          <a:p>
            <a:r>
              <a:rPr lang="en-US" altLang="en-US" sz="2000"/>
              <a:t>Don’t confuse the 99.9% risk levels you measure with true economic risk in a true systemic credit event.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906" name="Rectangle 2"/>
          <p:cNvSpPr>
            <a:spLocks noGrp="1" noChangeArrowheads="1"/>
          </p:cNvSpPr>
          <p:nvPr>
            <p:ph type="title"/>
          </p:nvPr>
        </p:nvSpPr>
        <p:spPr/>
        <p:txBody>
          <a:bodyPr/>
          <a:lstStyle/>
          <a:p>
            <a:r>
              <a:rPr lang="en-US" altLang="en-US" dirty="0">
                <a:solidFill>
                  <a:srgbClr val="CC0000"/>
                </a:solidFill>
              </a:rPr>
              <a:t>References</a:t>
            </a:r>
          </a:p>
        </p:txBody>
      </p:sp>
      <p:sp>
        <p:nvSpPr>
          <p:cNvPr id="635907" name="Rectangle 3"/>
          <p:cNvSpPr>
            <a:spLocks noGrp="1" noChangeArrowheads="1"/>
          </p:cNvSpPr>
          <p:nvPr>
            <p:ph type="body" idx="1"/>
          </p:nvPr>
        </p:nvSpPr>
        <p:spPr/>
        <p:txBody>
          <a:bodyPr/>
          <a:lstStyle/>
          <a:p>
            <a:pPr marL="533400" indent="-533400">
              <a:buFont typeface="Symbol" pitchFamily="18" charset="2"/>
              <a:buAutoNum type="arabicPeriod"/>
            </a:pPr>
            <a:endParaRPr lang="en-US" altLang="en-US" sz="2000" dirty="0" smtClean="0"/>
          </a:p>
          <a:p>
            <a:pPr marL="533400" indent="-533400">
              <a:buFont typeface="Symbol" pitchFamily="18" charset="2"/>
              <a:buAutoNum type="arabicPeriod"/>
            </a:pPr>
            <a:r>
              <a:rPr lang="en-US" altLang="en-US" sz="2000" dirty="0" smtClean="0">
                <a:hlinkClick r:id="rId2"/>
              </a:rPr>
              <a:t>Martin@validationquant.com</a:t>
            </a:r>
            <a:r>
              <a:rPr lang="en-US" altLang="en-US" sz="2000" dirty="0" smtClean="0"/>
              <a:t>, 732-742-8977</a:t>
            </a:r>
          </a:p>
          <a:p>
            <a:pPr marL="533400" indent="-533400">
              <a:buFont typeface="Symbol" pitchFamily="18" charset="2"/>
              <a:buAutoNum type="arabicPeriod"/>
            </a:pPr>
            <a:r>
              <a:rPr lang="en-US" altLang="en-US" sz="2000" dirty="0" smtClean="0"/>
              <a:t>The </a:t>
            </a:r>
            <a:r>
              <a:rPr lang="en-US" altLang="en-US" sz="2000" dirty="0" err="1"/>
              <a:t>Tukey</a:t>
            </a:r>
            <a:r>
              <a:rPr lang="en-US" altLang="en-US" sz="2000" dirty="0"/>
              <a:t> </a:t>
            </a:r>
            <a:r>
              <a:rPr lang="en-US" altLang="en-US" sz="2000" dirty="0" err="1"/>
              <a:t>g</a:t>
            </a:r>
            <a:r>
              <a:rPr lang="en-US" altLang="en-US" sz="2000" b="1" dirty="0" err="1">
                <a:sym typeface="Symbol" pitchFamily="18" charset="2"/>
              </a:rPr>
              <a:t></a:t>
            </a:r>
            <a:r>
              <a:rPr lang="en-US" altLang="en-US" sz="2000" dirty="0" err="1">
                <a:sym typeface="Symbol" pitchFamily="18" charset="2"/>
              </a:rPr>
              <a:t>h</a:t>
            </a:r>
            <a:r>
              <a:rPr lang="en-US" altLang="en-US" sz="2000" dirty="0"/>
              <a:t> distribution is getting quite good press.  See http://www.bos.frb.org/economic/wp/index.htm  and the references there</a:t>
            </a:r>
          </a:p>
          <a:p>
            <a:pPr marL="533400" indent="-533400">
              <a:buFont typeface="Symbol" pitchFamily="18" charset="2"/>
              <a:buAutoNum type="arabicPeriod"/>
            </a:pPr>
            <a:r>
              <a:rPr lang="en-US" altLang="en-US" sz="2000" dirty="0"/>
              <a:t>http://www.math.ethz.ch/~baltes/ftp/g-and-h_May07.pdf</a:t>
            </a:r>
          </a:p>
          <a:p>
            <a:pPr marL="533400" indent="-533400">
              <a:buFont typeface="Symbol" pitchFamily="18" charset="2"/>
              <a:buAutoNum type="arabicPeriod"/>
            </a:pPr>
            <a:r>
              <a:rPr lang="en-US" altLang="en-US" sz="2000" dirty="0"/>
              <a:t>http://www.quantlet.com/mdstat/scripts/stf/html/stfhtmlnode17.html</a:t>
            </a:r>
          </a:p>
          <a:p>
            <a:pPr marL="533400" indent="-533400">
              <a:buFont typeface="Symbol" pitchFamily="18" charset="2"/>
              <a:buAutoNum type="arabicPeriod"/>
            </a:pPr>
            <a:r>
              <a:rPr lang="en-US" altLang="en-US" sz="2000" dirty="0"/>
              <a:t>http://www.isda.org/whatsnew/pdf/2001Margin.pdf</a:t>
            </a:r>
          </a:p>
          <a:p>
            <a:pPr marL="533400" indent="-533400">
              <a:buFont typeface="Symbol" pitchFamily="18" charset="2"/>
              <a:buAutoNum type="arabicPeriod"/>
            </a:pPr>
            <a:r>
              <a:rPr lang="en-US" altLang="en-US" sz="2000" dirty="0"/>
              <a:t>http://www.bis.org/publ/bcbs116.pdf</a:t>
            </a:r>
          </a:p>
          <a:p>
            <a:pPr marL="533400" indent="-533400">
              <a:buFont typeface="Symbol" pitchFamily="18" charset="2"/>
              <a:buAutoNum type="arabicPeriod"/>
            </a:pPr>
            <a:r>
              <a:rPr lang="en-US" altLang="en-US" sz="2000" dirty="0"/>
              <a:t>Part VI of 	Quantitative Finance And Risk Management: A Physicist's Approach by Jan W. Dash  (World Scientific Publishing Co © 2004 )</a:t>
            </a:r>
          </a:p>
          <a:p>
            <a:pPr marL="533400" indent="-533400">
              <a:buFont typeface="Symbol" pitchFamily="18" charset="2"/>
              <a:buAutoNum type="arabicPeriod"/>
            </a:pPr>
            <a:endParaRPr lang="en-US" altLang="en-US" sz="2000" dirty="0"/>
          </a:p>
          <a:p>
            <a:pPr marL="533400" indent="-533400">
              <a:buFont typeface="Symbol" pitchFamily="18" charset="2"/>
              <a:buAutoNum type="arabicPeriod"/>
            </a:pPr>
            <a:endParaRPr lang="en-US" altLang="en-US" sz="2000" dirty="0"/>
          </a:p>
          <a:p>
            <a:pPr marL="533400" indent="-533400">
              <a:buFont typeface="Symbol" pitchFamily="18" charset="2"/>
              <a:buAutoNum type="arabicPeriod"/>
            </a:pPr>
            <a:endParaRPr lang="en-US" alt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474" name="Rectangle 2"/>
          <p:cNvSpPr>
            <a:spLocks noGrp="1" noChangeArrowheads="1"/>
          </p:cNvSpPr>
          <p:nvPr>
            <p:ph type="title"/>
          </p:nvPr>
        </p:nvSpPr>
        <p:spPr>
          <a:xfrm>
            <a:off x="0" y="0"/>
            <a:ext cx="8229600" cy="609600"/>
          </a:xfrm>
        </p:spPr>
        <p:txBody>
          <a:bodyPr/>
          <a:lstStyle/>
          <a:p>
            <a:pPr algn="ctr"/>
            <a:r>
              <a:rPr lang="en-US" altLang="en-US" sz="4400">
                <a:solidFill>
                  <a:srgbClr val="CC0000"/>
                </a:solidFill>
              </a:rPr>
              <a:t>Outline</a:t>
            </a:r>
          </a:p>
        </p:txBody>
      </p:sp>
      <p:sp>
        <p:nvSpPr>
          <p:cNvPr id="617475" name="Rectangle 3"/>
          <p:cNvSpPr>
            <a:spLocks noGrp="1" noChangeArrowheads="1"/>
          </p:cNvSpPr>
          <p:nvPr>
            <p:ph type="body" idx="1"/>
          </p:nvPr>
        </p:nvSpPr>
        <p:spPr>
          <a:xfrm>
            <a:off x="152400" y="1447800"/>
            <a:ext cx="8229600" cy="4648200"/>
          </a:xfrm>
        </p:spPr>
        <p:txBody>
          <a:bodyPr/>
          <a:lstStyle/>
          <a:p>
            <a:r>
              <a:rPr lang="en-US" altLang="en-US" sz="2000" dirty="0" smtClean="0"/>
              <a:t>What </a:t>
            </a:r>
            <a:r>
              <a:rPr lang="en-US" altLang="en-US" sz="2000" dirty="0"/>
              <a:t>is Economic Capital</a:t>
            </a:r>
          </a:p>
          <a:p>
            <a:r>
              <a:rPr lang="en-US" altLang="en-US" sz="2000" dirty="0">
                <a:solidFill>
                  <a:srgbClr val="969696"/>
                </a:solidFill>
              </a:rPr>
              <a:t>What is Counterparty Credit Risk</a:t>
            </a:r>
          </a:p>
          <a:p>
            <a:pPr lvl="1"/>
            <a:r>
              <a:rPr lang="en-US" altLang="en-US" sz="2000" dirty="0">
                <a:solidFill>
                  <a:srgbClr val="969696"/>
                </a:solidFill>
              </a:rPr>
              <a:t>How does it differ from Issuer Credit Risk</a:t>
            </a:r>
          </a:p>
          <a:p>
            <a:pPr lvl="1"/>
            <a:r>
              <a:rPr lang="en-US" altLang="en-US" sz="2000" dirty="0">
                <a:solidFill>
                  <a:srgbClr val="969696"/>
                </a:solidFill>
              </a:rPr>
              <a:t>How is it quantified</a:t>
            </a:r>
          </a:p>
          <a:p>
            <a:pPr lvl="2"/>
            <a:r>
              <a:rPr lang="en-US" altLang="en-US" sz="2000" dirty="0">
                <a:solidFill>
                  <a:srgbClr val="969696"/>
                </a:solidFill>
              </a:rPr>
              <a:t>Default Only</a:t>
            </a:r>
          </a:p>
          <a:p>
            <a:pPr lvl="2"/>
            <a:r>
              <a:rPr lang="en-US" altLang="en-US" sz="2000" dirty="0">
                <a:solidFill>
                  <a:srgbClr val="969696"/>
                </a:solidFill>
              </a:rPr>
              <a:t>Loan equivalent and </a:t>
            </a:r>
            <a:r>
              <a:rPr lang="en-US" altLang="en-US" sz="2000" dirty="0">
                <a:solidFill>
                  <a:srgbClr val="969696"/>
                </a:solidFill>
                <a:sym typeface="Symbol" pitchFamily="18" charset="2"/>
              </a:rPr>
              <a:t></a:t>
            </a:r>
          </a:p>
          <a:p>
            <a:pPr lvl="2"/>
            <a:r>
              <a:rPr lang="en-US" altLang="en-US" sz="2000" dirty="0">
                <a:solidFill>
                  <a:srgbClr val="969696"/>
                </a:solidFill>
                <a:sym typeface="Symbol" pitchFamily="18" charset="2"/>
              </a:rPr>
              <a:t>Loss of Economic Value</a:t>
            </a:r>
            <a:endParaRPr lang="en-US" altLang="en-US" sz="2000" dirty="0">
              <a:solidFill>
                <a:srgbClr val="969696"/>
              </a:solidFill>
            </a:endParaRPr>
          </a:p>
          <a:p>
            <a:pPr lvl="1"/>
            <a:r>
              <a:rPr lang="en-US" altLang="en-US" sz="2000" dirty="0">
                <a:solidFill>
                  <a:srgbClr val="969696"/>
                </a:solidFill>
              </a:rPr>
              <a:t>How is it managed in ordinary times</a:t>
            </a:r>
          </a:p>
          <a:p>
            <a:r>
              <a:rPr lang="en-US" altLang="en-US" sz="2000" dirty="0">
                <a:solidFill>
                  <a:srgbClr val="969696"/>
                </a:solidFill>
              </a:rPr>
              <a:t>Economic Capital for Counterparty Risk</a:t>
            </a:r>
          </a:p>
          <a:p>
            <a:endParaRPr lang="en-US" altLang="en-US" sz="2000" dirty="0">
              <a:solidFill>
                <a:srgbClr val="969696"/>
              </a:solidFill>
            </a:endParaRPr>
          </a:p>
          <a:p>
            <a:pPr lvl="1"/>
            <a:endParaRPr lang="en-US" altLang="en-US" sz="4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690" name="Rectangle 2"/>
          <p:cNvSpPr>
            <a:spLocks noGrp="1" noChangeArrowheads="1"/>
          </p:cNvSpPr>
          <p:nvPr>
            <p:ph type="title"/>
          </p:nvPr>
        </p:nvSpPr>
        <p:spPr>
          <a:xfrm>
            <a:off x="0" y="0"/>
            <a:ext cx="8229600" cy="914400"/>
          </a:xfrm>
        </p:spPr>
        <p:txBody>
          <a:bodyPr/>
          <a:lstStyle/>
          <a:p>
            <a:r>
              <a:rPr lang="en-US" altLang="en-US">
                <a:solidFill>
                  <a:srgbClr val="CC0000"/>
                </a:solidFill>
              </a:rPr>
              <a:t>Regulatory and Economic Capital</a:t>
            </a:r>
          </a:p>
        </p:txBody>
      </p:sp>
      <p:sp>
        <p:nvSpPr>
          <p:cNvPr id="626691" name="Rectangle 3"/>
          <p:cNvSpPr>
            <a:spLocks noGrp="1" noChangeArrowheads="1"/>
          </p:cNvSpPr>
          <p:nvPr>
            <p:ph type="body" idx="1"/>
          </p:nvPr>
        </p:nvSpPr>
        <p:spPr>
          <a:xfrm>
            <a:off x="381000" y="1295400"/>
            <a:ext cx="8229600" cy="4724400"/>
          </a:xfrm>
        </p:spPr>
        <p:txBody>
          <a:bodyPr/>
          <a:lstStyle/>
          <a:p>
            <a:r>
              <a:rPr lang="en-US" altLang="en-US" sz="1800"/>
              <a:t>Capital is a “Rainy Day Fund” to ensure your institution does not go bankrupt in a bad period</a:t>
            </a:r>
          </a:p>
          <a:p>
            <a:r>
              <a:rPr lang="en-US" altLang="en-US" sz="1800"/>
              <a:t>Potential unexpected loss, over a specified time horizon, at a specified confidence level.</a:t>
            </a:r>
          </a:p>
          <a:p>
            <a:pPr lvl="1"/>
            <a:r>
              <a:rPr lang="en-US" altLang="en-US" sz="1600"/>
              <a:t>Market Risk Regulatory Capital = VaR - 99% ten day </a:t>
            </a:r>
          </a:p>
          <a:p>
            <a:pPr lvl="2"/>
            <a:r>
              <a:rPr lang="en-US" altLang="en-US" sz="1600"/>
              <a:t> Worst 2 weeks  of 4 years</a:t>
            </a:r>
          </a:p>
          <a:p>
            <a:pPr lvl="1"/>
            <a:r>
              <a:rPr lang="en-US" altLang="en-US" sz="1600"/>
              <a:t>Basel 2 Economic Capital - 99.9% one year</a:t>
            </a:r>
          </a:p>
          <a:p>
            <a:pPr lvl="2"/>
            <a:r>
              <a:rPr lang="en-US" altLang="en-US" sz="1600"/>
              <a:t>Worst year of the millennium - somewhat hard to backtest</a:t>
            </a:r>
          </a:p>
          <a:p>
            <a:pPr lvl="1"/>
            <a:r>
              <a:rPr lang="en-US" altLang="en-US" sz="1600"/>
              <a:t>Basel 2 PD Floor (~ AA rating) Economic Capital - 99.97% one year</a:t>
            </a:r>
          </a:p>
          <a:p>
            <a:pPr lvl="2"/>
            <a:r>
              <a:rPr lang="en-US" altLang="en-US" sz="1600"/>
              <a:t>Based on the .03% transition probability from AA-&gt; D</a:t>
            </a:r>
          </a:p>
          <a:p>
            <a:pPr lvl="2"/>
            <a:r>
              <a:rPr lang="en-US" altLang="en-US" sz="1600"/>
              <a:t>Third worst year in 10,000</a:t>
            </a:r>
          </a:p>
          <a:p>
            <a:pPr lvl="2"/>
            <a:r>
              <a:rPr lang="en-US" altLang="en-US" sz="1600"/>
              <a:t>Very hard to calibrate or backtest  with actual historical data</a:t>
            </a:r>
          </a:p>
          <a:p>
            <a:pPr lvl="3"/>
            <a:r>
              <a:rPr lang="en-US" altLang="en-US" sz="1600"/>
              <a:t>What was the effect on your bank of the invention of agriculture?  Of writing?</a:t>
            </a:r>
          </a:p>
          <a:p>
            <a:pPr lvl="3"/>
            <a:r>
              <a:rPr lang="en-US" altLang="en-US" sz="1600"/>
              <a:t>How many of your swap counterparties defaulted when Rome was sacked?</a:t>
            </a:r>
          </a:p>
          <a:p>
            <a:endParaRPr lang="en-US" altLang="en-US" sz="16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7714" name="Rectangle 2"/>
          <p:cNvSpPr>
            <a:spLocks noGrp="1" noChangeArrowheads="1"/>
          </p:cNvSpPr>
          <p:nvPr>
            <p:ph type="title"/>
          </p:nvPr>
        </p:nvSpPr>
        <p:spPr>
          <a:xfrm>
            <a:off x="0" y="0"/>
            <a:ext cx="8229600" cy="762000"/>
          </a:xfrm>
        </p:spPr>
        <p:txBody>
          <a:bodyPr/>
          <a:lstStyle/>
          <a:p>
            <a:r>
              <a:rPr lang="en-US" altLang="en-US" sz="2800" b="1">
                <a:solidFill>
                  <a:srgbClr val="CC0000"/>
                </a:solidFill>
              </a:rPr>
              <a:t>A Reminder:  EC And Capital Horizon</a:t>
            </a:r>
          </a:p>
        </p:txBody>
      </p:sp>
      <p:sp>
        <p:nvSpPr>
          <p:cNvPr id="627715" name="Rectangle 3"/>
          <p:cNvSpPr>
            <a:spLocks noGrp="1" noChangeArrowheads="1"/>
          </p:cNvSpPr>
          <p:nvPr>
            <p:ph type="body" idx="1"/>
          </p:nvPr>
        </p:nvSpPr>
        <p:spPr>
          <a:xfrm>
            <a:off x="381000" y="1219200"/>
            <a:ext cx="8229600" cy="4754563"/>
          </a:xfrm>
        </p:spPr>
        <p:txBody>
          <a:bodyPr/>
          <a:lstStyle/>
          <a:p>
            <a:r>
              <a:rPr lang="en-US" altLang="en-US" sz="2000"/>
              <a:t>EC measures risk from an </a:t>
            </a:r>
            <a:r>
              <a:rPr lang="en-US" altLang="en-US" sz="2000" u="sng"/>
              <a:t>insolvency </a:t>
            </a:r>
            <a:r>
              <a:rPr lang="en-US" altLang="en-US" sz="2000"/>
              <a:t>or debt holders perspective (potential loss of value) rather than from an equity investment perspective (undiversified volatility of returns).  </a:t>
            </a:r>
          </a:p>
          <a:p>
            <a:r>
              <a:rPr lang="en-US" altLang="en-US" sz="2000"/>
              <a:t>Insolvency risk is calculated by comparing EC to the Available Financial Resources </a:t>
            </a:r>
            <a:r>
              <a:rPr lang="en-US" altLang="en-US" sz="2400"/>
              <a:t>	</a:t>
            </a:r>
            <a:r>
              <a:rPr lang="en-US" altLang="en-US" sz="2000"/>
              <a:t>(i.e. AFR = book capital – goodwill + fair market adjustment).</a:t>
            </a:r>
          </a:p>
          <a:p>
            <a:r>
              <a:rPr lang="en-US" altLang="en-US" sz="2000"/>
              <a:t>Here is an example of EC for Issuer Credit Risk of a large portfolio</a:t>
            </a:r>
            <a:endParaRPr lang="en-US" altLang="en-US" sz="2000" u="sng"/>
          </a:p>
          <a:p>
            <a:pPr>
              <a:buFont typeface="Symbol" pitchFamily="18" charset="2"/>
              <a:buNone/>
            </a:pPr>
            <a:endParaRPr lang="en-US" altLang="en-US" sz="2000"/>
          </a:p>
        </p:txBody>
      </p:sp>
      <p:pic>
        <p:nvPicPr>
          <p:cNvPr id="627718"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4114800"/>
            <a:ext cx="6096000" cy="237966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19050">
                <a:solidFill>
                  <a:srgbClr val="33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27719" name="Text Box 7"/>
          <p:cNvSpPr txBox="1">
            <a:spLocks noChangeArrowheads="1"/>
          </p:cNvSpPr>
          <p:nvPr/>
        </p:nvSpPr>
        <p:spPr bwMode="auto">
          <a:xfrm>
            <a:off x="2895600" y="5638800"/>
            <a:ext cx="1524000" cy="168275"/>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19050">
                <a:solidFill>
                  <a:srgbClr val="33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bIns="0">
            <a:spAutoFit/>
          </a:bodyPr>
          <a:lstStyle/>
          <a:p>
            <a:pPr eaLnBrk="0" hangingPunct="0">
              <a:spcBef>
                <a:spcPct val="50000"/>
              </a:spcBef>
            </a:pPr>
            <a:r>
              <a:rPr lang="en-US" altLang="en-US" sz="1100" b="1"/>
              <a:t>Economic Capital</a:t>
            </a:r>
          </a:p>
        </p:txBody>
      </p:sp>
      <p:sp>
        <p:nvSpPr>
          <p:cNvPr id="627720" name="Line 8"/>
          <p:cNvSpPr>
            <a:spLocks noChangeShapeType="1"/>
          </p:cNvSpPr>
          <p:nvPr/>
        </p:nvSpPr>
        <p:spPr bwMode="auto">
          <a:xfrm>
            <a:off x="4876800" y="4876800"/>
            <a:ext cx="0" cy="1143000"/>
          </a:xfrm>
          <a:prstGeom prst="line">
            <a:avLst/>
          </a:prstGeom>
          <a:noFill/>
          <a:ln w="1905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27721" name="Text Box 9"/>
          <p:cNvSpPr txBox="1">
            <a:spLocks noChangeArrowheads="1"/>
          </p:cNvSpPr>
          <p:nvPr/>
        </p:nvSpPr>
        <p:spPr bwMode="auto">
          <a:xfrm>
            <a:off x="6400800" y="4241800"/>
            <a:ext cx="2209800" cy="1930400"/>
          </a:xfrm>
          <a:prstGeom prst="rect">
            <a:avLst/>
          </a:prstGeom>
          <a:noFill/>
          <a:ln w="9525">
            <a:solidFill>
              <a:srgbClr val="3399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n-US" altLang="en-US" sz="1200" b="1"/>
              <a:t>Economic capital </a:t>
            </a:r>
          </a:p>
          <a:p>
            <a:pPr algn="l" eaLnBrk="0" hangingPunct="0">
              <a:spcBef>
                <a:spcPct val="50000"/>
              </a:spcBef>
            </a:pPr>
            <a:r>
              <a:rPr lang="en-US" altLang="en-US" sz="1200" b="1"/>
              <a:t>=  Unexpected Loss </a:t>
            </a:r>
          </a:p>
          <a:p>
            <a:pPr algn="l" eaLnBrk="0" hangingPunct="0">
              <a:spcBef>
                <a:spcPct val="50000"/>
              </a:spcBef>
            </a:pPr>
            <a:r>
              <a:rPr lang="en-US" altLang="en-US" sz="1200" b="1"/>
              <a:t>=  Loss at very high CL</a:t>
            </a:r>
          </a:p>
          <a:p>
            <a:pPr algn="l" eaLnBrk="0" hangingPunct="0"/>
            <a:r>
              <a:rPr lang="en-US" altLang="en-US" sz="1200" b="1"/>
              <a:t>   –  Expected loss.</a:t>
            </a:r>
          </a:p>
          <a:p>
            <a:pPr algn="l" eaLnBrk="0" hangingPunct="0">
              <a:spcBef>
                <a:spcPct val="50000"/>
              </a:spcBef>
            </a:pPr>
            <a:endParaRPr lang="en-US" altLang="en-US" sz="1200" b="1"/>
          </a:p>
          <a:p>
            <a:pPr algn="l" eaLnBrk="0" hangingPunct="0">
              <a:spcBef>
                <a:spcPct val="50000"/>
              </a:spcBef>
            </a:pPr>
            <a:r>
              <a:rPr lang="en-US" altLang="en-US" sz="1200" b="1"/>
              <a:t>Expected loss should be covered by reserves and/or pricing.</a:t>
            </a:r>
          </a:p>
        </p:txBody>
      </p:sp>
      <p:sp>
        <p:nvSpPr>
          <p:cNvPr id="627722" name="Line 10"/>
          <p:cNvSpPr>
            <a:spLocks noChangeShapeType="1"/>
          </p:cNvSpPr>
          <p:nvPr/>
        </p:nvSpPr>
        <p:spPr bwMode="auto">
          <a:xfrm>
            <a:off x="2514600" y="4876800"/>
            <a:ext cx="0" cy="1143000"/>
          </a:xfrm>
          <a:prstGeom prst="line">
            <a:avLst/>
          </a:prstGeom>
          <a:noFill/>
          <a:ln w="1905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27723" name="Line 11"/>
          <p:cNvSpPr>
            <a:spLocks noChangeShapeType="1"/>
          </p:cNvSpPr>
          <p:nvPr/>
        </p:nvSpPr>
        <p:spPr bwMode="auto">
          <a:xfrm>
            <a:off x="2514600" y="4876800"/>
            <a:ext cx="2362200" cy="0"/>
          </a:xfrm>
          <a:prstGeom prst="line">
            <a:avLst/>
          </a:prstGeom>
          <a:noFill/>
          <a:ln w="19050">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27724" name="Text Box 12"/>
          <p:cNvSpPr txBox="1">
            <a:spLocks noChangeArrowheads="1"/>
          </p:cNvSpPr>
          <p:nvPr/>
        </p:nvSpPr>
        <p:spPr bwMode="auto">
          <a:xfrm>
            <a:off x="1524000" y="5181600"/>
            <a:ext cx="990600" cy="504825"/>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19050">
                <a:solidFill>
                  <a:srgbClr val="33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bIns="0">
            <a:spAutoFit/>
          </a:bodyPr>
          <a:lstStyle/>
          <a:p>
            <a:pPr eaLnBrk="0" hangingPunct="0"/>
            <a:r>
              <a:rPr lang="en-US" altLang="en-US" sz="1100" b="1"/>
              <a:t>Loss at</a:t>
            </a:r>
          </a:p>
          <a:p>
            <a:pPr eaLnBrk="0" hangingPunct="0"/>
            <a:r>
              <a:rPr lang="en-US" altLang="en-US" sz="1100" b="1"/>
              <a:t>very  high CL</a:t>
            </a:r>
          </a:p>
        </p:txBody>
      </p:sp>
      <p:sp>
        <p:nvSpPr>
          <p:cNvPr id="627725" name="Text Box 13"/>
          <p:cNvSpPr txBox="1">
            <a:spLocks noChangeArrowheads="1"/>
          </p:cNvSpPr>
          <p:nvPr/>
        </p:nvSpPr>
        <p:spPr bwMode="auto">
          <a:xfrm>
            <a:off x="3048000" y="5486400"/>
            <a:ext cx="1524000" cy="168275"/>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19050">
                <a:solidFill>
                  <a:srgbClr val="33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bIns="0">
            <a:spAutoFit/>
          </a:bodyPr>
          <a:lstStyle/>
          <a:p>
            <a:pPr eaLnBrk="0" hangingPunct="0">
              <a:spcBef>
                <a:spcPct val="50000"/>
              </a:spcBef>
            </a:pPr>
            <a:endParaRPr lang="en-US" altLang="en-US" sz="1100" b="1"/>
          </a:p>
        </p:txBody>
      </p:sp>
      <p:sp>
        <p:nvSpPr>
          <p:cNvPr id="627726" name="Text Box 14"/>
          <p:cNvSpPr txBox="1">
            <a:spLocks noChangeArrowheads="1"/>
          </p:cNvSpPr>
          <p:nvPr/>
        </p:nvSpPr>
        <p:spPr bwMode="auto">
          <a:xfrm>
            <a:off x="4876800" y="5410200"/>
            <a:ext cx="914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00" b="1"/>
              <a:t>Expected Loss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62771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627720"/>
                                        </p:tgtEl>
                                        <p:attrNameLst>
                                          <p:attrName>style.visibility</p:attrName>
                                        </p:attrNameLst>
                                      </p:cBhvr>
                                      <p:to>
                                        <p:strVal val="visible"/>
                                      </p:to>
                                    </p:set>
                                    <p:animEffect transition="in" filter="wipe(up)">
                                      <p:cBhvr>
                                        <p:cTn id="11" dur="500"/>
                                        <p:tgtEl>
                                          <p:spTgt spid="627720"/>
                                        </p:tgtEl>
                                      </p:cBhvr>
                                    </p:animEffect>
                                  </p:childTnLst>
                                </p:cTn>
                              </p:par>
                            </p:childTnLst>
                          </p:cTn>
                        </p:par>
                        <p:par>
                          <p:cTn id="12" fill="hold" nodeType="afterGroup">
                            <p:stCondLst>
                              <p:cond delay="500"/>
                            </p:stCondLst>
                            <p:childTnLst>
                              <p:par>
                                <p:cTn id="13" presetID="1" presetClass="entr" presetSubtype="0" fill="hold" grpId="0" nodeType="afterEffect">
                                  <p:stCondLst>
                                    <p:cond delay="0"/>
                                  </p:stCondLst>
                                  <p:childTnLst>
                                    <p:set>
                                      <p:cBhvr>
                                        <p:cTn id="14" dur="1" fill="hold">
                                          <p:stCondLst>
                                            <p:cond delay="499"/>
                                          </p:stCondLst>
                                        </p:cTn>
                                        <p:tgtEl>
                                          <p:spTgt spid="627719"/>
                                        </p:tgtEl>
                                        <p:attrNameLst>
                                          <p:attrName>style.visibility</p:attrName>
                                        </p:attrNameLst>
                                      </p:cBhvr>
                                      <p:to>
                                        <p:strVal val="visible"/>
                                      </p:to>
                                    </p:set>
                                  </p:childTnLst>
                                </p:cTn>
                              </p:par>
                            </p:childTnLst>
                          </p:cTn>
                        </p:par>
                        <p:par>
                          <p:cTn id="15" fill="hold" nodeType="afterGroup">
                            <p:stCondLst>
                              <p:cond delay="1000"/>
                            </p:stCondLst>
                            <p:childTnLst>
                              <p:par>
                                <p:cTn id="16" presetID="1" presetClass="entr" presetSubtype="0" fill="hold" grpId="0" nodeType="afterEffect">
                                  <p:stCondLst>
                                    <p:cond delay="0"/>
                                  </p:stCondLst>
                                  <p:childTnLst>
                                    <p:set>
                                      <p:cBhvr>
                                        <p:cTn id="17" dur="1" fill="hold">
                                          <p:stCondLst>
                                            <p:cond delay="499"/>
                                          </p:stCondLst>
                                        </p:cTn>
                                        <p:tgtEl>
                                          <p:spTgt spid="627721"/>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27722"/>
                                        </p:tgtEl>
                                        <p:attrNameLst>
                                          <p:attrName>style.visibility</p:attrName>
                                        </p:attrNameLst>
                                      </p:cBhvr>
                                      <p:to>
                                        <p:strVal val="visible"/>
                                      </p:to>
                                    </p:set>
                                    <p:animEffect transition="in" filter="wipe(up)">
                                      <p:cBhvr>
                                        <p:cTn id="22" dur="500"/>
                                        <p:tgtEl>
                                          <p:spTgt spid="62772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27723"/>
                                        </p:tgtEl>
                                        <p:attrNameLst>
                                          <p:attrName>style.visibility</p:attrName>
                                        </p:attrNameLst>
                                      </p:cBhvr>
                                      <p:to>
                                        <p:strVal val="visible"/>
                                      </p:to>
                                    </p:set>
                                  </p:childTnLst>
                                </p:cTn>
                              </p:par>
                            </p:childTnLst>
                          </p:cTn>
                        </p:par>
                        <p:par>
                          <p:cTn id="27" fill="hold" nodeType="afterGroup">
                            <p:stCondLst>
                              <p:cond delay="500"/>
                            </p:stCondLst>
                            <p:childTnLst>
                              <p:par>
                                <p:cTn id="28" presetID="1" presetClass="entr" presetSubtype="0" fill="hold" grpId="0" nodeType="afterEffect">
                                  <p:stCondLst>
                                    <p:cond delay="0"/>
                                  </p:stCondLst>
                                  <p:childTnLst>
                                    <p:set>
                                      <p:cBhvr>
                                        <p:cTn id="29" dur="1" fill="hold">
                                          <p:stCondLst>
                                            <p:cond delay="499"/>
                                          </p:stCondLst>
                                        </p:cTn>
                                        <p:tgtEl>
                                          <p:spTgt spid="627724"/>
                                        </p:tgtEl>
                                        <p:attrNameLst>
                                          <p:attrName>style.visibility</p:attrName>
                                        </p:attrNameLst>
                                      </p:cBhvr>
                                      <p:to>
                                        <p:strVal val="visible"/>
                                      </p:to>
                                    </p:set>
                                  </p:childTnLst>
                                </p:cTn>
                              </p:par>
                            </p:childTnLst>
                          </p:cTn>
                        </p:par>
                        <p:par>
                          <p:cTn id="30" fill="hold" nodeType="afterGroup">
                            <p:stCondLst>
                              <p:cond delay="1000"/>
                            </p:stCondLst>
                            <p:childTnLst>
                              <p:par>
                                <p:cTn id="31" presetID="1" presetClass="entr" presetSubtype="0" fill="hold" grpId="0" nodeType="afterEffect" nodePh="1">
                                  <p:stCondLst>
                                    <p:cond delay="0"/>
                                  </p:stCondLst>
                                  <p:endCondLst>
                                    <p:cond evt="begin" delay="0">
                                      <p:tn val="31"/>
                                    </p:cond>
                                  </p:endCondLst>
                                  <p:childTnLst>
                                    <p:set>
                                      <p:cBhvr>
                                        <p:cTn id="32" dur="1" fill="hold">
                                          <p:stCondLst>
                                            <p:cond delay="499"/>
                                          </p:stCondLst>
                                        </p:cTn>
                                        <p:tgtEl>
                                          <p:spTgt spid="6277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7719" grpId="0" autoUpdateAnimBg="0"/>
      <p:bldP spid="627720" grpId="0" animBg="1"/>
      <p:bldP spid="627721" grpId="0" animBg="1" autoUpdateAnimBg="0"/>
      <p:bldP spid="627722" grpId="0" animBg="1"/>
      <p:bldP spid="627723" grpId="0" animBg="1"/>
      <p:bldP spid="627724" grpId="0" autoUpdateAnimBg="0"/>
      <p:bldP spid="627725"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8738" name="Rectangle 2"/>
          <p:cNvSpPr>
            <a:spLocks noGrp="1" noChangeArrowheads="1"/>
          </p:cNvSpPr>
          <p:nvPr>
            <p:ph type="title"/>
          </p:nvPr>
        </p:nvSpPr>
        <p:spPr/>
        <p:txBody>
          <a:bodyPr/>
          <a:lstStyle/>
          <a:p>
            <a:r>
              <a:rPr lang="en-US" altLang="en-US">
                <a:solidFill>
                  <a:srgbClr val="CC0000"/>
                </a:solidFill>
              </a:rPr>
              <a:t>Extrapolating to EC level of risk</a:t>
            </a:r>
          </a:p>
        </p:txBody>
      </p:sp>
      <p:sp>
        <p:nvSpPr>
          <p:cNvPr id="628739" name="Rectangle 3"/>
          <p:cNvSpPr>
            <a:spLocks noGrp="1" noChangeArrowheads="1"/>
          </p:cNvSpPr>
          <p:nvPr>
            <p:ph type="body" idx="1"/>
          </p:nvPr>
        </p:nvSpPr>
        <p:spPr>
          <a:xfrm>
            <a:off x="228600" y="1295400"/>
            <a:ext cx="8229600" cy="3733800"/>
          </a:xfrm>
        </p:spPr>
        <p:txBody>
          <a:bodyPr/>
          <a:lstStyle/>
          <a:p>
            <a:r>
              <a:rPr lang="en-US" altLang="en-US" sz="2400"/>
              <a:t>Since we do not have 1000 years of data, let alone 10,000, what can we do instead?</a:t>
            </a:r>
          </a:p>
          <a:p>
            <a:pPr lvl="1"/>
            <a:r>
              <a:rPr lang="en-US" altLang="en-US" sz="2000"/>
              <a:t>The only derivative contract with a long history is the Japanese rice futures which has only a 400 year history, and most OTC derivatives trading started in the 20</a:t>
            </a:r>
            <a:r>
              <a:rPr lang="en-US" altLang="en-US" sz="2000" baseline="30000"/>
              <a:t>th</a:t>
            </a:r>
            <a:r>
              <a:rPr lang="en-US" altLang="en-US" sz="2000"/>
              <a:t> century but did not exist in the 19</a:t>
            </a:r>
            <a:r>
              <a:rPr lang="en-US" altLang="en-US" sz="2000" baseline="30000"/>
              <a:t>th</a:t>
            </a:r>
            <a:r>
              <a:rPr lang="en-US" altLang="en-US" sz="2000"/>
              <a:t>.</a:t>
            </a:r>
          </a:p>
          <a:p>
            <a:pPr lvl="1"/>
            <a:r>
              <a:rPr lang="en-US" altLang="en-US" sz="2000"/>
              <a:t>Quick and dirty - pretend everything is normally or lognormally distributed and scale up accordingly.</a:t>
            </a:r>
          </a:p>
          <a:p>
            <a:pPr lvl="1"/>
            <a:r>
              <a:rPr lang="en-US" altLang="en-US" sz="2000"/>
              <a:t>Better - fit a fat-tailed distribution to the data you have and scale using that distribution.  I recommend the Tukey g-</a:t>
            </a:r>
            <a:r>
              <a:rPr lang="en-US" altLang="en-US" b="1">
                <a:sym typeface="Symbol" pitchFamily="18" charset="2"/>
              </a:rPr>
              <a:t></a:t>
            </a:r>
            <a:r>
              <a:rPr lang="en-US" altLang="en-US" sz="2000">
                <a:sym typeface="Symbol" pitchFamily="18" charset="2"/>
              </a:rPr>
              <a:t>-h  distribution[2], where </a:t>
            </a:r>
            <a:r>
              <a:rPr lang="en-US" altLang="en-US" sz="2000" i="1">
                <a:sym typeface="Symbol" pitchFamily="18" charset="2"/>
              </a:rPr>
              <a:t>h</a:t>
            </a:r>
            <a:r>
              <a:rPr lang="en-US" altLang="en-US" sz="2000">
                <a:sym typeface="Symbol" pitchFamily="18" charset="2"/>
              </a:rPr>
              <a:t> controls the fatness of the tail, and the quantiles are known.</a:t>
            </a:r>
          </a:p>
        </p:txBody>
      </p:sp>
      <p:graphicFrame>
        <p:nvGraphicFramePr>
          <p:cNvPr id="628740" name="Object 4"/>
          <p:cNvGraphicFramePr>
            <a:graphicFrameLocks noChangeAspect="1"/>
          </p:cNvGraphicFramePr>
          <p:nvPr/>
        </p:nvGraphicFramePr>
        <p:xfrm>
          <a:off x="2362200" y="5181600"/>
          <a:ext cx="4648200" cy="1265238"/>
        </p:xfrm>
        <a:graphic>
          <a:graphicData uri="http://schemas.openxmlformats.org/presentationml/2006/ole">
            <mc:AlternateContent xmlns:mc="http://schemas.openxmlformats.org/markup-compatibility/2006">
              <mc:Choice xmlns:v="urn:schemas-microsoft-com:vml" Requires="v">
                <p:oleObj spid="_x0000_s628745" name="Equation" r:id="rId3" imgW="1726920" imgH="469800" progId="Equation.3">
                  <p:embed/>
                </p:oleObj>
              </mc:Choice>
              <mc:Fallback>
                <p:oleObj name="Equation" r:id="rId3" imgW="1726920" imgH="4698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5181600"/>
                        <a:ext cx="4648200" cy="1265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6930" name="Rectangle 2"/>
          <p:cNvSpPr>
            <a:spLocks noGrp="1" noChangeArrowheads="1"/>
          </p:cNvSpPr>
          <p:nvPr>
            <p:ph type="title"/>
          </p:nvPr>
        </p:nvSpPr>
        <p:spPr/>
        <p:txBody>
          <a:bodyPr/>
          <a:lstStyle/>
          <a:p>
            <a:r>
              <a:rPr lang="en-US" altLang="en-US">
                <a:solidFill>
                  <a:srgbClr val="CC0000"/>
                </a:solidFill>
              </a:rPr>
              <a:t>Extreme Value Theory and EC</a:t>
            </a:r>
          </a:p>
        </p:txBody>
      </p:sp>
      <p:sp>
        <p:nvSpPr>
          <p:cNvPr id="636931" name="Rectangle 3"/>
          <p:cNvSpPr>
            <a:spLocks noGrp="1" noChangeArrowheads="1"/>
          </p:cNvSpPr>
          <p:nvPr>
            <p:ph type="body" idx="1"/>
          </p:nvPr>
        </p:nvSpPr>
        <p:spPr/>
        <p:txBody>
          <a:bodyPr/>
          <a:lstStyle/>
          <a:p>
            <a:r>
              <a:rPr lang="en-US" altLang="en-US" sz="2000"/>
              <a:t>Estimates of large percentiles, which correspond to rare events, are both difficult and possibly misleading.</a:t>
            </a:r>
          </a:p>
          <a:p>
            <a:r>
              <a:rPr lang="en-US" altLang="en-US" sz="2000"/>
              <a:t>Extreme value theory has some techniques for extrapolation but these are fraught with difficulties in practice[3].</a:t>
            </a:r>
          </a:p>
          <a:p>
            <a:r>
              <a:rPr lang="en-US" altLang="en-US" sz="2000"/>
              <a:t>In a portfolio context, such as any of your firms, there is the added complication of contagion  - correlations in normal times are usually irrelevant in a crisis.  The relevant measure is tail dependence[4], which is hard to estimate since by definition you have very few data points, or more likely none.</a:t>
            </a:r>
          </a:p>
          <a:p>
            <a:r>
              <a:rPr lang="en-US" altLang="en-US" sz="2000"/>
              <a:t>The usual cheat scheme is to assume ergodicity - pretend that one year’s data on 1000 counterparties is a good proxy for any one firm followed for a millennium.  Also one can assume stationarity - the nature of the market will be about the same in the near future as it has been in the recent past.  This worked poorly for, say, Russian debt issued in 1915.</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498" name="Rectangle 2"/>
          <p:cNvSpPr>
            <a:spLocks noGrp="1" noChangeArrowheads="1"/>
          </p:cNvSpPr>
          <p:nvPr>
            <p:ph type="title"/>
          </p:nvPr>
        </p:nvSpPr>
        <p:spPr>
          <a:xfrm>
            <a:off x="0" y="0"/>
            <a:ext cx="8229600" cy="609600"/>
          </a:xfrm>
        </p:spPr>
        <p:txBody>
          <a:bodyPr/>
          <a:lstStyle/>
          <a:p>
            <a:pPr algn="ctr"/>
            <a:r>
              <a:rPr lang="en-US" altLang="en-US" sz="4400">
                <a:solidFill>
                  <a:srgbClr val="CC0000"/>
                </a:solidFill>
              </a:rPr>
              <a:t>Outline</a:t>
            </a:r>
          </a:p>
        </p:txBody>
      </p:sp>
      <p:sp>
        <p:nvSpPr>
          <p:cNvPr id="618499" name="Rectangle 3"/>
          <p:cNvSpPr>
            <a:spLocks noGrp="1" noChangeArrowheads="1"/>
          </p:cNvSpPr>
          <p:nvPr>
            <p:ph type="body" idx="1"/>
          </p:nvPr>
        </p:nvSpPr>
        <p:spPr>
          <a:xfrm>
            <a:off x="457200" y="1447800"/>
            <a:ext cx="8229600" cy="4648200"/>
          </a:xfrm>
        </p:spPr>
        <p:txBody>
          <a:bodyPr/>
          <a:lstStyle/>
          <a:p>
            <a:r>
              <a:rPr lang="en-US" altLang="en-US" sz="2000" dirty="0" smtClean="0">
                <a:solidFill>
                  <a:srgbClr val="969696"/>
                </a:solidFill>
              </a:rPr>
              <a:t>What </a:t>
            </a:r>
            <a:r>
              <a:rPr lang="en-US" altLang="en-US" sz="2000" dirty="0">
                <a:solidFill>
                  <a:srgbClr val="969696"/>
                </a:solidFill>
              </a:rPr>
              <a:t>is Economic Capital</a:t>
            </a:r>
          </a:p>
          <a:p>
            <a:r>
              <a:rPr lang="en-US" altLang="en-US" sz="2000" dirty="0"/>
              <a:t>What is Counterparty Credit Risk</a:t>
            </a:r>
          </a:p>
          <a:p>
            <a:pPr lvl="1"/>
            <a:r>
              <a:rPr lang="en-US" altLang="en-US" sz="2000" dirty="0">
                <a:solidFill>
                  <a:srgbClr val="969696"/>
                </a:solidFill>
              </a:rPr>
              <a:t>How does it differ from Issuer Credit Risk</a:t>
            </a:r>
          </a:p>
          <a:p>
            <a:pPr lvl="1"/>
            <a:r>
              <a:rPr lang="en-US" altLang="en-US" sz="2000" dirty="0">
                <a:solidFill>
                  <a:srgbClr val="969696"/>
                </a:solidFill>
              </a:rPr>
              <a:t>How is it quantified</a:t>
            </a:r>
          </a:p>
          <a:p>
            <a:pPr lvl="2"/>
            <a:r>
              <a:rPr lang="en-US" altLang="en-US" sz="2000" dirty="0">
                <a:solidFill>
                  <a:srgbClr val="969696"/>
                </a:solidFill>
              </a:rPr>
              <a:t>Default Only</a:t>
            </a:r>
          </a:p>
          <a:p>
            <a:pPr lvl="2"/>
            <a:r>
              <a:rPr lang="en-US" altLang="en-US" sz="2000" dirty="0">
                <a:solidFill>
                  <a:srgbClr val="969696"/>
                </a:solidFill>
              </a:rPr>
              <a:t>Loan equivalent and </a:t>
            </a:r>
            <a:r>
              <a:rPr lang="en-US" altLang="en-US" sz="2000" dirty="0">
                <a:solidFill>
                  <a:srgbClr val="969696"/>
                </a:solidFill>
                <a:sym typeface="Symbol" pitchFamily="18" charset="2"/>
              </a:rPr>
              <a:t></a:t>
            </a:r>
          </a:p>
          <a:p>
            <a:pPr lvl="2"/>
            <a:r>
              <a:rPr lang="en-US" altLang="en-US" sz="2000" dirty="0">
                <a:solidFill>
                  <a:srgbClr val="969696"/>
                </a:solidFill>
                <a:sym typeface="Symbol" pitchFamily="18" charset="2"/>
              </a:rPr>
              <a:t>Loss of Economic Value</a:t>
            </a:r>
            <a:endParaRPr lang="en-US" altLang="en-US" sz="2000" dirty="0">
              <a:solidFill>
                <a:srgbClr val="969696"/>
              </a:solidFill>
            </a:endParaRPr>
          </a:p>
          <a:p>
            <a:pPr lvl="1"/>
            <a:r>
              <a:rPr lang="en-US" altLang="en-US" sz="2000" dirty="0">
                <a:solidFill>
                  <a:srgbClr val="969696"/>
                </a:solidFill>
              </a:rPr>
              <a:t>How is it managed in ordinary times</a:t>
            </a:r>
          </a:p>
          <a:p>
            <a:r>
              <a:rPr lang="en-US" altLang="en-US" sz="2000" dirty="0">
                <a:solidFill>
                  <a:srgbClr val="969696"/>
                </a:solidFill>
              </a:rPr>
              <a:t>Economic Capital for Counterparty Risk</a:t>
            </a:r>
          </a:p>
          <a:p>
            <a:endParaRPr lang="en-US" altLang="en-US" sz="2000" dirty="0">
              <a:solidFill>
                <a:srgbClr val="969696"/>
              </a:solidFill>
            </a:endParaRPr>
          </a:p>
          <a:p>
            <a:pPr lvl="1"/>
            <a:endParaRPr lang="en-US" altLang="en-US" sz="4400"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28271</TotalTime>
  <Words>3435</Words>
  <Application>Microsoft Office PowerPoint</Application>
  <PresentationFormat>On-screen Show (4:3)</PresentationFormat>
  <Paragraphs>284</Paragraphs>
  <Slides>38</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0" baseType="lpstr">
      <vt:lpstr>Default Design</vt:lpstr>
      <vt:lpstr>Equation</vt:lpstr>
      <vt:lpstr>    Counterparty Credit Risk: Quantifying Economic Capital</vt:lpstr>
      <vt:lpstr>The Usual Caveat</vt:lpstr>
      <vt:lpstr>Outline</vt:lpstr>
      <vt:lpstr>Outline</vt:lpstr>
      <vt:lpstr>Regulatory and Economic Capital</vt:lpstr>
      <vt:lpstr>A Reminder:  EC And Capital Horizon</vt:lpstr>
      <vt:lpstr>Extrapolating to EC level of risk</vt:lpstr>
      <vt:lpstr>Extreme Value Theory and EC</vt:lpstr>
      <vt:lpstr>Outline</vt:lpstr>
      <vt:lpstr>Counterparty Credit Risk Defined</vt:lpstr>
      <vt:lpstr>Default-Only vs. Loss-of-Market-Value</vt:lpstr>
      <vt:lpstr>Always adds a layer of optionality</vt:lpstr>
      <vt:lpstr>Outline</vt:lpstr>
      <vt:lpstr>Comparison to Debt</vt:lpstr>
      <vt:lpstr>Outline</vt:lpstr>
      <vt:lpstr>Calculating Counterparty Risk 1</vt:lpstr>
      <vt:lpstr>Calculating Counterparty Risk 2</vt:lpstr>
      <vt:lpstr>Exposure Profile of an Interest Rate Swap</vt:lpstr>
      <vt:lpstr>Outline</vt:lpstr>
      <vt:lpstr>Default-only calculation</vt:lpstr>
      <vt:lpstr>Outline</vt:lpstr>
      <vt:lpstr>Basel 2 Rules for AIRB</vt:lpstr>
      <vt:lpstr>Loan Equivalent and </vt:lpstr>
      <vt:lpstr>Verbatim Quote from Basel 2</vt:lpstr>
      <vt:lpstr>The mysterious multiplier </vt:lpstr>
      <vt:lpstr>Outline</vt:lpstr>
      <vt:lpstr>Credit Value Adjustments</vt:lpstr>
      <vt:lpstr>Advantage of CVA over Default-Only</vt:lpstr>
      <vt:lpstr>Outline</vt:lpstr>
      <vt:lpstr>Ways to Manage Counterparty Risk</vt:lpstr>
      <vt:lpstr>Margining</vt:lpstr>
      <vt:lpstr>What is Margined? Ref [5]</vt:lpstr>
      <vt:lpstr>Cross-Product Netting</vt:lpstr>
      <vt:lpstr>Contingent Credit Default Swaps </vt:lpstr>
      <vt:lpstr>Outline</vt:lpstr>
      <vt:lpstr>Basel 2 Capital vs. Economic Capital</vt:lpstr>
      <vt:lpstr>Conclusion</vt:lpstr>
      <vt:lpstr>References</vt:lpstr>
    </vt:vector>
  </TitlesOfParts>
  <Company>Robert Half International,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Counterparty Risk September 07</dc:title>
  <dc:creator>timlew01</dc:creator>
  <cp:lastModifiedBy>M</cp:lastModifiedBy>
  <cp:revision>254</cp:revision>
  <dcterms:created xsi:type="dcterms:W3CDTF">2006-01-10T03:08:16Z</dcterms:created>
  <dcterms:modified xsi:type="dcterms:W3CDTF">2014-01-20T18:10:44Z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n-Protiviti Authored Material?">
    <vt:lpwstr>No</vt:lpwstr>
  </property>
  <property fmtid="{D5CDD505-2E9C-101B-9397-08002B2CF9AE}" pid="3" name="Product">
    <vt:lpwstr>NA</vt:lpwstr>
  </property>
  <property fmtid="{D5CDD505-2E9C-101B-9397-08002B2CF9AE}" pid="4" name="DataClassification">
    <vt:lpwstr>Internal/Client Use</vt:lpwstr>
  </property>
  <property fmtid="{D5CDD505-2E9C-101B-9397-08002B2CF9AE}" pid="5" name="SPSDescription">
    <vt:lpwstr>Proposal Template - PowerPoint</vt:lpwstr>
  </property>
  <property fmtid="{D5CDD505-2E9C-101B-9397-08002B2CF9AE}" pid="6" name="ContentType">
    <vt:lpwstr>Template</vt:lpwstr>
  </property>
  <property fmtid="{D5CDD505-2E9C-101B-9397-08002B2CF9AE}" pid="7" name="Recommended">
    <vt:lpwstr>0</vt:lpwstr>
  </property>
  <property fmtid="{D5CDD505-2E9C-101B-9397-08002B2CF9AE}" pid="8" name="PrimaryContributor">
    <vt:lpwstr>8097</vt:lpwstr>
  </property>
  <property fmtid="{D5CDD505-2E9C-101B-9397-08002B2CF9AE}" pid="9" name="CapabilityMaturityModel">
    <vt:lpwstr/>
  </property>
  <property fmtid="{D5CDD505-2E9C-101B-9397-08002B2CF9AE}" pid="10" name="OtherContributors">
    <vt:lpwstr/>
  </property>
  <property fmtid="{D5CDD505-2E9C-101B-9397-08002B2CF9AE}" pid="11" name="Industry">
    <vt:lpwstr/>
  </property>
  <property fmtid="{D5CDD505-2E9C-101B-9397-08002B2CF9AE}" pid="12" name="Process">
    <vt:lpwstr/>
  </property>
  <property fmtid="{D5CDD505-2E9C-101B-9397-08002B2CF9AE}" pid="13" name="ProjectExecutionStage">
    <vt:lpwstr/>
  </property>
  <property fmtid="{D5CDD505-2E9C-101B-9397-08002B2CF9AE}" pid="14" name="RiskManagementInfrastructure">
    <vt:lpwstr/>
  </property>
  <property fmtid="{D5CDD505-2E9C-101B-9397-08002B2CF9AE}" pid="15" name="BusinessRiskModel">
    <vt:lpwstr/>
  </property>
</Properties>
</file>