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52"/>
  </p:notesMasterIdLst>
  <p:handoutMasterIdLst>
    <p:handoutMasterId r:id="rId53"/>
  </p:handoutMasterIdLst>
  <p:sldIdLst>
    <p:sldId id="282" r:id="rId6"/>
    <p:sldId id="286" r:id="rId7"/>
    <p:sldId id="311" r:id="rId8"/>
    <p:sldId id="305" r:id="rId9"/>
    <p:sldId id="323" r:id="rId10"/>
    <p:sldId id="329" r:id="rId11"/>
    <p:sldId id="335" r:id="rId12"/>
    <p:sldId id="332" r:id="rId13"/>
    <p:sldId id="333" r:id="rId14"/>
    <p:sldId id="334" r:id="rId15"/>
    <p:sldId id="330" r:id="rId16"/>
    <p:sldId id="345" r:id="rId17"/>
    <p:sldId id="331" r:id="rId18"/>
    <p:sldId id="322" r:id="rId19"/>
    <p:sldId id="326" r:id="rId20"/>
    <p:sldId id="344" r:id="rId21"/>
    <p:sldId id="346" r:id="rId22"/>
    <p:sldId id="324" r:id="rId23"/>
    <p:sldId id="354" r:id="rId24"/>
    <p:sldId id="325" r:id="rId25"/>
    <p:sldId id="336" r:id="rId26"/>
    <p:sldId id="313" r:id="rId27"/>
    <p:sldId id="328" r:id="rId28"/>
    <p:sldId id="341" r:id="rId29"/>
    <p:sldId id="337" r:id="rId30"/>
    <p:sldId id="312" r:id="rId31"/>
    <p:sldId id="327" r:id="rId32"/>
    <p:sldId id="338" r:id="rId33"/>
    <p:sldId id="316" r:id="rId34"/>
    <p:sldId id="342" r:id="rId35"/>
    <p:sldId id="343" r:id="rId36"/>
    <p:sldId id="314" r:id="rId37"/>
    <p:sldId id="321" r:id="rId38"/>
    <p:sldId id="339" r:id="rId39"/>
    <p:sldId id="340" r:id="rId40"/>
    <p:sldId id="349" r:id="rId41"/>
    <p:sldId id="347" r:id="rId42"/>
    <p:sldId id="350" r:id="rId43"/>
    <p:sldId id="355" r:id="rId44"/>
    <p:sldId id="348" r:id="rId45"/>
    <p:sldId id="318" r:id="rId46"/>
    <p:sldId id="351" r:id="rId47"/>
    <p:sldId id="353" r:id="rId48"/>
    <p:sldId id="319" r:id="rId49"/>
    <p:sldId id="356" r:id="rId50"/>
    <p:sldId id="320" r:id="rId51"/>
  </p:sldIdLst>
  <p:sldSz cx="9144000" cy="6858000" type="screen4x3"/>
  <p:notesSz cx="7010400" cy="9236075"/>
  <p:embeddedFontLst>
    <p:embeddedFont>
      <p:font typeface="Garamond" panose="02020404030301010803" pitchFamily="18" charset="0"/>
      <p:regular r:id="rId54"/>
      <p:bold r:id="rId55"/>
      <p:italic r:id="rId56"/>
    </p:embeddedFont>
    <p:embeddedFont>
      <p:font typeface="Cambria Math" panose="02040503050406030204" pitchFamily="18" charset="0"/>
      <p:regular r:id="rId57"/>
    </p:embeddedFont>
    <p:embeddedFont>
      <p:font typeface="Calibri" panose="020F0502020204030204" pitchFamily="34" charset="0"/>
      <p:regular r:id="rId58"/>
      <p:bold r:id="rId59"/>
      <p:italic r:id="rId60"/>
      <p:boldItalic r:id="rId61"/>
    </p:embeddedFont>
  </p:embeddedFont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464646"/>
    <a:srgbClr val="5A5A5A"/>
    <a:srgbClr val="0195DC"/>
    <a:srgbClr val="0095DC"/>
    <a:srgbClr val="718C2C"/>
    <a:srgbClr val="1C5B91"/>
    <a:srgbClr val="8B2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3" autoAdjust="0"/>
    <p:restoredTop sz="94660"/>
  </p:normalViewPr>
  <p:slideViewPr>
    <p:cSldViewPr snapToGrid="0" snapToObjects="1">
      <p:cViewPr>
        <p:scale>
          <a:sx n="80" d="100"/>
          <a:sy n="80" d="100"/>
        </p:scale>
        <p:origin x="-468" y="-276"/>
      </p:cViewPr>
      <p:guideLst>
        <p:guide orient="horz" pos="2160"/>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3DD7992B-6C4C-4B5F-A736-A4B6D1B99AA6}" type="datetimeFigureOut">
              <a:rPr lang="en-US"/>
              <a:pPr>
                <a:defRPr/>
              </a:pPr>
              <a:t>10/1/2014</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39321D6B-194F-4890-A49B-CBD2500ABCBD}" type="slidenum">
              <a:rPr lang="en-US"/>
              <a:pPr>
                <a:defRPr/>
              </a:pPr>
              <a:t>‹#›</a:t>
            </a:fld>
            <a:endParaRPr lang="en-US"/>
          </a:p>
        </p:txBody>
      </p:sp>
    </p:spTree>
    <p:extLst>
      <p:ext uri="{BB962C8B-B14F-4D97-AF65-F5344CB8AC3E}">
        <p14:creationId xmlns:p14="http://schemas.microsoft.com/office/powerpoint/2010/main" val="860869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0C4F5BEC-6D6C-4745-8711-117D83CB148C}" type="datetimeFigureOut">
              <a:rPr lang="en-US"/>
              <a:pPr>
                <a:defRPr/>
              </a:pPr>
              <a:t>10/1/2014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DDA3BB87-F17F-49C4-BE4F-D61EAD3B972E}" type="slidenum">
              <a:rPr lang="en-US"/>
              <a:pPr>
                <a:defRPr/>
              </a:pPr>
              <a:t>‹#›</a:t>
            </a:fld>
            <a:endParaRPr lang="en-US"/>
          </a:p>
        </p:txBody>
      </p:sp>
    </p:spTree>
    <p:extLst>
      <p:ext uri="{BB962C8B-B14F-4D97-AF65-F5344CB8AC3E}">
        <p14:creationId xmlns:p14="http://schemas.microsoft.com/office/powerpoint/2010/main" val="19043811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A3BB87-F17F-49C4-BE4F-D61EAD3B972E}" type="slidenum">
              <a:rPr lang="en-US" smtClean="0"/>
              <a:pPr>
                <a:defRPr/>
              </a:pPr>
              <a:t>28</a:t>
            </a:fld>
            <a:endParaRPr lang="en-US"/>
          </a:p>
        </p:txBody>
      </p:sp>
    </p:spTree>
    <p:extLst>
      <p:ext uri="{BB962C8B-B14F-4D97-AF65-F5344CB8AC3E}">
        <p14:creationId xmlns:p14="http://schemas.microsoft.com/office/powerpoint/2010/main" val="88021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0099D1"/>
        </a:solid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457747" y="2119840"/>
            <a:ext cx="8248578"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15" name="Subtitle 2"/>
          <p:cNvSpPr>
            <a:spLocks noGrp="1"/>
          </p:cNvSpPr>
          <p:nvPr>
            <p:ph type="subTitle" idx="1"/>
          </p:nvPr>
        </p:nvSpPr>
        <p:spPr>
          <a:xfrm>
            <a:off x="457747" y="3276131"/>
            <a:ext cx="8248578" cy="1501488"/>
          </a:xfrm>
        </p:spPr>
        <p:txBody>
          <a:bodyPr>
            <a:norm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sz="1400" b="0" i="0" baseline="0">
                <a:solidFill>
                  <a:schemeClr val="bg1"/>
                </a:solidFill>
                <a:latin typeface="AIG Futura Book"/>
                <a:cs typeface="AIG 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3"/>
          <p:cNvSpPr>
            <a:spLocks noGrp="1"/>
          </p:cNvSpPr>
          <p:nvPr>
            <p:ph type="body" sz="quarter" idx="10"/>
          </p:nvPr>
        </p:nvSpPr>
        <p:spPr>
          <a:xfrm>
            <a:off x="457200" y="2841625"/>
            <a:ext cx="8248650" cy="303213"/>
          </a:xfrm>
        </p:spPr>
        <p:txBody>
          <a:bodyPr>
            <a:normAutofit/>
          </a:bodyPr>
          <a:lstStyle>
            <a:lvl1pPr>
              <a:defRPr sz="1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94724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3B49859D-E096-4AF8-AF9C-DB713760D235}" type="slidenum">
              <a:rPr lang="en-US" sz="800"/>
              <a:pPr algn="r">
                <a:defRPr/>
              </a:pPr>
              <a:t>‹#›</a:t>
            </a:fld>
            <a:endParaRPr lang="en-US" sz="800"/>
          </a:p>
        </p:txBody>
      </p:sp>
      <p:sp>
        <p:nvSpPr>
          <p:cNvPr id="2" name="Title 1"/>
          <p:cNvSpPr>
            <a:spLocks noGrp="1"/>
          </p:cNvSpPr>
          <p:nvPr>
            <p:ph type="title"/>
          </p:nvPr>
        </p:nvSpPr>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2616200" cy="4525963"/>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Content Placeholder 2"/>
          <p:cNvSpPr>
            <a:spLocks noGrp="1"/>
          </p:cNvSpPr>
          <p:nvPr>
            <p:ph sz="half" idx="12"/>
          </p:nvPr>
        </p:nvSpPr>
        <p:spPr>
          <a:xfrm>
            <a:off x="3268133" y="1600200"/>
            <a:ext cx="2616200" cy="4525963"/>
          </a:xfrm>
        </p:spPr>
        <p:txBody>
          <a:bodyPr/>
          <a:lstStyle>
            <a:lvl1pPr>
              <a:defRPr sz="180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2" name="Content Placeholder 2"/>
          <p:cNvSpPr>
            <a:spLocks noGrp="1"/>
          </p:cNvSpPr>
          <p:nvPr>
            <p:ph sz="half" idx="13"/>
          </p:nvPr>
        </p:nvSpPr>
        <p:spPr>
          <a:xfrm>
            <a:off x="6070600" y="1600200"/>
            <a:ext cx="2616200" cy="4525963"/>
          </a:xfrm>
        </p:spPr>
        <p:txBody>
          <a:bodyPr/>
          <a:lstStyle>
            <a:lvl1pPr>
              <a:defRPr sz="1800">
                <a:latin typeface="AIG Futura Book"/>
                <a:cs typeface="AIG Futura Book"/>
              </a:defRPr>
            </a:lvl1pPr>
            <a:lvl2pPr>
              <a:defRPr sz="1500">
                <a:latin typeface="AIG Futura Book"/>
                <a:cs typeface="AIG Futura Book"/>
              </a:defRPr>
            </a:lvl2pPr>
            <a:lvl3pPr>
              <a:defRPr sz="15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4566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layout with im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BD4425EC-93B8-4B65-90C0-144FE86CED61}" type="slidenum">
              <a:rPr lang="en-US" sz="800"/>
              <a:pPr algn="r">
                <a:defRPr/>
              </a:pPr>
              <a:t>‹#›</a:t>
            </a:fld>
            <a:endParaRPr lang="en-US" sz="800"/>
          </a:p>
        </p:txBody>
      </p:sp>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4" name="Content Placeholder 2"/>
          <p:cNvSpPr>
            <a:spLocks noGrp="1"/>
          </p:cNvSpPr>
          <p:nvPr>
            <p:ph sz="half" idx="1"/>
          </p:nvPr>
        </p:nvSpPr>
        <p:spPr>
          <a:xfrm>
            <a:off x="457200" y="3676952"/>
            <a:ext cx="2616200" cy="2449211"/>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Content Placeholder 2"/>
          <p:cNvSpPr>
            <a:spLocks noGrp="1"/>
          </p:cNvSpPr>
          <p:nvPr>
            <p:ph sz="half" idx="12"/>
          </p:nvPr>
        </p:nvSpPr>
        <p:spPr>
          <a:xfrm>
            <a:off x="3268133" y="3676952"/>
            <a:ext cx="2616200" cy="2449211"/>
          </a:xfrm>
        </p:spPr>
        <p:txBody>
          <a:bodyPr/>
          <a:lstStyle>
            <a:lvl1pPr>
              <a:defRPr sz="180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6" name="Content Placeholder 2"/>
          <p:cNvSpPr>
            <a:spLocks noGrp="1"/>
          </p:cNvSpPr>
          <p:nvPr>
            <p:ph sz="half" idx="13"/>
          </p:nvPr>
        </p:nvSpPr>
        <p:spPr>
          <a:xfrm>
            <a:off x="6070600" y="3676952"/>
            <a:ext cx="2616200" cy="2449211"/>
          </a:xfrm>
        </p:spPr>
        <p:txBody>
          <a:bodyPr/>
          <a:lstStyle>
            <a:lvl1pPr>
              <a:defRPr sz="1800">
                <a:latin typeface="AIG Futura Book"/>
                <a:cs typeface="AIG Futura Book"/>
              </a:defRPr>
            </a:lvl1pPr>
            <a:lvl2pPr>
              <a:defRPr sz="1500">
                <a:latin typeface="AIG Futura Book"/>
                <a:cs typeface="AIG Futura Book"/>
              </a:defRPr>
            </a:lvl2pPr>
            <a:lvl3pPr>
              <a:defRPr sz="15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457199" y="1417638"/>
            <a:ext cx="8229601" cy="1884362"/>
          </a:xfrm>
        </p:spPr>
        <p:txBody>
          <a:bodyPr rtlCol="0">
            <a:normAutofit/>
          </a:bodyPr>
          <a:lstStyle/>
          <a:p>
            <a:pPr lvl="0"/>
            <a:endParaRPr lang="en-US" noProof="0"/>
          </a:p>
        </p:txBody>
      </p:sp>
    </p:spTree>
    <p:extLst>
      <p:ext uri="{BB962C8B-B14F-4D97-AF65-F5344CB8AC3E}">
        <p14:creationId xmlns:p14="http://schemas.microsoft.com/office/powerpoint/2010/main" val="302638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hart layou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2E200D81-632F-4DB4-A0B9-FE9BC8C104EA}" type="slidenum">
              <a:rPr lang="en-US" sz="800"/>
              <a:pPr algn="r">
                <a:defRPr/>
              </a:pPr>
              <a:t>‹#›</a:t>
            </a:fld>
            <a:endParaRPr lang="en-US" sz="800"/>
          </a:p>
        </p:txBody>
      </p:sp>
      <p:sp>
        <p:nvSpPr>
          <p:cNvPr id="2" name="Title 1"/>
          <p:cNvSpPr>
            <a:spLocks noGrp="1"/>
          </p:cNvSpPr>
          <p:nvPr>
            <p:ph type="title"/>
          </p:nvPr>
        </p:nvSpPr>
        <p:spPr>
          <a:xfrm>
            <a:off x="457200" y="273050"/>
            <a:ext cx="3008313" cy="1162050"/>
          </a:xfrm>
        </p:spPr>
        <p:txBody>
          <a:bodyPr>
            <a:normAutofit/>
          </a:bodyPr>
          <a:lstStyle>
            <a:lvl1pPr algn="l">
              <a:defRPr sz="3000"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3699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BB215FB4-BFF1-4658-BB5C-B07F64BB90AA}" type="slidenum">
              <a:rPr lang="en-US" sz="800"/>
              <a:pPr algn="r">
                <a:defRPr/>
              </a:pPr>
              <a:t>‹#›</a:t>
            </a:fld>
            <a:endParaRPr lang="en-US" sz="800"/>
          </a:p>
        </p:txBody>
      </p:sp>
      <p:sp>
        <p:nvSpPr>
          <p:cNvPr id="10" name="Table Placeholder 9"/>
          <p:cNvSpPr>
            <a:spLocks noGrp="1"/>
          </p:cNvSpPr>
          <p:nvPr>
            <p:ph type="tbl" sz="quarter" idx="15"/>
          </p:nvPr>
        </p:nvSpPr>
        <p:spPr>
          <a:xfrm>
            <a:off x="465516" y="1417638"/>
            <a:ext cx="8221284" cy="4708525"/>
          </a:xfrm>
        </p:spPr>
        <p:txBody>
          <a:bodyPr rtlCol="0">
            <a:normAutofit/>
          </a:bodyPr>
          <a:lstStyle/>
          <a:p>
            <a:pPr lvl="0"/>
            <a:endParaRPr lang="en-US" noProof="0" dirty="0"/>
          </a:p>
        </p:txBody>
      </p:sp>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Tree>
    <p:extLst>
      <p:ext uri="{BB962C8B-B14F-4D97-AF65-F5344CB8AC3E}">
        <p14:creationId xmlns:p14="http://schemas.microsoft.com/office/powerpoint/2010/main" val="344522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rt and text layout">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82D9C99E-4E75-4AAC-ADFE-963AA3F8615E}" type="slidenum">
              <a:rPr lang="en-US" sz="800"/>
              <a:pPr algn="r">
                <a:defRPr/>
              </a:pPr>
              <a:t>‹#›</a:t>
            </a:fld>
            <a:endParaRPr lang="en-US" sz="800"/>
          </a:p>
        </p:txBody>
      </p:sp>
      <p:sp>
        <p:nvSpPr>
          <p:cNvPr id="2" name="Title 1"/>
          <p:cNvSpPr>
            <a:spLocks noGrp="1"/>
          </p:cNvSpPr>
          <p:nvPr>
            <p:ph type="title"/>
          </p:nvPr>
        </p:nvSpPr>
        <p:spPr>
          <a:xfrm>
            <a:off x="457200" y="273050"/>
            <a:ext cx="8236860" cy="1162050"/>
          </a:xfrm>
        </p:spPr>
        <p:txBody>
          <a:bodyPr>
            <a:normAutofit/>
          </a:bodyPr>
          <a:lstStyle>
            <a:lvl1pPr algn="l">
              <a:defRPr sz="3000"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5101"/>
            <a:ext cx="5119010" cy="2341630"/>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7" name="Content Placeholder 2"/>
          <p:cNvSpPr>
            <a:spLocks noGrp="1"/>
          </p:cNvSpPr>
          <p:nvPr>
            <p:ph idx="10"/>
          </p:nvPr>
        </p:nvSpPr>
        <p:spPr>
          <a:xfrm>
            <a:off x="464460" y="3776731"/>
            <a:ext cx="5111750" cy="2341629"/>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half" idx="11"/>
          </p:nvPr>
        </p:nvSpPr>
        <p:spPr>
          <a:xfrm>
            <a:off x="5685747" y="1438126"/>
            <a:ext cx="3008313" cy="2338606"/>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11" name="Text Placeholder 3"/>
          <p:cNvSpPr>
            <a:spLocks noGrp="1"/>
          </p:cNvSpPr>
          <p:nvPr>
            <p:ph type="body" sz="half" idx="12"/>
          </p:nvPr>
        </p:nvSpPr>
        <p:spPr>
          <a:xfrm>
            <a:off x="5685747" y="3779754"/>
            <a:ext cx="3008313" cy="2338606"/>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766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wfinder - White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76841E27-5D01-48FB-A540-35E2CD3015A7}" type="slidenum">
              <a:rPr lang="en-US" sz="800"/>
              <a:pPr algn="r">
                <a:defRPr/>
              </a:pPr>
              <a:t>‹#›</a:t>
            </a:fld>
            <a:endParaRPr lang="en-US" sz="800"/>
          </a:p>
        </p:txBody>
      </p:sp>
      <p:grpSp>
        <p:nvGrpSpPr>
          <p:cNvPr id="5" name="Group 2"/>
          <p:cNvGrpSpPr>
            <a:grpSpLocks/>
          </p:cNvGrpSpPr>
          <p:nvPr userDrawn="1"/>
        </p:nvGrpSpPr>
        <p:grpSpPr bwMode="auto">
          <a:xfrm>
            <a:off x="1439863" y="1417638"/>
            <a:ext cx="769937" cy="769937"/>
            <a:chOff x="1440543" y="1418168"/>
            <a:chExt cx="769056" cy="769056"/>
          </a:xfrm>
        </p:grpSpPr>
        <p:sp>
          <p:nvSpPr>
            <p:cNvPr id="6" name="Rectangle 5"/>
            <p:cNvSpPr/>
            <p:nvPr userDrawn="1"/>
          </p:nvSpPr>
          <p:spPr>
            <a:xfrm rot="5400000">
              <a:off x="1701388" y="1157323"/>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440543" y="1418168"/>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1"/>
          <p:cNvGrpSpPr>
            <a:grpSpLocks/>
          </p:cNvGrpSpPr>
          <p:nvPr userDrawn="1"/>
        </p:nvGrpSpPr>
        <p:grpSpPr bwMode="auto">
          <a:xfrm flipH="1">
            <a:off x="1427163" y="4027488"/>
            <a:ext cx="768350" cy="768350"/>
            <a:chOff x="1179486" y="2526678"/>
            <a:chExt cx="769056" cy="769056"/>
          </a:xfrm>
        </p:grpSpPr>
        <p:sp>
          <p:nvSpPr>
            <p:cNvPr id="10" name="Rectangle 9"/>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rot="5400000">
              <a:off x="1440870"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 name="Group 12"/>
          <p:cNvGrpSpPr>
            <a:grpSpLocks/>
          </p:cNvGrpSpPr>
          <p:nvPr userDrawn="1"/>
        </p:nvGrpSpPr>
        <p:grpSpPr bwMode="auto">
          <a:xfrm flipH="1">
            <a:off x="6894513" y="1417638"/>
            <a:ext cx="768350" cy="769937"/>
            <a:chOff x="1440543" y="1418168"/>
            <a:chExt cx="769056" cy="769056"/>
          </a:xfrm>
        </p:grpSpPr>
        <p:sp>
          <p:nvSpPr>
            <p:cNvPr id="13" name="Rectangle 12"/>
            <p:cNvSpPr/>
            <p:nvPr userDrawn="1"/>
          </p:nvSpPr>
          <p:spPr>
            <a:xfrm rot="5400000">
              <a:off x="1701388" y="1157323"/>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1440543" y="1418168"/>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15"/>
          <p:cNvGrpSpPr>
            <a:grpSpLocks/>
          </p:cNvGrpSpPr>
          <p:nvPr userDrawn="1"/>
        </p:nvGrpSpPr>
        <p:grpSpPr bwMode="auto">
          <a:xfrm>
            <a:off x="6880225" y="4027488"/>
            <a:ext cx="768350" cy="768350"/>
            <a:chOff x="1179486" y="2526678"/>
            <a:chExt cx="769056" cy="769056"/>
          </a:xfrm>
        </p:grpSpPr>
        <p:sp>
          <p:nvSpPr>
            <p:cNvPr id="16" name="Rectangle 15"/>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userDrawn="1"/>
          </p:nvSpPr>
          <p:spPr>
            <a:xfrm rot="5400000">
              <a:off x="1440869"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Content Placeholder 2"/>
          <p:cNvSpPr>
            <a:spLocks noGrp="1"/>
          </p:cNvSpPr>
          <p:nvPr>
            <p:ph sz="half" idx="1"/>
          </p:nvPr>
        </p:nvSpPr>
        <p:spPr>
          <a:xfrm>
            <a:off x="2150533" y="2122273"/>
            <a:ext cx="4743752" cy="1956625"/>
          </a:xfrm>
        </p:spPr>
        <p:txBody>
          <a:bodyPr/>
          <a:lstStyle>
            <a:lvl1pPr marL="0" indent="0">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296958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wfinder - Blue layout">
    <p:bg>
      <p:bgPr>
        <a:solidFill>
          <a:srgbClr val="0099D1"/>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EB8F6992-39C5-4E6D-A01A-9CCAB5DDCB97}" type="slidenum">
              <a:rPr lang="en-US" sz="800">
                <a:solidFill>
                  <a:schemeClr val="bg1"/>
                </a:solidFill>
              </a:rPr>
              <a:pPr algn="r">
                <a:defRPr/>
              </a:pPr>
              <a:t>‹#›</a:t>
            </a:fld>
            <a:endParaRPr lang="en-US" sz="800">
              <a:solidFill>
                <a:schemeClr val="bg1"/>
              </a:solidFill>
            </a:endParaRPr>
          </a:p>
        </p:txBody>
      </p:sp>
      <p:grpSp>
        <p:nvGrpSpPr>
          <p:cNvPr id="5" name="Group 8"/>
          <p:cNvGrpSpPr>
            <a:grpSpLocks/>
          </p:cNvGrpSpPr>
          <p:nvPr userDrawn="1"/>
        </p:nvGrpSpPr>
        <p:grpSpPr bwMode="auto">
          <a:xfrm flipH="1">
            <a:off x="6894513" y="1417638"/>
            <a:ext cx="768350" cy="769937"/>
            <a:chOff x="3908775" y="1425224"/>
            <a:chExt cx="769056" cy="769056"/>
          </a:xfrm>
        </p:grpSpPr>
        <p:sp>
          <p:nvSpPr>
            <p:cNvPr id="7" name="Rectangle 6"/>
            <p:cNvSpPr/>
            <p:nvPr/>
          </p:nvSpPr>
          <p:spPr>
            <a:xfrm rot="5400000">
              <a:off x="4169620" y="1164379"/>
              <a:ext cx="247367"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08775" y="1425224"/>
              <a:ext cx="246289"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11"/>
          <p:cNvGrpSpPr>
            <a:grpSpLocks/>
          </p:cNvGrpSpPr>
          <p:nvPr userDrawn="1"/>
        </p:nvGrpSpPr>
        <p:grpSpPr bwMode="auto">
          <a:xfrm rot="5400000" flipH="1">
            <a:off x="6894513" y="4027488"/>
            <a:ext cx="768350" cy="768350"/>
            <a:chOff x="3908775" y="1425224"/>
            <a:chExt cx="769056" cy="769056"/>
          </a:xfrm>
        </p:grpSpPr>
        <p:sp>
          <p:nvSpPr>
            <p:cNvPr id="10" name="Rectangle 9"/>
            <p:cNvSpPr/>
            <p:nvPr/>
          </p:nvSpPr>
          <p:spPr>
            <a:xfrm rot="5400000">
              <a:off x="4170159" y="1171785"/>
              <a:ext cx="246288"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3908774" y="1425225"/>
              <a:ext cx="246289"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 name="Group 14"/>
          <p:cNvGrpSpPr>
            <a:grpSpLocks/>
          </p:cNvGrpSpPr>
          <p:nvPr userDrawn="1"/>
        </p:nvGrpSpPr>
        <p:grpSpPr bwMode="auto">
          <a:xfrm>
            <a:off x="1439863" y="1417638"/>
            <a:ext cx="769937" cy="769937"/>
            <a:chOff x="3908775" y="1425224"/>
            <a:chExt cx="769056" cy="769056"/>
          </a:xfrm>
        </p:grpSpPr>
        <p:sp>
          <p:nvSpPr>
            <p:cNvPr id="13" name="Rectangle 12"/>
            <p:cNvSpPr/>
            <p:nvPr/>
          </p:nvSpPr>
          <p:spPr>
            <a:xfrm rot="5400000">
              <a:off x="4169620" y="1164379"/>
              <a:ext cx="247367"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3908775" y="1425224"/>
              <a:ext cx="247367"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17"/>
          <p:cNvGrpSpPr>
            <a:grpSpLocks/>
          </p:cNvGrpSpPr>
          <p:nvPr userDrawn="1"/>
        </p:nvGrpSpPr>
        <p:grpSpPr bwMode="auto">
          <a:xfrm rot="-5400000">
            <a:off x="1440657" y="4026694"/>
            <a:ext cx="768350" cy="769937"/>
            <a:chOff x="3908775" y="1425224"/>
            <a:chExt cx="769056" cy="769056"/>
          </a:xfrm>
        </p:grpSpPr>
        <p:sp>
          <p:nvSpPr>
            <p:cNvPr id="16" name="Rectangle 15"/>
            <p:cNvSpPr/>
            <p:nvPr/>
          </p:nvSpPr>
          <p:spPr>
            <a:xfrm rot="5400000">
              <a:off x="4169619" y="1164379"/>
              <a:ext cx="247367"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3916720" y="1425224"/>
              <a:ext cx="246288" cy="769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Content Placeholder 2"/>
          <p:cNvSpPr>
            <a:spLocks noGrp="1"/>
          </p:cNvSpPr>
          <p:nvPr>
            <p:ph sz="half" idx="1"/>
          </p:nvPr>
        </p:nvSpPr>
        <p:spPr>
          <a:xfrm>
            <a:off x="2150533" y="2122273"/>
            <a:ext cx="4743752" cy="1956625"/>
          </a:xfrm>
        </p:spPr>
        <p:txBody>
          <a:bodyPr/>
          <a:lstStyle>
            <a:lvl1pPr marL="0" indent="0">
              <a:defRPr sz="1800" b="0" i="0">
                <a:solidFill>
                  <a:schemeClr val="bg1"/>
                </a:solidFill>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541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Page">
    <p:bg>
      <p:bgPr>
        <a:solidFill>
          <a:srgbClr val="0099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49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Grey - Layout ">
    <p:bg>
      <p:bgPr>
        <a:solidFill>
          <a:schemeClr val="accent3"/>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1B1E58D6-1D45-4F03-8EAF-40254B5523F3}" type="slidenum">
              <a:rPr lang="en-US" sz="800">
                <a:solidFill>
                  <a:srgbClr val="FFFFFF"/>
                </a:solidFill>
              </a:rPr>
              <a:pPr algn="r">
                <a:defRPr/>
              </a:pPr>
              <a:t>‹#›</a:t>
            </a:fld>
            <a:endParaRPr lang="en-US" sz="800">
              <a:solidFill>
                <a:srgbClr val="FFFFFF"/>
              </a:solidFill>
            </a:endParaRPr>
          </a:p>
        </p:txBody>
      </p:sp>
      <p:sp>
        <p:nvSpPr>
          <p:cNvPr id="14" name="Title 1"/>
          <p:cNvSpPr>
            <a:spLocks noGrp="1"/>
          </p:cNvSpPr>
          <p:nvPr>
            <p:ph type="ctrTitle"/>
          </p:nvPr>
        </p:nvSpPr>
        <p:spPr>
          <a:xfrm>
            <a:off x="457200" y="2107745"/>
            <a:ext cx="8229600"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15" name="Subtitle 2"/>
          <p:cNvSpPr>
            <a:spLocks noGrp="1"/>
          </p:cNvSpPr>
          <p:nvPr>
            <p:ph type="subTitle" idx="1"/>
          </p:nvPr>
        </p:nvSpPr>
        <p:spPr>
          <a:xfrm>
            <a:off x="457200" y="2964052"/>
            <a:ext cx="8229600" cy="1752600"/>
          </a:xfrm>
        </p:spPr>
        <p:txBody>
          <a:bodyPr/>
          <a:lstStyle>
            <a:lvl1pPr marL="0" marR="0" indent="0" algn="l" defTabSz="457200" rtl="0" eaLnBrk="1" fontAlgn="auto" latinLnBrk="0" hangingPunct="1">
              <a:lnSpc>
                <a:spcPct val="130000"/>
              </a:lnSpc>
              <a:spcBef>
                <a:spcPts val="0"/>
              </a:spcBef>
              <a:spcAft>
                <a:spcPts val="600"/>
              </a:spcAft>
              <a:buClrTx/>
              <a:buSzTx/>
              <a:buFont typeface="Arial"/>
              <a:buNone/>
              <a:tabLst/>
              <a:defRPr sz="1800" b="1" i="0">
                <a:solidFill>
                  <a:schemeClr val="bg1"/>
                </a:solidFill>
                <a:latin typeface="AIG Futura Medium"/>
                <a:cs typeface="AIG Futura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575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Dark Grey - Layout ">
    <p:bg>
      <p:bgPr>
        <a:solidFill>
          <a:schemeClr val="accent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7CD17828-7BAF-41F6-96B2-1F664986DA38}" type="slidenum">
              <a:rPr lang="en-US" sz="800">
                <a:solidFill>
                  <a:srgbClr val="FFFFFF"/>
                </a:solidFill>
              </a:rPr>
              <a:pPr algn="r">
                <a:defRPr/>
              </a:pPr>
              <a:t>‹#›</a:t>
            </a:fld>
            <a:endParaRPr lang="en-US" sz="800">
              <a:solidFill>
                <a:srgbClr val="FFFFFF"/>
              </a:solidFill>
            </a:endParaRPr>
          </a:p>
        </p:txBody>
      </p:sp>
      <p:sp>
        <p:nvSpPr>
          <p:cNvPr id="9" name="Title 1"/>
          <p:cNvSpPr>
            <a:spLocks noGrp="1"/>
          </p:cNvSpPr>
          <p:nvPr>
            <p:ph type="ctrTitle"/>
          </p:nvPr>
        </p:nvSpPr>
        <p:spPr>
          <a:xfrm>
            <a:off x="457200" y="2107745"/>
            <a:ext cx="8229600"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10" name="Subtitle 2"/>
          <p:cNvSpPr>
            <a:spLocks noGrp="1"/>
          </p:cNvSpPr>
          <p:nvPr>
            <p:ph type="subTitle" idx="1"/>
          </p:nvPr>
        </p:nvSpPr>
        <p:spPr>
          <a:xfrm>
            <a:off x="457200" y="2964052"/>
            <a:ext cx="8229600" cy="1752600"/>
          </a:xfrm>
        </p:spPr>
        <p:txBody>
          <a:bodyPr/>
          <a:lstStyle>
            <a:lvl1pPr marL="0" marR="0" indent="0" algn="l" defTabSz="457200" rtl="0" eaLnBrk="1" fontAlgn="auto" latinLnBrk="0" hangingPunct="1">
              <a:lnSpc>
                <a:spcPct val="130000"/>
              </a:lnSpc>
              <a:spcBef>
                <a:spcPts val="0"/>
              </a:spcBef>
              <a:spcAft>
                <a:spcPts val="600"/>
              </a:spcAft>
              <a:buClrTx/>
              <a:buSzTx/>
              <a:buFont typeface="Arial"/>
              <a:buNone/>
              <a:tabLst/>
              <a:defRPr sz="1800" b="1" i="0">
                <a:solidFill>
                  <a:schemeClr val="bg1"/>
                </a:solidFill>
                <a:latin typeface="AIG Futura Medium"/>
                <a:cs typeface="AIG Futura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113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Blue - Layout ">
    <p:bg>
      <p:bgPr>
        <a:solidFill>
          <a:srgbClr val="0099D1"/>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8B34FD8B-BC0C-4556-B1CD-62271003C3CE}" type="slidenum">
              <a:rPr lang="en-US" sz="800">
                <a:solidFill>
                  <a:srgbClr val="FFFFFF"/>
                </a:solidFill>
              </a:rPr>
              <a:pPr algn="r">
                <a:defRPr/>
              </a:pPr>
              <a:t>‹#›</a:t>
            </a:fld>
            <a:endParaRPr lang="en-US" sz="800">
              <a:solidFill>
                <a:srgbClr val="FFFFFF"/>
              </a:solidFill>
            </a:endParaRPr>
          </a:p>
        </p:txBody>
      </p:sp>
      <p:sp>
        <p:nvSpPr>
          <p:cNvPr id="8" name="Title 1"/>
          <p:cNvSpPr>
            <a:spLocks noGrp="1"/>
          </p:cNvSpPr>
          <p:nvPr>
            <p:ph type="ctrTitle"/>
          </p:nvPr>
        </p:nvSpPr>
        <p:spPr>
          <a:xfrm>
            <a:off x="457200" y="2107745"/>
            <a:ext cx="8229600"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9" name="Subtitle 2"/>
          <p:cNvSpPr>
            <a:spLocks noGrp="1"/>
          </p:cNvSpPr>
          <p:nvPr>
            <p:ph type="subTitle" idx="1"/>
          </p:nvPr>
        </p:nvSpPr>
        <p:spPr>
          <a:xfrm>
            <a:off x="457200" y="2964052"/>
            <a:ext cx="8229600" cy="1752600"/>
          </a:xfrm>
        </p:spPr>
        <p:txBody>
          <a:bodyPr/>
          <a:lstStyle>
            <a:lvl1pPr marL="0" marR="0" indent="0" algn="l" defTabSz="457200" rtl="0" eaLnBrk="1" fontAlgn="auto" latinLnBrk="0" hangingPunct="1">
              <a:lnSpc>
                <a:spcPct val="130000"/>
              </a:lnSpc>
              <a:spcBef>
                <a:spcPts val="0"/>
              </a:spcBef>
              <a:spcAft>
                <a:spcPts val="600"/>
              </a:spcAft>
              <a:buClrTx/>
              <a:buSzTx/>
              <a:buFont typeface="Arial"/>
              <a:buNone/>
              <a:tabLst/>
              <a:defRPr sz="1800" b="1" i="0">
                <a:solidFill>
                  <a:schemeClr val="bg1"/>
                </a:solidFill>
                <a:latin typeface="AIG Futura Medium"/>
                <a:cs typeface="AIG Futura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9451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 Title and Content ">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948374AD-2AAB-47DF-8508-E44E45F33585}" type="slidenum">
              <a:rPr lang="en-US" sz="800"/>
              <a:pPr algn="r">
                <a:defRPr/>
              </a:pPr>
              <a:t>‹#›</a:t>
            </a:fld>
            <a:endParaRPr lang="en-US" sz="800"/>
          </a:p>
        </p:txBody>
      </p:sp>
      <p:sp>
        <p:nvSpPr>
          <p:cNvPr id="2" name="Title 1"/>
          <p:cNvSpPr>
            <a:spLocks noGrp="1"/>
          </p:cNvSpPr>
          <p:nvPr>
            <p:ph type="title"/>
          </p:nvPr>
        </p:nvSpPr>
        <p:spPr/>
        <p:txBody>
          <a:bodyPr/>
          <a:lstStyle>
            <a:lvl1pPr>
              <a:defRPr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0" i="0" baseline="0">
                <a:latin typeface="AIG Futura Book"/>
                <a:cs typeface="AIG Futura Book"/>
              </a:defRPr>
            </a:lvl1pPr>
            <a:lvl2pPr>
              <a:defRPr sz="1500">
                <a:latin typeface="AIG Futura Book"/>
                <a:cs typeface="AIG Futura Book"/>
              </a:defRPr>
            </a:lvl2pPr>
            <a:lvl3pPr>
              <a:buNone/>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4005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c - Title and Content with viewfinder arrow">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A946C6C0-0332-4E18-B456-9350429226CC}" type="slidenum">
              <a:rPr lang="en-US" sz="800"/>
              <a:pPr algn="r">
                <a:defRPr/>
              </a:pPr>
              <a:t>‹#›</a:t>
            </a:fld>
            <a:endParaRPr lang="en-US" sz="800"/>
          </a:p>
        </p:txBody>
      </p:sp>
      <p:grpSp>
        <p:nvGrpSpPr>
          <p:cNvPr id="6" name="Group 8"/>
          <p:cNvGrpSpPr>
            <a:grpSpLocks/>
          </p:cNvGrpSpPr>
          <p:nvPr userDrawn="1"/>
        </p:nvGrpSpPr>
        <p:grpSpPr bwMode="auto">
          <a:xfrm flipH="1">
            <a:off x="7658100" y="0"/>
            <a:ext cx="1495425" cy="1514475"/>
            <a:chOff x="1440543" y="1418168"/>
            <a:chExt cx="769056" cy="769056"/>
          </a:xfrm>
        </p:grpSpPr>
        <p:sp>
          <p:nvSpPr>
            <p:cNvPr id="7" name="Rectangle 6"/>
            <p:cNvSpPr/>
            <p:nvPr userDrawn="1"/>
          </p:nvSpPr>
          <p:spPr>
            <a:xfrm rot="5400000">
              <a:off x="1701732" y="1156979"/>
              <a:ext cx="24667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440543" y="1418168"/>
              <a:ext cx="246555"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457200" y="274638"/>
            <a:ext cx="7017657"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0" i="0">
                <a:latin typeface="AIG Futura Book"/>
                <a:cs typeface="AIG Futura Book"/>
              </a:defRPr>
            </a:lvl1pPr>
            <a:lvl2pPr>
              <a:defRPr sz="1500">
                <a:latin typeface="AIG Futura Book"/>
                <a:cs typeface="AIG Futura Book"/>
              </a:defRPr>
            </a:lvl2pPr>
            <a:lvl3pPr>
              <a:buNone/>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6648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 Image and Text with small viewfinder arrow">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C81D175D-5C0C-49E9-96A8-D149AFA8FA66}" type="slidenum">
              <a:rPr lang="en-US" sz="800"/>
              <a:pPr algn="r">
                <a:defRPr/>
              </a:pPr>
              <a:t>‹#›</a:t>
            </a:fld>
            <a:endParaRPr lang="en-US" sz="800"/>
          </a:p>
        </p:txBody>
      </p:sp>
      <p:grpSp>
        <p:nvGrpSpPr>
          <p:cNvPr id="8" name="Group 13"/>
          <p:cNvGrpSpPr>
            <a:grpSpLocks/>
          </p:cNvGrpSpPr>
          <p:nvPr userDrawn="1"/>
        </p:nvGrpSpPr>
        <p:grpSpPr bwMode="auto">
          <a:xfrm flipH="1">
            <a:off x="7945438" y="3094038"/>
            <a:ext cx="769937" cy="769937"/>
            <a:chOff x="1440543" y="1418168"/>
            <a:chExt cx="769056" cy="769056"/>
          </a:xfrm>
        </p:grpSpPr>
        <p:sp>
          <p:nvSpPr>
            <p:cNvPr id="10" name="Rectangle 9"/>
            <p:cNvSpPr/>
            <p:nvPr userDrawn="1"/>
          </p:nvSpPr>
          <p:spPr>
            <a:xfrm rot="5400000">
              <a:off x="1701387" y="1157323"/>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1440543" y="1418168"/>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6" name="Content Placeholder 2"/>
          <p:cNvSpPr>
            <a:spLocks noGrp="1"/>
          </p:cNvSpPr>
          <p:nvPr>
            <p:ph idx="1"/>
          </p:nvPr>
        </p:nvSpPr>
        <p:spPr>
          <a:xfrm>
            <a:off x="457200" y="3447136"/>
            <a:ext cx="7828038" cy="2449211"/>
          </a:xfrm>
        </p:spPr>
        <p:txBody>
          <a:bodyPr/>
          <a:lstStyle>
            <a:lvl1pPr>
              <a:defRPr sz="1800" b="0" i="0">
                <a:latin typeface="AIG Futura Book"/>
                <a:cs typeface="AIG Futura Book"/>
              </a:defRPr>
            </a:lvl1pPr>
            <a:lvl2pPr>
              <a:defRPr sz="1500">
                <a:latin typeface="AIG Futura Book"/>
                <a:cs typeface="AIG Futura Book"/>
              </a:defRPr>
            </a:lvl2pPr>
            <a:lvl3pPr>
              <a:buNone/>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457199" y="1417638"/>
            <a:ext cx="8229601" cy="1436838"/>
          </a:xfrm>
        </p:spPr>
        <p:txBody>
          <a:bodyPr rtlCol="0">
            <a:normAutofit/>
          </a:bodyPr>
          <a:lstStyle/>
          <a:p>
            <a:pPr lvl="0"/>
            <a:endParaRPr lang="en-US" noProof="0" dirty="0"/>
          </a:p>
        </p:txBody>
      </p:sp>
    </p:spTree>
    <p:extLst>
      <p:ext uri="{BB962C8B-B14F-4D97-AF65-F5344CB8AC3E}">
        <p14:creationId xmlns:p14="http://schemas.microsoft.com/office/powerpoint/2010/main" val="74841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 layou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693B7F34-5991-46C8-826A-03E31151BB4E}" type="slidenum">
              <a:rPr lang="en-US" sz="800"/>
              <a:pPr algn="r">
                <a:defRPr/>
              </a:pPr>
              <a:t>‹#›</a:t>
            </a:fld>
            <a:endParaRPr lang="en-US" sz="800"/>
          </a:p>
        </p:txBody>
      </p:sp>
      <p:sp>
        <p:nvSpPr>
          <p:cNvPr id="2" name="Title 1"/>
          <p:cNvSpPr>
            <a:spLocks noGrp="1"/>
          </p:cNvSpPr>
          <p:nvPr>
            <p:ph type="title"/>
          </p:nvPr>
        </p:nvSpPr>
        <p:spPr/>
        <p:txBody>
          <a:bodyPr/>
          <a:lstStyle>
            <a:lvl1pPr>
              <a:defRPr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b="0" i="0">
                <a:latin typeface="AIG Futura Book"/>
                <a:cs typeface="AIG Futura Book"/>
              </a:defRPr>
            </a:lvl1pPr>
            <a:lvl2pPr>
              <a:defRPr sz="1500" b="0" i="0">
                <a:latin typeface="AIG Futura Book"/>
                <a:cs typeface="AIG Futura Book"/>
              </a:defRPr>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8621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ayout with ima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C2A6BF9E-F806-4FCA-BDA8-5197E31FF63B}" type="slidenum">
              <a:rPr lang="en-US" sz="800"/>
              <a:pPr algn="r">
                <a:defRPr/>
              </a:pPr>
              <a:t>‹#›</a:t>
            </a:fld>
            <a:endParaRPr lang="en-US" sz="800"/>
          </a:p>
        </p:txBody>
      </p:sp>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9" name="Content Placeholder 2"/>
          <p:cNvSpPr>
            <a:spLocks noGrp="1"/>
          </p:cNvSpPr>
          <p:nvPr>
            <p:ph sz="half" idx="14"/>
          </p:nvPr>
        </p:nvSpPr>
        <p:spPr>
          <a:xfrm>
            <a:off x="457200" y="3676952"/>
            <a:ext cx="4038600" cy="2449211"/>
          </a:xfrm>
        </p:spPr>
        <p:txBody>
          <a:bodyPr/>
          <a:lstStyle>
            <a:lvl1pPr>
              <a:defRPr sz="1800" b="0" i="0">
                <a:latin typeface="AIG Futura Book"/>
                <a:cs typeface="AIG Futura Book"/>
              </a:defRPr>
            </a:lvl1pPr>
            <a:lvl2pPr>
              <a:defRPr sz="1500" b="0" i="0">
                <a:latin typeface="AIG Futura Book"/>
                <a:cs typeface="AIG Futura Book"/>
              </a:defRPr>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0" name="Content Placeholder 3"/>
          <p:cNvSpPr>
            <a:spLocks noGrp="1"/>
          </p:cNvSpPr>
          <p:nvPr>
            <p:ph sz="half" idx="2"/>
          </p:nvPr>
        </p:nvSpPr>
        <p:spPr>
          <a:xfrm>
            <a:off x="4648200" y="3676952"/>
            <a:ext cx="4038600" cy="2449211"/>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Picture Placeholder 8"/>
          <p:cNvSpPr>
            <a:spLocks noGrp="1"/>
          </p:cNvSpPr>
          <p:nvPr>
            <p:ph type="pic" sz="quarter" idx="15"/>
          </p:nvPr>
        </p:nvSpPr>
        <p:spPr>
          <a:xfrm>
            <a:off x="457199" y="1417638"/>
            <a:ext cx="8229601" cy="1884362"/>
          </a:xfrm>
        </p:spPr>
        <p:txBody>
          <a:bodyPr rtlCol="0">
            <a:normAutofit/>
          </a:bodyPr>
          <a:lstStyle/>
          <a:p>
            <a:pPr lvl="0"/>
            <a:endParaRPr lang="en-US" noProof="0"/>
          </a:p>
        </p:txBody>
      </p:sp>
    </p:spTree>
    <p:extLst>
      <p:ext uri="{BB962C8B-B14F-4D97-AF65-F5344CB8AC3E}">
        <p14:creationId xmlns:p14="http://schemas.microsoft.com/office/powerpoint/2010/main" val="402595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hf sldNum="0" hdr="0" ftr="0"/>
  <p:txStyles>
    <p:titleStyle>
      <a:lvl1pPr algn="l" defTabSz="457200" rtl="0" eaLnBrk="0" fontAlgn="base" hangingPunct="0">
        <a:spcBef>
          <a:spcPct val="0"/>
        </a:spcBef>
        <a:spcAft>
          <a:spcPct val="0"/>
        </a:spcAft>
        <a:defRPr sz="3000" kern="1200">
          <a:solidFill>
            <a:srgbClr val="0099D1"/>
          </a:solidFill>
          <a:latin typeface="AIG Futura Medium"/>
          <a:ea typeface="AIG Futura Medium"/>
          <a:cs typeface="AIG Futura Medium"/>
        </a:defRPr>
      </a:lvl1pPr>
      <a:lvl2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2pPr>
      <a:lvl3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3pPr>
      <a:lvl4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4pPr>
      <a:lvl5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5pPr>
      <a:lvl6pPr marL="457200" algn="l" defTabSz="457200" rtl="0" fontAlgn="base">
        <a:spcBef>
          <a:spcPct val="0"/>
        </a:spcBef>
        <a:spcAft>
          <a:spcPct val="0"/>
        </a:spcAft>
        <a:defRPr sz="3000">
          <a:solidFill>
            <a:srgbClr val="0099D1"/>
          </a:solidFill>
          <a:latin typeface="AIG Futura Medium"/>
          <a:ea typeface="AIG Futura Medium"/>
          <a:cs typeface="AIG Futura Medium"/>
        </a:defRPr>
      </a:lvl6pPr>
      <a:lvl7pPr marL="914400" algn="l" defTabSz="457200" rtl="0" fontAlgn="base">
        <a:spcBef>
          <a:spcPct val="0"/>
        </a:spcBef>
        <a:spcAft>
          <a:spcPct val="0"/>
        </a:spcAft>
        <a:defRPr sz="3000">
          <a:solidFill>
            <a:srgbClr val="0099D1"/>
          </a:solidFill>
          <a:latin typeface="AIG Futura Medium"/>
          <a:ea typeface="AIG Futura Medium"/>
          <a:cs typeface="AIG Futura Medium"/>
        </a:defRPr>
      </a:lvl7pPr>
      <a:lvl8pPr marL="1371600" algn="l" defTabSz="457200" rtl="0" fontAlgn="base">
        <a:spcBef>
          <a:spcPct val="0"/>
        </a:spcBef>
        <a:spcAft>
          <a:spcPct val="0"/>
        </a:spcAft>
        <a:defRPr sz="3000">
          <a:solidFill>
            <a:srgbClr val="0099D1"/>
          </a:solidFill>
          <a:latin typeface="AIG Futura Medium"/>
          <a:ea typeface="AIG Futura Medium"/>
          <a:cs typeface="AIG Futura Medium"/>
        </a:defRPr>
      </a:lvl8pPr>
      <a:lvl9pPr marL="1828800" algn="l" defTabSz="457200" rtl="0" fontAlgn="base">
        <a:spcBef>
          <a:spcPct val="0"/>
        </a:spcBef>
        <a:spcAft>
          <a:spcPct val="0"/>
        </a:spcAft>
        <a:defRPr sz="3000">
          <a:solidFill>
            <a:srgbClr val="0099D1"/>
          </a:solidFill>
          <a:latin typeface="AIG Futura Medium"/>
          <a:ea typeface="AIG Futura Medium"/>
          <a:cs typeface="AIG Futura Medium"/>
        </a:defRPr>
      </a:lvl9pPr>
    </p:titleStyle>
    <p:bodyStyle>
      <a:lvl1pPr marL="457200" indent="-457200" algn="l" defTabSz="457200" rtl="0" eaLnBrk="0" fontAlgn="base" hangingPunct="0">
        <a:spcBef>
          <a:spcPct val="0"/>
        </a:spcBef>
        <a:spcAft>
          <a:spcPts val="600"/>
        </a:spcAft>
        <a:buFont typeface="Arial" pitchFamily="34" charset="0"/>
        <a:defRPr sz="2200" kern="1200">
          <a:solidFill>
            <a:srgbClr val="636463"/>
          </a:solidFill>
          <a:latin typeface="AIG Futura Book"/>
          <a:ea typeface="AIG Futura Book"/>
          <a:cs typeface="AIG Futura Book"/>
        </a:defRPr>
      </a:lvl1pPr>
      <a:lvl2pPr marL="457200" indent="-182563" algn="l" defTabSz="457200" rtl="0" eaLnBrk="0" fontAlgn="base" hangingPunct="0">
        <a:spcBef>
          <a:spcPct val="0"/>
        </a:spcBef>
        <a:spcAft>
          <a:spcPts val="600"/>
        </a:spcAft>
        <a:buFont typeface="Arial" pitchFamily="34" charset="0"/>
        <a:buChar char="•"/>
        <a:defRPr sz="2000" kern="1200">
          <a:solidFill>
            <a:srgbClr val="636463"/>
          </a:solidFill>
          <a:latin typeface="AIG Futura Book"/>
          <a:ea typeface="AIG Futura Book"/>
          <a:cs typeface="AIG Futura Book"/>
        </a:defRPr>
      </a:lvl2pPr>
      <a:lvl3pPr marL="803275" indent="-182563" algn="l" defTabSz="457200" rtl="0" eaLnBrk="0" fontAlgn="base" hangingPunct="0">
        <a:spcBef>
          <a:spcPct val="0"/>
        </a:spcBef>
        <a:spcAft>
          <a:spcPts val="600"/>
        </a:spcAft>
        <a:buFont typeface="Arial" pitchFamily="34" charset="0"/>
        <a:buChar char="•"/>
        <a:defRPr kern="1200">
          <a:solidFill>
            <a:srgbClr val="636463"/>
          </a:solidFill>
          <a:latin typeface="AIG Futura Book"/>
          <a:ea typeface="AIG Futura Book"/>
          <a:cs typeface="AIG Futura Book"/>
        </a:defRPr>
      </a:lvl3pPr>
      <a:lvl4pPr marL="1169988" indent="-182563" algn="l" defTabSz="457200" rtl="0" eaLnBrk="0" fontAlgn="base" hangingPunct="0">
        <a:spcBef>
          <a:spcPct val="0"/>
        </a:spcBef>
        <a:spcAft>
          <a:spcPts val="600"/>
        </a:spcAft>
        <a:buFont typeface="Arial" pitchFamily="34" charset="0"/>
        <a:buChar char="•"/>
        <a:defRPr sz="1600" kern="1200">
          <a:solidFill>
            <a:srgbClr val="636463"/>
          </a:solidFill>
          <a:latin typeface="AIG Futura Book"/>
          <a:ea typeface="AIG Futura Book"/>
          <a:cs typeface="AIG Futura Book"/>
        </a:defRPr>
      </a:lvl4pPr>
      <a:lvl5pPr marL="1535113" indent="-182563" algn="l" defTabSz="457200" rtl="0" eaLnBrk="0" fontAlgn="base" hangingPunct="0">
        <a:spcBef>
          <a:spcPct val="0"/>
        </a:spcBef>
        <a:spcAft>
          <a:spcPts val="600"/>
        </a:spcAft>
        <a:buFont typeface="Arial" pitchFamily="34" charset="0"/>
        <a:buChar char="•"/>
        <a:defRPr sz="1600" kern="1200">
          <a:solidFill>
            <a:srgbClr val="636463"/>
          </a:solidFill>
          <a:latin typeface="AIG Futura Book"/>
          <a:ea typeface="AIG Futura Book"/>
          <a:cs typeface="AIG 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7"/>
          <p:cNvSpPr txBox="1">
            <a:spLocks noChangeArrowheads="1"/>
          </p:cNvSpPr>
          <p:nvPr/>
        </p:nvSpPr>
        <p:spPr bwMode="auto">
          <a:xfrm>
            <a:off x="1144588" y="27892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25603" name="Title 4"/>
          <p:cNvSpPr>
            <a:spLocks noGrp="1"/>
          </p:cNvSpPr>
          <p:nvPr>
            <p:ph type="ctrTitle"/>
          </p:nvPr>
        </p:nvSpPr>
        <p:spPr>
          <a:xfrm>
            <a:off x="457200" y="2119313"/>
            <a:ext cx="8248650" cy="614362"/>
          </a:xfrm>
        </p:spPr>
        <p:txBody>
          <a:bodyPr/>
          <a:lstStyle/>
          <a:p>
            <a:pPr eaLnBrk="1" hangingPunct="1"/>
            <a:r>
              <a:rPr lang="en-US" altLang="en-US" sz="4400" dirty="0" smtClean="0">
                <a:latin typeface="Garamond" panose="02020404030301010803" pitchFamily="18" charset="0"/>
              </a:rPr>
              <a:t>Validating Counterparty Risk Models</a:t>
            </a:r>
          </a:p>
        </p:txBody>
      </p:sp>
      <p:sp>
        <p:nvSpPr>
          <p:cNvPr id="25604" name="Subtitle 5"/>
          <p:cNvSpPr>
            <a:spLocks noGrp="1"/>
          </p:cNvSpPr>
          <p:nvPr>
            <p:ph type="subTitle" idx="1"/>
          </p:nvPr>
        </p:nvSpPr>
        <p:spPr>
          <a:xfrm>
            <a:off x="457200" y="2789238"/>
            <a:ext cx="8248650" cy="1806575"/>
          </a:xfrm>
        </p:spPr>
        <p:txBody>
          <a:bodyPr>
            <a:normAutofit lnSpcReduction="10000"/>
          </a:bodyPr>
          <a:lstStyle/>
          <a:p>
            <a:pPr algn="ctr" fontAlgn="base">
              <a:spcBef>
                <a:spcPct val="0"/>
              </a:spcBef>
              <a:buFont typeface="Arial" pitchFamily="34" charset="0"/>
              <a:buNone/>
            </a:pPr>
            <a:r>
              <a:rPr lang="en-US" altLang="en-US" sz="2000" dirty="0" smtClean="0">
                <a:latin typeface="Garamond" panose="02020404030301010803" pitchFamily="18" charset="0"/>
              </a:rPr>
              <a:t>Martin Goldberg, Ph. D.</a:t>
            </a:r>
          </a:p>
          <a:p>
            <a:pPr algn="ctr" fontAlgn="base">
              <a:spcBef>
                <a:spcPct val="0"/>
              </a:spcBef>
              <a:buFont typeface="Arial" pitchFamily="34" charset="0"/>
              <a:buNone/>
            </a:pPr>
            <a:r>
              <a:rPr lang="en-US" altLang="en-US" sz="2000" dirty="0" smtClean="0">
                <a:latin typeface="Garamond" panose="02020404030301010803" pitchFamily="18" charset="0"/>
              </a:rPr>
              <a:t>martin@validationquant.com</a:t>
            </a:r>
          </a:p>
          <a:p>
            <a:pPr algn="ctr" fontAlgn="base">
              <a:spcBef>
                <a:spcPct val="0"/>
              </a:spcBef>
              <a:buFont typeface="Arial" pitchFamily="34" charset="0"/>
              <a:buNone/>
            </a:pPr>
            <a:r>
              <a:rPr lang="en-US" altLang="en-US" sz="2000" dirty="0" smtClean="0">
                <a:latin typeface="Garamond" panose="02020404030301010803" pitchFamily="18" charset="0"/>
              </a:rPr>
              <a:t>Presented at Risk Training</a:t>
            </a:r>
          </a:p>
          <a:p>
            <a:pPr algn="ctr" fontAlgn="base">
              <a:spcBef>
                <a:spcPct val="0"/>
              </a:spcBef>
              <a:buFont typeface="Arial" pitchFamily="34" charset="0"/>
              <a:buNone/>
            </a:pPr>
            <a:r>
              <a:rPr lang="en-US" altLang="en-US" sz="2000" dirty="0" smtClean="0">
                <a:latin typeface="Garamond" panose="02020404030301010803" pitchFamily="18" charset="0"/>
              </a:rPr>
              <a:t>Managing </a:t>
            </a:r>
            <a:r>
              <a:rPr lang="en-US" altLang="en-US" sz="2000" dirty="0">
                <a:latin typeface="Garamond" panose="02020404030301010803" pitchFamily="18" charset="0"/>
              </a:rPr>
              <a:t>M</a:t>
            </a:r>
            <a:r>
              <a:rPr lang="en-US" altLang="en-US" sz="2000" dirty="0" smtClean="0">
                <a:latin typeface="Garamond" panose="02020404030301010803" pitchFamily="18" charset="0"/>
              </a:rPr>
              <a:t>odel Risk in Pricing and Risk Models</a:t>
            </a:r>
          </a:p>
          <a:p>
            <a:pPr algn="ctr" fontAlgn="base">
              <a:spcBef>
                <a:spcPct val="0"/>
              </a:spcBef>
              <a:buFont typeface="Arial" pitchFamily="34" charset="0"/>
              <a:buNone/>
            </a:pPr>
            <a:r>
              <a:rPr lang="en-US" altLang="en-US" sz="2000" dirty="0" smtClean="0">
                <a:latin typeface="Garamond" panose="02020404030301010803" pitchFamily="18" charset="0"/>
              </a:rPr>
              <a:t>New York, October 16 – 17, 2014 </a:t>
            </a:r>
          </a:p>
          <a:p>
            <a:pPr algn="ctr" fontAlgn="base">
              <a:spcBef>
                <a:spcPct val="0"/>
              </a:spcBef>
              <a:buFont typeface="Arial" pitchFamily="34" charset="0"/>
              <a:buNone/>
            </a:pPr>
            <a:endParaRPr lang="en-US" altLang="en-US" sz="2000" dirty="0" smtClean="0">
              <a:latin typeface="Garamond" panose="02020404030301010803" pitchFamily="18" charset="0"/>
            </a:endParaRPr>
          </a:p>
          <a:p>
            <a:pPr fontAlgn="base">
              <a:spcBef>
                <a:spcPct val="0"/>
              </a:spcBef>
              <a:buFont typeface="Arial" pitchFamily="34" charset="0"/>
              <a:buNone/>
            </a:pPr>
            <a:endParaRPr lang="en-US" alt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417638"/>
            <a:ext cx="8229600" cy="4764974"/>
          </a:xfrm>
        </p:spPr>
        <p:txBody>
          <a:bodyPr/>
          <a:lstStyle/>
          <a:p>
            <a:pPr marL="0" indent="0" eaLnBrk="1" hangingPunct="1"/>
            <a:r>
              <a:rPr lang="en-US" altLang="en-US" sz="2000" dirty="0" smtClean="0">
                <a:latin typeface="Garamond" panose="02020404030301010803" pitchFamily="18" charset="0"/>
                <a:cs typeface="Arial" pitchFamily="34" charset="0"/>
              </a:rPr>
              <a:t> </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Archetypal PE graph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528" y="1417638"/>
            <a:ext cx="6957329" cy="470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2588821" y="2553195"/>
            <a:ext cx="2980706" cy="1187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93277" y="2365015"/>
            <a:ext cx="1425039" cy="400110"/>
          </a:xfrm>
          <a:prstGeom prst="rect">
            <a:avLst/>
          </a:prstGeom>
          <a:noFill/>
        </p:spPr>
        <p:txBody>
          <a:bodyPr wrap="square" rtlCol="0">
            <a:spAutoFit/>
          </a:bodyPr>
          <a:lstStyle/>
          <a:p>
            <a:r>
              <a:rPr lang="en-US" sz="2000" dirty="0" smtClean="0">
                <a:latin typeface="Garamond" panose="02020404030301010803" pitchFamily="18" charset="0"/>
              </a:rPr>
              <a:t>MPE</a:t>
            </a:r>
            <a:endParaRPr lang="en-US" sz="2000" dirty="0">
              <a:latin typeface="Garamond" panose="02020404030301010803" pitchFamily="18" charset="0"/>
            </a:endParaRPr>
          </a:p>
        </p:txBody>
      </p:sp>
    </p:spTree>
    <p:extLst>
      <p:ext uri="{BB962C8B-B14F-4D97-AF65-F5344CB8AC3E}">
        <p14:creationId xmlns:p14="http://schemas.microsoft.com/office/powerpoint/2010/main" val="2231324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315192"/>
            <a:ext cx="8229600" cy="5216236"/>
          </a:xfrm>
        </p:spPr>
        <p:txBody>
          <a:bodyPr/>
          <a:lstStyle/>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market-clearing price is the price on the screen, which is the same for all market participants.  </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An additional CVA charge for taking the counterparty’s credit risk, less a DVA charge for them taking on your credit risk, can be passed on as part of the trade’s cash exchange at inception.</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Other costs of production (funding, hedging, funding the hedge, etc. should not be part of the price passed on from seller to buyer, because it could lead to arbitrage and perverse incentives.</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This view is comforting, but it does not explain some of the odd behavior during the crisis.  Some prices of vanilla instruments on the </a:t>
            </a:r>
            <a:r>
              <a:rPr lang="en-US" altLang="en-US" sz="2000" dirty="0">
                <a:solidFill>
                  <a:schemeClr val="tx1"/>
                </a:solidFill>
                <a:latin typeface="Garamond" panose="02020404030301010803" pitchFamily="18" charset="0"/>
                <a:cs typeface="Arial" pitchFamily="34" charset="0"/>
              </a:rPr>
              <a:t>screen began to violate standard no-arbitrage </a:t>
            </a:r>
            <a:r>
              <a:rPr lang="en-US" altLang="en-US" sz="2000" dirty="0" smtClean="0">
                <a:solidFill>
                  <a:schemeClr val="tx1"/>
                </a:solidFill>
                <a:latin typeface="Garamond" panose="02020404030301010803" pitchFamily="18" charset="0"/>
                <a:cs typeface="Arial" pitchFamily="34" charset="0"/>
              </a:rPr>
              <a:t>relationships.</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Do we really need to abandon our usual models just because they failed during the GFC?</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Compare with widget pricing in the non-finance world</a:t>
            </a:r>
          </a:p>
          <a:p>
            <a:pPr marL="342900" lvl="1" indent="-342900"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Hull-White View</a:t>
            </a:r>
          </a:p>
        </p:txBody>
      </p:sp>
    </p:spTree>
    <p:extLst>
      <p:ext uri="{BB962C8B-B14F-4D97-AF65-F5344CB8AC3E}">
        <p14:creationId xmlns:p14="http://schemas.microsoft.com/office/powerpoint/2010/main" val="322974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315192"/>
            <a:ext cx="8229600" cy="5216236"/>
          </a:xfrm>
        </p:spPr>
        <p:txBody>
          <a:bodyPr/>
          <a:lstStyle/>
          <a:p>
            <a:pPr marL="0" lvl="1" indent="0" eaLnBrk="1" hangingPunct="1">
              <a:buNone/>
            </a:pPr>
            <a:r>
              <a:rPr lang="en-US" altLang="en-US" sz="2000" dirty="0" smtClean="0">
                <a:latin typeface="Garamond" panose="02020404030301010803" pitchFamily="18" charset="0"/>
                <a:cs typeface="Arial" pitchFamily="34" charset="0"/>
              </a:rPr>
              <a:t> </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The next crisis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86" y="1315192"/>
            <a:ext cx="7497775" cy="499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06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68134" y="982683"/>
            <a:ext cx="8229600" cy="5216236"/>
          </a:xfrm>
        </p:spPr>
        <p:txBody>
          <a:bodyPr/>
          <a:lstStyle/>
          <a:p>
            <a:pPr marL="342900" lvl="1" indent="-342900" eaLnBrk="1" hangingPunct="1">
              <a:buFont typeface="Wingdings" panose="05000000000000000000" pitchFamily="2" charset="2"/>
              <a:buChar char="Ø"/>
            </a:pPr>
            <a:r>
              <a:rPr lang="en-US" altLang="en-US" sz="1800" dirty="0" smtClean="0">
                <a:solidFill>
                  <a:schemeClr val="tx1"/>
                </a:solidFill>
                <a:latin typeface="Garamond" panose="02020404030301010803" pitchFamily="18" charset="0"/>
                <a:cs typeface="Arial" pitchFamily="34" charset="0"/>
              </a:rPr>
              <a:t>In the older paradigm without counterparty risk, derivatives were priced in isolation from their buyers, sellers, or environment, they were, as the QED physicists would say, “naked” prices.</a:t>
            </a:r>
          </a:p>
          <a:p>
            <a:pPr marL="342900" lvl="1" indent="-342900" eaLnBrk="1" hangingPunct="1">
              <a:buFont typeface="Wingdings" panose="05000000000000000000" pitchFamily="2" charset="2"/>
              <a:buChar char="Ø"/>
            </a:pPr>
            <a:r>
              <a:rPr lang="en-US" altLang="en-US" sz="1800" dirty="0" smtClean="0">
                <a:solidFill>
                  <a:schemeClr val="tx1"/>
                </a:solidFill>
                <a:latin typeface="Garamond" panose="02020404030301010803" pitchFamily="18" charset="0"/>
                <a:cs typeface="Arial" pitchFamily="34" charset="0"/>
              </a:rPr>
              <a:t>Including realistic things like funding the trades, collateral, credit risk of the counterparty defaulting, your credit risk increasing if you borrow money to fund the trade, etc., the trade’s value is “dressed.”  The various “adjustments” CVA, DVA, FVA, and possibly others, are the “clothing.”</a:t>
            </a:r>
          </a:p>
          <a:p>
            <a:pPr marL="342900" lvl="1" indent="-342900" eaLnBrk="1" hangingPunct="1">
              <a:buFont typeface="Wingdings" panose="05000000000000000000" pitchFamily="2" charset="2"/>
              <a:buChar char="Ø"/>
            </a:pPr>
            <a:r>
              <a:rPr lang="en-US" altLang="en-US" sz="1800" dirty="0">
                <a:solidFill>
                  <a:schemeClr val="tx1"/>
                </a:solidFill>
                <a:latin typeface="Garamond" panose="02020404030301010803" pitchFamily="18" charset="0"/>
                <a:cs typeface="Arial" pitchFamily="34" charset="0"/>
              </a:rPr>
              <a:t>With counterparty risk, the “Law of One Price” does not apply internally – the risk-neutral value now includes asymmetric components so the accounting value of the exit price differs from the seller’s value, which differs from the buyer’s value</a:t>
            </a:r>
            <a:r>
              <a:rPr lang="en-US" altLang="en-US" sz="1800" dirty="0" smtClean="0">
                <a:solidFill>
                  <a:schemeClr val="tx1"/>
                </a:solidFill>
                <a:latin typeface="Garamond" panose="02020404030301010803" pitchFamily="18" charset="0"/>
                <a:cs typeface="Arial" pitchFamily="34" charset="0"/>
              </a:rPr>
              <a:t>.</a:t>
            </a:r>
          </a:p>
          <a:p>
            <a:pPr marL="342900" lvl="1" indent="-342900" eaLnBrk="1" hangingPunct="1">
              <a:buFont typeface="Wingdings" panose="05000000000000000000" pitchFamily="2" charset="2"/>
              <a:buChar char="Ø"/>
            </a:pPr>
            <a:r>
              <a:rPr lang="en-US" altLang="en-US" sz="1800" dirty="0" smtClean="0">
                <a:solidFill>
                  <a:schemeClr val="tx1"/>
                </a:solidFill>
                <a:latin typeface="Garamond" panose="02020404030301010803" pitchFamily="18" charset="0"/>
                <a:cs typeface="Arial" pitchFamily="34" charset="0"/>
              </a:rPr>
              <a:t>Viewed this way, the price is the actual dollar amount paid directly at deal inception from buyer to seller, which is not the seller or the buyer’s change in value due to the new position, and may include some CVA/DVA.  The adjustments are the difference.</a:t>
            </a:r>
          </a:p>
          <a:p>
            <a:pPr marL="342900" lvl="1" indent="-342900" eaLnBrk="1" hangingPunct="1">
              <a:buFont typeface="Wingdings" panose="05000000000000000000" pitchFamily="2" charset="2"/>
              <a:buChar char="Ø"/>
            </a:pPr>
            <a:r>
              <a:rPr lang="en-US" altLang="en-US" sz="1800" dirty="0" smtClean="0">
                <a:solidFill>
                  <a:schemeClr val="tx1"/>
                </a:solidFill>
                <a:latin typeface="Garamond" panose="02020404030301010803" pitchFamily="18" charset="0"/>
                <a:cs typeface="Arial" pitchFamily="34" charset="0"/>
              </a:rPr>
              <a:t>Since no two firms are exactly alike, the adjustments for one firm differ from those of the counterparty.  They are not quite additive.</a:t>
            </a:r>
          </a:p>
          <a:p>
            <a:pPr marL="342900" lvl="1" indent="-342900" eaLnBrk="1" hangingPunct="1">
              <a:buFont typeface="Wingdings" panose="05000000000000000000" pitchFamily="2" charset="2"/>
              <a:buChar char="Ø"/>
            </a:pPr>
            <a:r>
              <a:rPr lang="en-US" altLang="en-US" sz="1800" dirty="0" smtClean="0">
                <a:solidFill>
                  <a:schemeClr val="tx1"/>
                </a:solidFill>
                <a:latin typeface="Garamond" panose="02020404030301010803" pitchFamily="18" charset="0"/>
                <a:cs typeface="Arial" pitchFamily="34" charset="0"/>
              </a:rPr>
              <a:t>How much of these adjustments can the seller pass on to the buyer?</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Brigo-</a:t>
            </a:r>
            <a:r>
              <a:rPr lang="en-US" altLang="en-US" sz="4400" dirty="0" err="1" smtClean="0">
                <a:latin typeface="Garamond" panose="02020404030301010803" pitchFamily="18" charset="0"/>
              </a:rPr>
              <a:t>Pallavicini</a:t>
            </a:r>
            <a:r>
              <a:rPr lang="en-US" altLang="en-US" sz="4400" dirty="0" smtClean="0">
                <a:latin typeface="Garamond" panose="02020404030301010803" pitchFamily="18" charset="0"/>
              </a:rPr>
              <a:t> View</a:t>
            </a:r>
          </a:p>
        </p:txBody>
      </p:sp>
    </p:spTree>
    <p:extLst>
      <p:ext uri="{BB962C8B-B14F-4D97-AF65-F5344CB8AC3E}">
        <p14:creationId xmlns:p14="http://schemas.microsoft.com/office/powerpoint/2010/main" val="270442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926276" y="2826327"/>
            <a:ext cx="7445828" cy="1251960"/>
          </a:xfrm>
        </p:spPr>
        <p:txBody>
          <a:bodyPr/>
          <a:lstStyle/>
          <a:p>
            <a:pPr marL="58738" eaLnBrk="1" hangingPunct="1"/>
            <a:r>
              <a:rPr lang="en-US" altLang="en-US" sz="4000" b="1" dirty="0">
                <a:latin typeface="Garamond" panose="02020404030301010803" pitchFamily="18" charset="0"/>
                <a:cs typeface="Arial" pitchFamily="34" charset="0"/>
              </a:rPr>
              <a:t>What </a:t>
            </a:r>
            <a:r>
              <a:rPr lang="en-US" altLang="en-US" sz="4000" b="1" dirty="0" smtClean="0">
                <a:latin typeface="Garamond" panose="02020404030301010803" pitchFamily="18" charset="0"/>
                <a:cs typeface="Arial" pitchFamily="34" charset="0"/>
              </a:rPr>
              <a:t>should validation include?</a:t>
            </a:r>
            <a:endParaRPr lang="en-US" altLang="en-US" sz="4000" b="1"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250013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marL="742950" indent="-285750" eaLnBrk="1" hangingPunct="1">
              <a:spcAft>
                <a:spcPts val="0"/>
              </a:spcAft>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There are no Laws of Finance. Financial data do not follow any stochastic process, but Wall Street uses heuristics – build models as if the models worked, so an approximate answer can be found</a:t>
            </a:r>
            <a:r>
              <a:rPr lang="en-US" altLang="en-US" sz="2000" dirty="0" smtClean="0">
                <a:solidFill>
                  <a:schemeClr val="tx1"/>
                </a:solidFill>
                <a:latin typeface="Garamond" panose="02020404030301010803" pitchFamily="18" charset="0"/>
                <a:cs typeface="Arial" pitchFamily="34" charset="0"/>
              </a:rPr>
              <a:t>.</a:t>
            </a:r>
          </a:p>
          <a:p>
            <a:pPr marL="742950" indent="-28575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“Law of One Price” may go away with counterparty risk included, so don’t go calling the model cops.</a:t>
            </a:r>
          </a:p>
          <a:p>
            <a:pPr marL="742950" indent="-28575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Models are not intended to </a:t>
            </a:r>
            <a:r>
              <a:rPr lang="en-US" altLang="en-US" sz="2000" dirty="0">
                <a:solidFill>
                  <a:schemeClr val="tx1"/>
                </a:solidFill>
                <a:latin typeface="Garamond" panose="02020404030301010803" pitchFamily="18" charset="0"/>
                <a:cs typeface="Arial" pitchFamily="34" charset="0"/>
              </a:rPr>
              <a:t>capture all the nuances of the real world. </a:t>
            </a:r>
          </a:p>
          <a:p>
            <a:pPr marL="742950" indent="-28575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All models are based </a:t>
            </a:r>
            <a:r>
              <a:rPr lang="en-US" altLang="en-US" sz="2000" dirty="0">
                <a:solidFill>
                  <a:schemeClr val="tx1"/>
                </a:solidFill>
                <a:latin typeface="Garamond" panose="02020404030301010803" pitchFamily="18" charset="0"/>
                <a:cs typeface="Arial" pitchFamily="34" charset="0"/>
              </a:rPr>
              <a:t>on one or more assumptions. </a:t>
            </a:r>
          </a:p>
          <a:p>
            <a:pPr marL="742950" indent="-28575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Models are never “valid” in an absolute sense.  They rely </a:t>
            </a:r>
            <a:r>
              <a:rPr lang="en-US" altLang="en-US" sz="2000" dirty="0">
                <a:solidFill>
                  <a:schemeClr val="tx1"/>
                </a:solidFill>
                <a:latin typeface="Garamond" panose="02020404030301010803" pitchFamily="18" charset="0"/>
                <a:cs typeface="Arial" pitchFamily="34" charset="0"/>
              </a:rPr>
              <a:t>on assumptions about the behavior of people, organizations, acts of the natural world, and the use of other models by market participants. </a:t>
            </a:r>
          </a:p>
          <a:p>
            <a:pPr marL="742950" indent="-28575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A model is a </a:t>
            </a:r>
            <a:r>
              <a:rPr lang="en-US" altLang="en-US" sz="2000" dirty="0">
                <a:solidFill>
                  <a:schemeClr val="tx1"/>
                </a:solidFill>
                <a:latin typeface="Garamond" panose="02020404030301010803" pitchFamily="18" charset="0"/>
                <a:cs typeface="Arial" pitchFamily="34" charset="0"/>
              </a:rPr>
              <a:t>mixture of behavioral psychology, statistics, numerical methods, and subjective </a:t>
            </a:r>
            <a:r>
              <a:rPr lang="en-US" altLang="en-US" sz="2000" dirty="0" smtClean="0">
                <a:solidFill>
                  <a:schemeClr val="tx1"/>
                </a:solidFill>
                <a:latin typeface="Garamond" panose="02020404030301010803" pitchFamily="18" charset="0"/>
                <a:cs typeface="Arial" pitchFamily="34" charset="0"/>
              </a:rPr>
              <a:t>opinions, and some parts of any model are dictated by law, regulation, or company policy.  Validation of Basel 3 regulations is out of scope for any model’s validation.</a:t>
            </a:r>
            <a:endParaRPr lang="en-US" altLang="en-US" sz="2000" dirty="0">
              <a:solidFill>
                <a:schemeClr val="tx1"/>
              </a:solidFill>
              <a:latin typeface="Garamond" panose="02020404030301010803" pitchFamily="18" charset="0"/>
              <a:cs typeface="Arial" pitchFamily="34" charset="0"/>
            </a:endParaRPr>
          </a:p>
          <a:p>
            <a:pPr marL="742950" indent="-285750" eaLnBrk="1" hangingPunct="1">
              <a:spcAft>
                <a:spcPts val="0"/>
              </a:spcAft>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marL="742950" indent="-285750" eaLnBrk="1" hangingPunct="1">
              <a:spcAft>
                <a:spcPts val="0"/>
              </a:spcAft>
              <a:buFont typeface="Wingdings" panose="05000000000000000000" pitchFamily="2" charset="2"/>
              <a:buChar char="Ø"/>
            </a:pPr>
            <a:endParaRPr lang="en-US" altLang="en-US" sz="1500" dirty="0">
              <a:latin typeface="Garamond" panose="02020404030301010803" pitchFamily="18" charset="0"/>
              <a:cs typeface="Arial" pitchFamily="34" charset="0"/>
            </a:endParaRP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What Validation Isn’t</a:t>
            </a:r>
          </a:p>
        </p:txBody>
      </p:sp>
    </p:spTree>
    <p:extLst>
      <p:ext uri="{BB962C8B-B14F-4D97-AF65-F5344CB8AC3E}">
        <p14:creationId xmlns:p14="http://schemas.microsoft.com/office/powerpoint/2010/main" val="2708199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indent="0" eaLnBrk="1" hangingPunct="1">
              <a:spcAft>
                <a:spcPts val="0"/>
              </a:spcAft>
            </a:pPr>
            <a:r>
              <a:rPr lang="en-US" altLang="en-US" sz="2000" dirty="0" smtClean="0">
                <a:latin typeface="Garamond" panose="02020404030301010803" pitchFamily="18" charset="0"/>
                <a:cs typeface="Arial" pitchFamily="34" charset="0"/>
              </a:rPr>
              <a:t> </a:t>
            </a:r>
            <a:endParaRPr lang="en-US" altLang="en-US" sz="2000" dirty="0">
              <a:latin typeface="Garamond" panose="02020404030301010803" pitchFamily="18" charset="0"/>
              <a:cs typeface="Arial" pitchFamily="34" charset="0"/>
            </a:endParaRPr>
          </a:p>
          <a:p>
            <a:pPr marL="742950" indent="-285750" eaLnBrk="1" hangingPunct="1">
              <a:spcAft>
                <a:spcPts val="0"/>
              </a:spcAft>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marL="742950" indent="-285750" eaLnBrk="1" hangingPunct="1">
              <a:spcAft>
                <a:spcPts val="0"/>
              </a:spcAft>
              <a:buFont typeface="Wingdings" panose="05000000000000000000" pitchFamily="2" charset="2"/>
              <a:buChar char="Ø"/>
            </a:pPr>
            <a:endParaRPr lang="en-US" altLang="en-US" sz="1500" dirty="0">
              <a:latin typeface="Garamond" panose="02020404030301010803" pitchFamily="18" charset="0"/>
              <a:cs typeface="Arial" pitchFamily="34" charset="0"/>
            </a:endParaRP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665017" y="494332"/>
            <a:ext cx="7730837" cy="788203"/>
          </a:xfrm>
        </p:spPr>
        <p:txBody>
          <a:bodyPr/>
          <a:lstStyle/>
          <a:p>
            <a:pPr algn="ctr" eaLnBrk="1" hangingPunct="1"/>
            <a:r>
              <a:rPr lang="en-US" altLang="en-US" sz="4400" dirty="0">
                <a:latin typeface="Garamond" panose="02020404030301010803" pitchFamily="18" charset="0"/>
              </a:rPr>
              <a:t>There is no Validation cookbook</a:t>
            </a:r>
            <a:endParaRPr lang="en-US" altLang="en-US" sz="4400" dirty="0" smtClean="0">
              <a:latin typeface="Garamond" panose="02020404030301010803"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07" y="1125930"/>
            <a:ext cx="7315201" cy="548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29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indent="0" eaLnBrk="1" hangingPunct="1">
              <a:spcAft>
                <a:spcPts val="0"/>
              </a:spcAft>
            </a:pPr>
            <a:r>
              <a:rPr lang="en-US" altLang="en-US" sz="2000" dirty="0">
                <a:solidFill>
                  <a:schemeClr val="tx1"/>
                </a:solidFill>
                <a:latin typeface="Garamond" panose="02020404030301010803" pitchFamily="18" charset="0"/>
                <a:cs typeface="Arial" pitchFamily="34" charset="0"/>
              </a:rPr>
              <a:t>Curiously, an electrician who installed an outlet in my basement had these same 3 rules for his work.</a:t>
            </a:r>
          </a:p>
          <a:p>
            <a:pPr indent="0" eaLnBrk="1" hangingPunct="1">
              <a:spcAft>
                <a:spcPts val="0"/>
              </a:spcAft>
            </a:pPr>
            <a:r>
              <a:rPr lang="en-US" altLang="en-US" sz="2000" b="1" dirty="0">
                <a:solidFill>
                  <a:schemeClr val="tx1"/>
                </a:solidFill>
                <a:latin typeface="Garamond" panose="02020404030301010803" pitchFamily="18" charset="0"/>
                <a:cs typeface="Arial" pitchFamily="34" charset="0"/>
              </a:rPr>
              <a:t>1.		Pay Attention</a:t>
            </a: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What are the </a:t>
            </a:r>
            <a:r>
              <a:rPr lang="en-US" altLang="en-US" sz="2000" dirty="0" smtClean="0">
                <a:solidFill>
                  <a:schemeClr val="tx1"/>
                </a:solidFill>
                <a:latin typeface="Garamond" panose="02020404030301010803" pitchFamily="18" charset="0"/>
                <a:cs typeface="Arial" pitchFamily="34" charset="0"/>
              </a:rPr>
              <a:t>instruments you </a:t>
            </a:r>
            <a:r>
              <a:rPr lang="en-US" altLang="en-US" sz="2000" dirty="0">
                <a:solidFill>
                  <a:schemeClr val="tx1"/>
                </a:solidFill>
                <a:latin typeface="Garamond" panose="02020404030301010803" pitchFamily="18" charset="0"/>
                <a:cs typeface="Arial" pitchFamily="34" charset="0"/>
              </a:rPr>
              <a:t>are trying to model? Did you use the right </a:t>
            </a:r>
            <a:r>
              <a:rPr lang="en-US" altLang="en-US" sz="2000" dirty="0" smtClean="0">
                <a:solidFill>
                  <a:schemeClr val="tx1"/>
                </a:solidFill>
                <a:latin typeface="Garamond" panose="02020404030301010803" pitchFamily="18" charset="0"/>
                <a:cs typeface="Arial" pitchFamily="34" charset="0"/>
              </a:rPr>
              <a:t>netting agreement? </a:t>
            </a:r>
            <a:r>
              <a:rPr lang="en-US" altLang="en-US" sz="2000" dirty="0">
                <a:solidFill>
                  <a:schemeClr val="tx1"/>
                </a:solidFill>
                <a:latin typeface="Garamond" panose="02020404030301010803" pitchFamily="18" charset="0"/>
                <a:cs typeface="Arial" pitchFamily="34" charset="0"/>
              </a:rPr>
              <a:t>What did </a:t>
            </a:r>
            <a:r>
              <a:rPr lang="en-US" altLang="en-US" sz="2000" dirty="0" smtClean="0">
                <a:solidFill>
                  <a:schemeClr val="tx1"/>
                </a:solidFill>
                <a:latin typeface="Garamond" panose="02020404030301010803" pitchFamily="18" charset="0"/>
                <a:cs typeface="Arial" pitchFamily="34" charset="0"/>
              </a:rPr>
              <a:t>Basel </a:t>
            </a:r>
            <a:r>
              <a:rPr lang="en-US" altLang="en-US" sz="2000" dirty="0">
                <a:solidFill>
                  <a:schemeClr val="tx1"/>
                </a:solidFill>
                <a:latin typeface="Garamond" panose="02020404030301010803" pitchFamily="18" charset="0"/>
                <a:cs typeface="Arial" pitchFamily="34" charset="0"/>
              </a:rPr>
              <a:t>actually ask for?</a:t>
            </a:r>
          </a:p>
          <a:p>
            <a:pPr indent="0" eaLnBrk="1" hangingPunct="1">
              <a:spcAft>
                <a:spcPts val="0"/>
              </a:spcAft>
            </a:pPr>
            <a:r>
              <a:rPr lang="en-US" altLang="en-US" sz="2000" b="1" dirty="0">
                <a:solidFill>
                  <a:schemeClr val="tx1"/>
                </a:solidFill>
                <a:latin typeface="Garamond" panose="02020404030301010803" pitchFamily="18" charset="0"/>
                <a:cs typeface="Arial" pitchFamily="34" charset="0"/>
              </a:rPr>
              <a:t>2.		Think About What You Are Doing</a:t>
            </a: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You are going to dinner at </a:t>
            </a:r>
            <a:r>
              <a:rPr lang="en-US" altLang="en-US" sz="2000" dirty="0" err="1">
                <a:solidFill>
                  <a:schemeClr val="tx1"/>
                </a:solidFill>
                <a:latin typeface="Garamond" panose="02020404030301010803" pitchFamily="18" charset="0"/>
                <a:cs typeface="Arial" pitchFamily="34" charset="0"/>
              </a:rPr>
              <a:t>Nobu</a:t>
            </a:r>
            <a:r>
              <a:rPr lang="en-US" altLang="en-US" sz="2000" dirty="0">
                <a:solidFill>
                  <a:schemeClr val="tx1"/>
                </a:solidFill>
                <a:latin typeface="Garamond" panose="02020404030301010803" pitchFamily="18" charset="0"/>
                <a:cs typeface="Arial" pitchFamily="34" charset="0"/>
              </a:rPr>
              <a:t> in an hour, and the TV in the kitchenette is broadcasting your favorite team’s tie-breaking game. Neither of these should affect the nesting of parentheses on your if statement.</a:t>
            </a:r>
          </a:p>
          <a:p>
            <a:pPr indent="0" eaLnBrk="1" hangingPunct="1">
              <a:spcAft>
                <a:spcPts val="0"/>
              </a:spcAft>
            </a:pPr>
            <a:r>
              <a:rPr lang="en-US" altLang="en-US" sz="2000" b="1" dirty="0">
                <a:solidFill>
                  <a:schemeClr val="tx1"/>
                </a:solidFill>
                <a:latin typeface="Garamond" panose="02020404030301010803" pitchFamily="18" charset="0"/>
                <a:cs typeface="Arial" pitchFamily="34" charset="0"/>
              </a:rPr>
              <a:t>3.		Double-Check Your Work</a:t>
            </a: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Limiting cases and </a:t>
            </a:r>
            <a:r>
              <a:rPr lang="en-US" altLang="en-US" sz="2000" dirty="0" smtClean="0">
                <a:solidFill>
                  <a:schemeClr val="tx1"/>
                </a:solidFill>
                <a:latin typeface="Garamond" panose="02020404030301010803" pitchFamily="18" charset="0"/>
                <a:cs typeface="Arial" pitchFamily="34" charset="0"/>
              </a:rPr>
              <a:t>backtesting</a:t>
            </a:r>
            <a:endParaRPr lang="en-US" altLang="en-US" sz="2000" dirty="0">
              <a:solidFill>
                <a:schemeClr val="tx1"/>
              </a:solidFill>
              <a:latin typeface="Garamond" panose="02020404030301010803" pitchFamily="18" charset="0"/>
              <a:cs typeface="Arial" pitchFamily="34" charset="0"/>
            </a:endParaRP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Benchmarking against other models</a:t>
            </a: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Compiler warning messages, rereading the term sheet, etc.</a:t>
            </a:r>
          </a:p>
          <a:p>
            <a:pPr marL="800100"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A second set of eyes (independent validation)</a:t>
            </a:r>
          </a:p>
          <a:p>
            <a:pPr indent="0" eaLnBrk="1" hangingPunct="1">
              <a:spcAft>
                <a:spcPts val="0"/>
              </a:spcAft>
            </a:pPr>
            <a:endParaRPr lang="en-US" altLang="en-US" sz="2000" dirty="0" smtClean="0">
              <a:latin typeface="Garamond" panose="02020404030301010803" pitchFamily="18" charset="0"/>
              <a:cs typeface="Arial" pitchFamily="34" charset="0"/>
            </a:endParaRPr>
          </a:p>
          <a:p>
            <a:pPr marL="742950" indent="-285750" eaLnBrk="1" hangingPunct="1">
              <a:spcAft>
                <a:spcPts val="0"/>
              </a:spcAft>
              <a:buFont typeface="Wingdings" panose="05000000000000000000" pitchFamily="2" charset="2"/>
              <a:buChar char="Ø"/>
            </a:pPr>
            <a:endParaRPr lang="en-US" altLang="en-US" sz="1500" dirty="0">
              <a:latin typeface="Garamond" panose="02020404030301010803" pitchFamily="18" charset="0"/>
              <a:cs typeface="Arial" pitchFamily="34" charset="0"/>
            </a:endParaRP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Development Cookbook</a:t>
            </a:r>
          </a:p>
        </p:txBody>
      </p:sp>
    </p:spTree>
    <p:extLst>
      <p:ext uri="{BB962C8B-B14F-4D97-AF65-F5344CB8AC3E}">
        <p14:creationId xmlns:p14="http://schemas.microsoft.com/office/powerpoint/2010/main" val="332230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2821" y="947057"/>
            <a:ext cx="8229600" cy="4525963"/>
          </a:xfrm>
        </p:spPr>
        <p:txBody>
          <a:bodyPr/>
          <a:lstStyle/>
          <a:p>
            <a:pPr marL="228600" lvl="0" indent="-228600" defTabSz="914400">
              <a:lnSpc>
                <a:spcPct val="120000"/>
              </a:lnSpc>
              <a:spcBef>
                <a:spcPct val="40000"/>
              </a:spcBef>
              <a:spcAft>
                <a:spcPct val="0"/>
              </a:spcAft>
              <a:buClr>
                <a:srgbClr val="000000"/>
              </a:buClr>
              <a:buFont typeface="Wingdings" pitchFamily="2" charset="2"/>
              <a:buChar char="Ø"/>
            </a:pPr>
            <a:r>
              <a:rPr lang="en-US" altLang="en-US" sz="2400" b="1" kern="0" dirty="0" smtClean="0">
                <a:solidFill>
                  <a:srgbClr val="000000"/>
                </a:solidFill>
                <a:latin typeface="Garamond"/>
              </a:rPr>
              <a:t>I would define </a:t>
            </a:r>
            <a:r>
              <a:rPr lang="en-US" altLang="en-US" sz="2400" b="1" kern="0" dirty="0">
                <a:solidFill>
                  <a:srgbClr val="000000"/>
                </a:solidFill>
                <a:latin typeface="Garamond"/>
              </a:rPr>
              <a:t>the validation of a financial model as a test of how suitable it is for its intended use, which involves a simultaneous test of assumptions, inputs, calibration, implementation, and usage.</a:t>
            </a:r>
          </a:p>
          <a:p>
            <a:pPr marL="685800" lvl="1" indent="-228600" defTabSz="914400">
              <a:lnSpc>
                <a:spcPct val="120000"/>
              </a:lnSpc>
              <a:spcBef>
                <a:spcPts val="0"/>
              </a:spcBef>
              <a:spcAft>
                <a:spcPct val="0"/>
              </a:spcAft>
              <a:buClr>
                <a:srgbClr val="000000"/>
              </a:buClr>
              <a:buFont typeface="Wingdings" pitchFamily="2" charset="2"/>
              <a:buChar char="q"/>
            </a:pPr>
            <a:r>
              <a:rPr lang="en-US" altLang="en-US" sz="2000" kern="0" dirty="0">
                <a:solidFill>
                  <a:srgbClr val="000000"/>
                </a:solidFill>
                <a:latin typeface="Garamond"/>
              </a:rPr>
              <a:t>The physical sciences have laws of nature called "theories," that observation or experiments can verify or disprove. </a:t>
            </a:r>
          </a:p>
          <a:p>
            <a:pPr marL="685800" lvl="1" indent="-228600" defTabSz="914400">
              <a:lnSpc>
                <a:spcPct val="120000"/>
              </a:lnSpc>
              <a:spcBef>
                <a:spcPts val="0"/>
              </a:spcBef>
              <a:spcAft>
                <a:spcPct val="0"/>
              </a:spcAft>
              <a:buClr>
                <a:srgbClr val="000000"/>
              </a:buClr>
              <a:buFont typeface="Wingdings" pitchFamily="2" charset="2"/>
              <a:buChar char="q"/>
            </a:pPr>
            <a:r>
              <a:rPr lang="en-US" altLang="en-US" sz="2000" kern="0" dirty="0">
                <a:solidFill>
                  <a:srgbClr val="000000"/>
                </a:solidFill>
                <a:latin typeface="Garamond"/>
              </a:rPr>
              <a:t>In finance, however, there are merely significant tendencies and patterns </a:t>
            </a:r>
          </a:p>
          <a:p>
            <a:pPr marL="685800" lvl="1" indent="-228600" defTabSz="914400">
              <a:lnSpc>
                <a:spcPct val="120000"/>
              </a:lnSpc>
              <a:spcBef>
                <a:spcPts val="0"/>
              </a:spcBef>
              <a:spcAft>
                <a:spcPct val="0"/>
              </a:spcAft>
              <a:buClr>
                <a:srgbClr val="000000"/>
              </a:buClr>
              <a:buFont typeface="Wingdings" pitchFamily="2" charset="2"/>
              <a:buChar char="q"/>
            </a:pPr>
            <a:r>
              <a:rPr lang="en-US" altLang="en-US" sz="2000" kern="0" dirty="0">
                <a:solidFill>
                  <a:srgbClr val="000000"/>
                </a:solidFill>
                <a:latin typeface="Garamond"/>
              </a:rPr>
              <a:t>Quantitative financial models are necessarily generalizations that events in the real world will sometimes contradict..</a:t>
            </a:r>
          </a:p>
          <a:p>
            <a:pPr marL="685800" lvl="1" indent="-228600" defTabSz="914400">
              <a:lnSpc>
                <a:spcPct val="120000"/>
              </a:lnSpc>
              <a:spcBef>
                <a:spcPts val="0"/>
              </a:spcBef>
              <a:spcAft>
                <a:spcPct val="0"/>
              </a:spcAft>
              <a:buClr>
                <a:srgbClr val="000000"/>
              </a:buClr>
              <a:buFont typeface="Wingdings" pitchFamily="2" charset="2"/>
              <a:buChar char="q"/>
            </a:pPr>
            <a:r>
              <a:rPr lang="en-US" altLang="en-US" sz="2000" kern="0" dirty="0">
                <a:solidFill>
                  <a:srgbClr val="000000"/>
                </a:solidFill>
                <a:latin typeface="Garamond"/>
              </a:rPr>
              <a:t> Different assumptions and different intended uses will in general lead to different models.</a:t>
            </a:r>
          </a:p>
          <a:p>
            <a:pPr marL="685800" lvl="1" indent="-228600" defTabSz="914400">
              <a:lnSpc>
                <a:spcPct val="120000"/>
              </a:lnSpc>
              <a:spcBef>
                <a:spcPts val="0"/>
              </a:spcBef>
              <a:spcAft>
                <a:spcPct val="0"/>
              </a:spcAft>
              <a:buClr>
                <a:srgbClr val="000000"/>
              </a:buClr>
              <a:buFont typeface="Wingdings" pitchFamily="2" charset="2"/>
              <a:buChar char="q"/>
            </a:pPr>
            <a:r>
              <a:rPr lang="en-US" altLang="en-US" sz="2000" kern="0" dirty="0">
                <a:solidFill>
                  <a:srgbClr val="000000"/>
                </a:solidFill>
                <a:latin typeface="Garamond"/>
              </a:rPr>
              <a:t>Models  intended for one use may not be suitable for other uses. </a:t>
            </a: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What validation is</a:t>
            </a:r>
          </a:p>
        </p:txBody>
      </p:sp>
    </p:spTree>
    <p:extLst>
      <p:ext uri="{BB962C8B-B14F-4D97-AF65-F5344CB8AC3E}">
        <p14:creationId xmlns:p14="http://schemas.microsoft.com/office/powerpoint/2010/main" val="62128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659576"/>
            <a:ext cx="8229600" cy="4525963"/>
          </a:xfrm>
        </p:spPr>
        <p:txBody>
          <a:bodyPr/>
          <a:lstStyle/>
          <a:p>
            <a:pPr marL="228600" lvl="0" indent="-228600" defTabSz="914400">
              <a:lnSpc>
                <a:spcPct val="120000"/>
              </a:lnSpc>
              <a:spcBef>
                <a:spcPct val="40000"/>
              </a:spcBef>
              <a:spcAft>
                <a:spcPct val="0"/>
              </a:spcAft>
              <a:buClr>
                <a:srgbClr val="000000"/>
              </a:buClr>
              <a:buFont typeface="Wingdings" pitchFamily="2" charset="2"/>
              <a:buChar char="Ø"/>
            </a:pPr>
            <a:r>
              <a:rPr lang="en-US" altLang="en-US" sz="2000" kern="0" dirty="0" smtClean="0">
                <a:solidFill>
                  <a:srgbClr val="000000"/>
                </a:solidFill>
                <a:latin typeface="Garamond"/>
              </a:rPr>
              <a:t>The two crucial elements of validation are independence and effective challenge</a:t>
            </a:r>
          </a:p>
          <a:p>
            <a:pPr marL="228600" lvl="0" indent="-228600" defTabSz="914400">
              <a:lnSpc>
                <a:spcPct val="120000"/>
              </a:lnSpc>
              <a:spcBef>
                <a:spcPct val="40000"/>
              </a:spcBef>
              <a:spcAft>
                <a:spcPct val="0"/>
              </a:spcAft>
              <a:buClr>
                <a:srgbClr val="000000"/>
              </a:buClr>
              <a:buFont typeface="Wingdings" pitchFamily="2" charset="2"/>
              <a:buChar char="Ø"/>
            </a:pPr>
            <a:r>
              <a:rPr lang="en-US" altLang="en-US" sz="2000" kern="0" dirty="0" smtClean="0">
                <a:solidFill>
                  <a:srgbClr val="000000"/>
                </a:solidFill>
                <a:latin typeface="Garamond"/>
              </a:rPr>
              <a:t>The validator asks questions, but often it is not their job to answer</a:t>
            </a:r>
          </a:p>
          <a:p>
            <a:pPr marL="228600" lvl="0" indent="-228600" defTabSz="914400">
              <a:lnSpc>
                <a:spcPct val="120000"/>
              </a:lnSpc>
              <a:spcBef>
                <a:spcPct val="40000"/>
              </a:spcBef>
              <a:spcAft>
                <a:spcPct val="0"/>
              </a:spcAft>
              <a:buClr>
                <a:srgbClr val="000000"/>
              </a:buClr>
              <a:buFont typeface="Wingdings" pitchFamily="2" charset="2"/>
              <a:buChar char="Ø"/>
            </a:pPr>
            <a:r>
              <a:rPr lang="en-US" altLang="en-US" sz="2000" kern="0" dirty="0" smtClean="0">
                <a:solidFill>
                  <a:srgbClr val="000000"/>
                </a:solidFill>
                <a:latin typeface="Garamond"/>
              </a:rPr>
              <a:t>You validate the model you are given, not the one you wanted to see</a:t>
            </a:r>
          </a:p>
          <a:p>
            <a:pPr marL="228600" lvl="0" indent="-228600" defTabSz="914400">
              <a:lnSpc>
                <a:spcPct val="120000"/>
              </a:lnSpc>
              <a:spcBef>
                <a:spcPct val="40000"/>
              </a:spcBef>
              <a:spcAft>
                <a:spcPct val="0"/>
              </a:spcAft>
              <a:buClr>
                <a:srgbClr val="000000"/>
              </a:buClr>
              <a:buFont typeface="Wingdings" pitchFamily="2" charset="2"/>
              <a:buChar char="Ø"/>
            </a:pPr>
            <a:r>
              <a:rPr lang="en-US" altLang="en-US" sz="2000" kern="0" dirty="0" smtClean="0">
                <a:solidFill>
                  <a:srgbClr val="000000"/>
                </a:solidFill>
                <a:latin typeface="Garamond"/>
              </a:rPr>
              <a:t>Be very careful with alternative models – if they adopt your model then you might no longer be independent enough to validate it</a:t>
            </a:r>
          </a:p>
          <a:p>
            <a:pPr marL="631825" lvl="2" indent="-285750" defTabSz="914400">
              <a:lnSpc>
                <a:spcPct val="120000"/>
              </a:lnSpc>
              <a:spcBef>
                <a:spcPct val="40000"/>
              </a:spcBef>
              <a:spcAft>
                <a:spcPct val="0"/>
              </a:spcAft>
              <a:buClr>
                <a:srgbClr val="000000"/>
              </a:buClr>
              <a:buFont typeface="Wingdings" panose="05000000000000000000" pitchFamily="2" charset="2"/>
              <a:buChar char="q"/>
            </a:pPr>
            <a:r>
              <a:rPr lang="en-US" altLang="en-US" sz="2000" kern="0" dirty="0" smtClean="0">
                <a:solidFill>
                  <a:srgbClr val="000000"/>
                </a:solidFill>
                <a:latin typeface="Garamond"/>
              </a:rPr>
              <a:t>I suggest that whenever you offer an alternative, offer at least two so you avoid them saying “I just did what you told me to do”</a:t>
            </a:r>
            <a:endParaRPr lang="en-US" altLang="en-US" sz="2000" kern="0" dirty="0">
              <a:solidFill>
                <a:srgbClr val="000000"/>
              </a:solidFill>
              <a:latin typeface="Garamond"/>
            </a:endParaRP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What validation doesn’t cover</a:t>
            </a:r>
          </a:p>
        </p:txBody>
      </p:sp>
    </p:spTree>
    <p:extLst>
      <p:ext uri="{BB962C8B-B14F-4D97-AF65-F5344CB8AC3E}">
        <p14:creationId xmlns:p14="http://schemas.microsoft.com/office/powerpoint/2010/main" val="407843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marL="58738" indent="0" eaLnBrk="1" hangingPunct="1"/>
            <a:r>
              <a:rPr lang="en-US" altLang="en-US" dirty="0">
                <a:solidFill>
                  <a:schemeClr val="tx1"/>
                </a:solidFill>
                <a:latin typeface="Garamond" panose="02020404030301010803" pitchFamily="18" charset="0"/>
                <a:cs typeface="Arial" pitchFamily="34" charset="0"/>
              </a:rPr>
              <a:t>This presentation expresses my own personal opinions and experience, and may not represent the views of </a:t>
            </a:r>
            <a:r>
              <a:rPr lang="en-US" altLang="en-US" dirty="0" smtClean="0">
                <a:solidFill>
                  <a:schemeClr val="tx1"/>
                </a:solidFill>
                <a:latin typeface="Garamond" panose="02020404030301010803" pitchFamily="18" charset="0"/>
                <a:cs typeface="Arial" pitchFamily="34" charset="0"/>
              </a:rPr>
              <a:t>any current or former employer.  </a:t>
            </a:r>
            <a:r>
              <a:rPr lang="en-US" altLang="en-US" dirty="0">
                <a:solidFill>
                  <a:schemeClr val="tx1"/>
                </a:solidFill>
                <a:latin typeface="Garamond" panose="02020404030301010803" pitchFamily="18" charset="0"/>
                <a:cs typeface="Arial" pitchFamily="34" charset="0"/>
              </a:rPr>
              <a:t>I am not speaking as an authorized spokesperson for </a:t>
            </a:r>
            <a:r>
              <a:rPr lang="en-US" altLang="en-US" dirty="0" smtClean="0">
                <a:solidFill>
                  <a:schemeClr val="tx1"/>
                </a:solidFill>
                <a:latin typeface="Garamond" panose="02020404030301010803" pitchFamily="18" charset="0"/>
                <a:cs typeface="Arial" pitchFamily="34" charset="0"/>
              </a:rPr>
              <a:t>AIG.  I am speaking as a validator, and my talk assumes you are one also.</a:t>
            </a:r>
            <a:endParaRPr lang="en-US" altLang="en-US" dirty="0">
              <a:solidFill>
                <a:schemeClr val="tx1"/>
              </a:solidFill>
              <a:latin typeface="Garamond" panose="02020404030301010803" pitchFamily="18" charset="0"/>
              <a:cs typeface="Arial" pitchFamily="34" charset="0"/>
            </a:endParaRPr>
          </a:p>
          <a:p>
            <a:pPr marL="58738" indent="0" eaLnBrk="1" hangingPunct="1"/>
            <a:endParaRPr lang="en-US" altLang="en-US" dirty="0">
              <a:solidFill>
                <a:schemeClr val="tx1"/>
              </a:solidFill>
              <a:latin typeface="Garamond" panose="02020404030301010803" pitchFamily="18" charset="0"/>
              <a:cs typeface="Arial" pitchFamily="34" charset="0"/>
            </a:endParaRPr>
          </a:p>
          <a:p>
            <a:pPr marL="58738" indent="0" eaLnBrk="1" hangingPunct="1"/>
            <a:r>
              <a:rPr lang="en-US" altLang="en-US" dirty="0" smtClean="0">
                <a:solidFill>
                  <a:schemeClr val="tx1"/>
                </a:solidFill>
                <a:latin typeface="Garamond" panose="02020404030301010803" pitchFamily="18" charset="0"/>
                <a:cs typeface="Arial" pitchFamily="34" charset="0"/>
              </a:rPr>
              <a:t>No proprietary or confidential information is included in these slides.  You might decide afterwards that no information at all is in here.</a:t>
            </a:r>
          </a:p>
          <a:p>
            <a:pPr marL="58738" indent="0" eaLnBrk="1" hangingPunct="1"/>
            <a:endParaRPr lang="en-US" altLang="en-US" dirty="0">
              <a:solidFill>
                <a:schemeClr val="tx1"/>
              </a:solidFill>
              <a:latin typeface="Garamond" panose="02020404030301010803" pitchFamily="18" charset="0"/>
              <a:cs typeface="Arial" pitchFamily="34" charset="0"/>
            </a:endParaRPr>
          </a:p>
          <a:p>
            <a:pPr marL="58738" indent="0" eaLnBrk="1" hangingPunct="1"/>
            <a:r>
              <a:rPr lang="en-US" altLang="en-US" dirty="0" smtClean="0">
                <a:solidFill>
                  <a:schemeClr val="tx1"/>
                </a:solidFill>
                <a:latin typeface="Garamond" panose="02020404030301010803" pitchFamily="18" charset="0"/>
                <a:cs typeface="Arial" pitchFamily="34" charset="0"/>
              </a:rPr>
              <a:t>I may go off-topic either deliberately or upon request.</a:t>
            </a:r>
            <a:endParaRPr lang="en-US" altLang="en-US" dirty="0">
              <a:solidFill>
                <a:schemeClr val="tx1"/>
              </a:solidFill>
              <a:latin typeface="Garamond" panose="02020404030301010803" pitchFamily="18" charset="0"/>
              <a:cs typeface="Arial" pitchFamily="34" charset="0"/>
            </a:endParaRPr>
          </a:p>
          <a:p>
            <a:pPr marL="58738" indent="0" eaLnBrk="1" hangingPunct="1"/>
            <a:endParaRPr lang="en-US" altLang="en-US" dirty="0">
              <a:solidFill>
                <a:schemeClr val="tx1"/>
              </a:solidFill>
              <a:latin typeface="Garamond" panose="02020404030301010803" pitchFamily="18" charset="0"/>
              <a:cs typeface="Arial" pitchFamily="34" charset="0"/>
            </a:endParaRPr>
          </a:p>
          <a:p>
            <a:pPr marL="58738" indent="0" eaLnBrk="1" hangingPunct="1"/>
            <a:r>
              <a:rPr lang="en-US" altLang="en-US" dirty="0" smtClean="0">
                <a:solidFill>
                  <a:schemeClr val="tx1"/>
                </a:solidFill>
                <a:latin typeface="Garamond" panose="02020404030301010803" pitchFamily="18" charset="0"/>
                <a:cs typeface="Arial" pitchFamily="34" charset="0"/>
              </a:rPr>
              <a:t>This </a:t>
            </a:r>
            <a:r>
              <a:rPr lang="en-US" altLang="en-US" dirty="0">
                <a:solidFill>
                  <a:schemeClr val="tx1"/>
                </a:solidFill>
                <a:latin typeface="Garamond" panose="02020404030301010803" pitchFamily="18" charset="0"/>
                <a:cs typeface="Arial" pitchFamily="34" charset="0"/>
              </a:rPr>
              <a:t>talk is intended more to suggest questions than to give answers</a:t>
            </a:r>
            <a:r>
              <a:rPr lang="en-US" altLang="en-US" dirty="0" smtClean="0">
                <a:solidFill>
                  <a:schemeClr val="tx1"/>
                </a:solidFill>
                <a:latin typeface="Garamond" panose="02020404030301010803" pitchFamily="18" charset="0"/>
                <a:cs typeface="Arial" pitchFamily="34" charset="0"/>
              </a:rPr>
              <a:t>.  Regulatory changes may invalidate some or all of the current approaches.</a:t>
            </a:r>
          </a:p>
          <a:p>
            <a:pPr marL="58738" indent="0" eaLnBrk="1" hangingPunct="1"/>
            <a:endParaRPr lang="en-US" altLang="en-US" dirty="0">
              <a:solidFill>
                <a:schemeClr val="tx1"/>
              </a:solidFill>
              <a:latin typeface="Garamond" panose="02020404030301010803" pitchFamily="18" charset="0"/>
              <a:cs typeface="Arial" pitchFamily="34" charset="0"/>
            </a:endParaRPr>
          </a:p>
          <a:p>
            <a:pPr marL="58738" indent="0" eaLnBrk="1" hangingPunct="1"/>
            <a:r>
              <a:rPr lang="en-US" altLang="en-US" dirty="0">
                <a:solidFill>
                  <a:schemeClr val="tx1"/>
                </a:solidFill>
                <a:latin typeface="Garamond" panose="02020404030301010803" pitchFamily="18" charset="0"/>
                <a:cs typeface="Arial" pitchFamily="34" charset="0"/>
              </a:rPr>
              <a:t>This topic is hard, and a </a:t>
            </a:r>
            <a:r>
              <a:rPr lang="en-US" altLang="en-US" dirty="0" smtClean="0">
                <a:solidFill>
                  <a:schemeClr val="tx1"/>
                </a:solidFill>
                <a:latin typeface="Garamond" panose="02020404030301010803" pitchFamily="18" charset="0"/>
                <a:cs typeface="Arial" pitchFamily="34" charset="0"/>
              </a:rPr>
              <a:t>90-minute </a:t>
            </a:r>
            <a:r>
              <a:rPr lang="en-US" altLang="en-US" dirty="0">
                <a:solidFill>
                  <a:schemeClr val="tx1"/>
                </a:solidFill>
                <a:latin typeface="Garamond" panose="02020404030301010803" pitchFamily="18" charset="0"/>
                <a:cs typeface="Arial" pitchFamily="34" charset="0"/>
              </a:rPr>
              <a:t>talk will not make you an expert.  It may point you in some interesting directions, but there are many devils in the details</a:t>
            </a:r>
            <a:r>
              <a:rPr lang="en-US" altLang="en-US" dirty="0" smtClean="0">
                <a:solidFill>
                  <a:schemeClr val="tx1"/>
                </a:solidFill>
                <a:latin typeface="Garamond" panose="02020404030301010803" pitchFamily="18" charset="0"/>
                <a:cs typeface="Arial" pitchFamily="34" charset="0"/>
              </a:rPr>
              <a:t>.  </a:t>
            </a:r>
            <a:endParaRPr lang="en-US" altLang="en-US" dirty="0">
              <a:solidFill>
                <a:schemeClr val="tx1"/>
              </a:solidFill>
              <a:latin typeface="Garamond" panose="02020404030301010803" pitchFamily="18" charset="0"/>
              <a:cs typeface="Arial" pitchFamily="34" charset="0"/>
            </a:endParaRPr>
          </a:p>
          <a:p>
            <a:pPr marL="58738" indent="0" eaLnBrk="1" hangingPunct="1"/>
            <a:endParaRPr lang="en-US" altLang="en-US" sz="1500" dirty="0" smtClean="0">
              <a:solidFill>
                <a:schemeClr val="tx1"/>
              </a:solidFill>
              <a:cs typeface="Arial" pitchFamily="34" charset="0"/>
            </a:endParaRP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The Usual Caveats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Look at another person’s face.  Every few seconds, you will see their eyelids as they blink.  You, too, blink every 2 – 10 seconds.  Does your perception of the outside world include the reality of it disappearing briefly when you blink, and seeing your eyelids?</a:t>
            </a:r>
          </a:p>
          <a:p>
            <a:pPr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It does not.  Your vision model is hardwired to disregard the momentary blackouts caused by blinking.  What you perceive is a somewhat idealized model of what photons do or don’t hit your retina.</a:t>
            </a:r>
          </a:p>
          <a:p>
            <a:pPr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My point is that models are not reality even when you think they are, and that their deliberate omissions may be helpful and desirable.  Simplification to emphasize what’s important is a good thing.</a:t>
            </a:r>
          </a:p>
          <a:p>
            <a:pPr eaLnBrk="1" hangingPunct="1">
              <a:buFont typeface="Wingdings" panose="05000000000000000000" pitchFamily="2" charset="2"/>
              <a:buChar char="Ø"/>
            </a:pPr>
            <a:endParaRPr lang="en-US" altLang="en-US" sz="20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Your First Model - Eyesight</a:t>
            </a:r>
          </a:p>
        </p:txBody>
      </p:sp>
    </p:spTree>
    <p:extLst>
      <p:ext uri="{BB962C8B-B14F-4D97-AF65-F5344CB8AC3E}">
        <p14:creationId xmlns:p14="http://schemas.microsoft.com/office/powerpoint/2010/main" val="40735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Most of the time no investment-grade counterparty defaults.  </a:t>
            </a:r>
          </a:p>
          <a:p>
            <a:pPr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Most counterparty defaults happen during stress periods.  A stress event is not just a bad day – it has different dynamics, and needs a </a:t>
            </a:r>
            <a:r>
              <a:rPr lang="en-US" altLang="en-US" sz="2000" dirty="0" smtClean="0">
                <a:solidFill>
                  <a:schemeClr val="tx1"/>
                </a:solidFill>
                <a:latin typeface="Garamond" panose="02020404030301010803" pitchFamily="18" charset="0"/>
                <a:cs typeface="Arial" pitchFamily="34" charset="0"/>
              </a:rPr>
              <a:t>specialized model.</a:t>
            </a:r>
            <a:endParaRPr lang="en-US" altLang="en-US" sz="2000" dirty="0">
              <a:solidFill>
                <a:schemeClr val="tx1"/>
              </a:solidFill>
              <a:latin typeface="Garamond" panose="02020404030301010803" pitchFamily="18" charset="0"/>
              <a:cs typeface="Arial" pitchFamily="34" charset="0"/>
            </a:endParaRPr>
          </a:p>
          <a:p>
            <a:pPr lvl="1" eaLnBrk="1" hangingPunct="1">
              <a:buFont typeface="Wingdings" panose="05000000000000000000" pitchFamily="2" charset="2"/>
              <a:buChar char="q"/>
            </a:pPr>
            <a:r>
              <a:rPr lang="en-US" altLang="en-US" sz="1700" dirty="0" smtClean="0">
                <a:solidFill>
                  <a:schemeClr val="tx1"/>
                </a:solidFill>
                <a:latin typeface="Garamond" panose="02020404030301010803" pitchFamily="18" charset="0"/>
                <a:cs typeface="Arial" pitchFamily="34" charset="0"/>
              </a:rPr>
              <a:t>A bad day is more cats.</a:t>
            </a:r>
          </a:p>
          <a:p>
            <a:pPr lvl="1" eaLnBrk="1" hangingPunct="1">
              <a:buFont typeface="Wingdings" panose="05000000000000000000" pitchFamily="2" charset="2"/>
              <a:buChar char="q"/>
            </a:pPr>
            <a:r>
              <a:rPr lang="en-US" altLang="en-US" sz="1700" dirty="0" smtClean="0">
                <a:solidFill>
                  <a:schemeClr val="tx1"/>
                </a:solidFill>
                <a:latin typeface="Garamond" panose="02020404030301010803" pitchFamily="18" charset="0"/>
                <a:cs typeface="Arial" pitchFamily="34" charset="0"/>
              </a:rPr>
              <a:t>Stress is when the glass breaks.</a:t>
            </a:r>
          </a:p>
        </p:txBody>
      </p:sp>
      <p:sp>
        <p:nvSpPr>
          <p:cNvPr id="31747" name="Title 3"/>
          <p:cNvSpPr>
            <a:spLocks noGrp="1"/>
          </p:cNvSpPr>
          <p:nvPr>
            <p:ph type="title"/>
          </p:nvPr>
        </p:nvSpPr>
        <p:spPr>
          <a:xfrm>
            <a:off x="457200" y="546264"/>
            <a:ext cx="8229600" cy="871373"/>
          </a:xfrm>
        </p:spPr>
        <p:txBody>
          <a:bodyPr/>
          <a:lstStyle/>
          <a:p>
            <a:pPr algn="ctr" eaLnBrk="1" hangingPunct="1"/>
            <a:r>
              <a:rPr lang="en-US" altLang="en-US" sz="4400" dirty="0" smtClean="0">
                <a:latin typeface="Garamond" panose="02020404030301010803" pitchFamily="18" charset="0"/>
              </a:rPr>
              <a:t>When Does a Counterparty Default?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160" y="2609685"/>
            <a:ext cx="5237017" cy="398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277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1567543" y="2196935"/>
            <a:ext cx="5973288" cy="1881352"/>
          </a:xfrm>
        </p:spPr>
        <p:txBody>
          <a:bodyPr/>
          <a:lstStyle/>
          <a:p>
            <a:pPr marL="58738" eaLnBrk="1" hangingPunct="1"/>
            <a:r>
              <a:rPr lang="en-US" altLang="en-US" sz="4000" b="1" dirty="0">
                <a:latin typeface="Garamond" panose="02020404030301010803" pitchFamily="18" charset="0"/>
                <a:cs typeface="Arial" pitchFamily="34" charset="0"/>
              </a:rPr>
              <a:t>Pre-validation checks on paperwork and regulatory compliance</a:t>
            </a:r>
          </a:p>
        </p:txBody>
      </p:sp>
    </p:spTree>
    <p:extLst>
      <p:ext uri="{BB962C8B-B14F-4D97-AF65-F5344CB8AC3E}">
        <p14:creationId xmlns:p14="http://schemas.microsoft.com/office/powerpoint/2010/main" val="1536486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50322" y="911431"/>
            <a:ext cx="8229600" cy="4525963"/>
          </a:xfrm>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Portfolios of derivatives between your firm and the same counterparty might lead to a single net exposure at default, or might not.  An important aspect of validating counterparty risk is to ensure that each derivative position is assigned to the right netting set in a legally binding way.  </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A netting set is the set of derivatives covered by the same netting agreement.  </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Each counterparty may have zero, one, or more netting agreements with you. Some may be collateralized (CSA), some use a Central Counterparty (CCP), some maybe neither.</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At default, the creditors will try to collect on any position where the solvent counterparty owes the defaulted one, and try to say that those positions do not net with any others, if you cannot prove otherwise.</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Verify that all the netting agreements have good legal opinions, and that your trade capture systems put the positions into the proper netting set.  Is there a process to monitor netting set assignments and correct errors quickly?</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Lehman vs. LBHI case shows how this issue can tie up funds for years.</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Netting Sets</a:t>
            </a:r>
          </a:p>
        </p:txBody>
      </p:sp>
    </p:spTree>
    <p:extLst>
      <p:ext uri="{BB962C8B-B14F-4D97-AF65-F5344CB8AC3E}">
        <p14:creationId xmlns:p14="http://schemas.microsoft.com/office/powerpoint/2010/main" val="180246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marL="0" indent="0" eaLnBrk="1" hangingPunct="1"/>
            <a:r>
              <a:rPr lang="en-US" altLang="en-US" sz="2000" dirty="0" smtClean="0">
                <a:latin typeface="Garamond" panose="02020404030301010803" pitchFamily="18" charset="0"/>
                <a:cs typeface="Arial" pitchFamily="34" charset="0"/>
              </a:rPr>
              <a:t> </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Netting Set Schematic</a:t>
            </a:r>
          </a:p>
        </p:txBody>
      </p:sp>
      <p:sp>
        <p:nvSpPr>
          <p:cNvPr id="2" name="Rectangle 1"/>
          <p:cNvSpPr/>
          <p:nvPr/>
        </p:nvSpPr>
        <p:spPr>
          <a:xfrm>
            <a:off x="676893" y="1616528"/>
            <a:ext cx="7914904" cy="8223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Garamond" panose="02020404030301010803" pitchFamily="18" charset="0"/>
              </a:rPr>
              <a:t>Your Firm</a:t>
            </a:r>
            <a:endParaRPr lang="en-US" sz="2400" dirty="0">
              <a:solidFill>
                <a:schemeClr val="tx1"/>
              </a:solidFill>
              <a:latin typeface="Garamond" panose="02020404030301010803" pitchFamily="18" charset="0"/>
            </a:endParaRPr>
          </a:p>
        </p:txBody>
      </p:sp>
      <p:cxnSp>
        <p:nvCxnSpPr>
          <p:cNvPr id="4" name="Straight Arrow Connector 3"/>
          <p:cNvCxnSpPr/>
          <p:nvPr/>
        </p:nvCxnSpPr>
        <p:spPr>
          <a:xfrm>
            <a:off x="1365662" y="2438894"/>
            <a:ext cx="0" cy="8030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178139" y="2429245"/>
            <a:ext cx="0" cy="8030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675413" y="2494559"/>
            <a:ext cx="0" cy="8030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860965" y="2476746"/>
            <a:ext cx="0" cy="80307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618513" y="2398071"/>
            <a:ext cx="0" cy="80307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95647" y="3232315"/>
            <a:ext cx="1187532" cy="558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Netting Set A</a:t>
            </a:r>
            <a:endParaRPr lang="en-US" dirty="0">
              <a:solidFill>
                <a:schemeClr val="tx1"/>
              </a:solidFill>
              <a:latin typeface="Garamond" panose="02020404030301010803" pitchFamily="18" charset="0"/>
            </a:endParaRPr>
          </a:p>
        </p:txBody>
      </p:sp>
      <p:sp>
        <p:nvSpPr>
          <p:cNvPr id="25" name="Rectangle 24"/>
          <p:cNvSpPr/>
          <p:nvPr/>
        </p:nvSpPr>
        <p:spPr>
          <a:xfrm>
            <a:off x="2982686" y="3296144"/>
            <a:ext cx="1187532" cy="558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Netting Set B</a:t>
            </a:r>
            <a:endParaRPr lang="en-US" dirty="0">
              <a:solidFill>
                <a:schemeClr val="tx1"/>
              </a:solidFill>
              <a:latin typeface="Garamond" panose="02020404030301010803" pitchFamily="18" charset="0"/>
            </a:endParaRPr>
          </a:p>
        </p:txBody>
      </p:sp>
      <p:sp>
        <p:nvSpPr>
          <p:cNvPr id="26" name="Rectangle 25"/>
          <p:cNvSpPr/>
          <p:nvPr/>
        </p:nvSpPr>
        <p:spPr>
          <a:xfrm>
            <a:off x="4405746" y="3258045"/>
            <a:ext cx="1187532" cy="558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Netting Set C</a:t>
            </a:r>
            <a:endParaRPr lang="en-US" dirty="0">
              <a:solidFill>
                <a:schemeClr val="tx1"/>
              </a:solidFill>
              <a:latin typeface="Garamond" panose="02020404030301010803" pitchFamily="18" charset="0"/>
            </a:endParaRPr>
          </a:p>
        </p:txBody>
      </p:sp>
      <p:sp>
        <p:nvSpPr>
          <p:cNvPr id="27" name="Rectangle 26"/>
          <p:cNvSpPr/>
          <p:nvPr/>
        </p:nvSpPr>
        <p:spPr>
          <a:xfrm>
            <a:off x="6210795" y="3241964"/>
            <a:ext cx="1033153" cy="558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Netting Set D</a:t>
            </a:r>
            <a:endParaRPr lang="en-US" dirty="0">
              <a:solidFill>
                <a:schemeClr val="tx1"/>
              </a:solidFill>
              <a:latin typeface="Garamond" panose="02020404030301010803" pitchFamily="18" charset="0"/>
            </a:endParaRPr>
          </a:p>
        </p:txBody>
      </p:sp>
      <p:sp>
        <p:nvSpPr>
          <p:cNvPr id="28" name="Rectangle 27"/>
          <p:cNvSpPr/>
          <p:nvPr/>
        </p:nvSpPr>
        <p:spPr>
          <a:xfrm>
            <a:off x="7623957" y="3241964"/>
            <a:ext cx="967839" cy="558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Netting Set E</a:t>
            </a:r>
            <a:endParaRPr lang="en-US" dirty="0">
              <a:solidFill>
                <a:schemeClr val="tx1"/>
              </a:solidFill>
              <a:latin typeface="Garamond" panose="02020404030301010803" pitchFamily="18" charset="0"/>
            </a:endParaRPr>
          </a:p>
        </p:txBody>
      </p:sp>
      <p:sp>
        <p:nvSpPr>
          <p:cNvPr id="6" name="Rectangle 5"/>
          <p:cNvSpPr/>
          <p:nvPr/>
        </p:nvSpPr>
        <p:spPr>
          <a:xfrm>
            <a:off x="795647" y="3816185"/>
            <a:ext cx="1187532" cy="838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Trades 1-20</a:t>
            </a:r>
            <a:endParaRPr lang="en-US" sz="2000" dirty="0">
              <a:solidFill>
                <a:schemeClr val="tx1"/>
              </a:solidFill>
              <a:latin typeface="Garamond" panose="02020404030301010803" pitchFamily="18" charset="0"/>
            </a:endParaRPr>
          </a:p>
        </p:txBody>
      </p:sp>
      <p:sp>
        <p:nvSpPr>
          <p:cNvPr id="32" name="Rectangle 31"/>
          <p:cNvSpPr/>
          <p:nvPr/>
        </p:nvSpPr>
        <p:spPr>
          <a:xfrm>
            <a:off x="2982686" y="3868386"/>
            <a:ext cx="1187532" cy="838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Trade 21</a:t>
            </a:r>
            <a:endParaRPr lang="en-US" sz="2000" dirty="0">
              <a:solidFill>
                <a:schemeClr val="tx1"/>
              </a:solidFill>
              <a:latin typeface="Garamond" panose="02020404030301010803" pitchFamily="18" charset="0"/>
            </a:endParaRPr>
          </a:p>
        </p:txBody>
      </p:sp>
      <p:sp>
        <p:nvSpPr>
          <p:cNvPr id="33" name="Rectangle 32"/>
          <p:cNvSpPr/>
          <p:nvPr/>
        </p:nvSpPr>
        <p:spPr>
          <a:xfrm>
            <a:off x="4405746" y="3854284"/>
            <a:ext cx="1187532" cy="838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Trades 22-70</a:t>
            </a:r>
            <a:endParaRPr lang="en-US" sz="2000" dirty="0">
              <a:solidFill>
                <a:schemeClr val="tx1"/>
              </a:solidFill>
              <a:latin typeface="Garamond" panose="02020404030301010803" pitchFamily="18" charset="0"/>
            </a:endParaRPr>
          </a:p>
        </p:txBody>
      </p:sp>
      <p:sp>
        <p:nvSpPr>
          <p:cNvPr id="34" name="Rectangle 33"/>
          <p:cNvSpPr/>
          <p:nvPr/>
        </p:nvSpPr>
        <p:spPr>
          <a:xfrm>
            <a:off x="6024747" y="3798496"/>
            <a:ext cx="1187532" cy="838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Trades 71-90</a:t>
            </a:r>
            <a:endParaRPr lang="en-US" sz="2000" dirty="0">
              <a:solidFill>
                <a:schemeClr val="tx1"/>
              </a:solidFill>
              <a:latin typeface="Garamond" panose="02020404030301010803" pitchFamily="18" charset="0"/>
            </a:endParaRPr>
          </a:p>
        </p:txBody>
      </p:sp>
      <p:sp>
        <p:nvSpPr>
          <p:cNvPr id="35" name="Rectangle 34"/>
          <p:cNvSpPr/>
          <p:nvPr/>
        </p:nvSpPr>
        <p:spPr>
          <a:xfrm>
            <a:off x="7404265" y="3854284"/>
            <a:ext cx="1187532" cy="838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Trades 91-200</a:t>
            </a:r>
            <a:endParaRPr lang="en-US" sz="2000" dirty="0">
              <a:solidFill>
                <a:schemeClr val="tx1"/>
              </a:solidFill>
              <a:latin typeface="Garamond" panose="02020404030301010803" pitchFamily="18" charset="0"/>
            </a:endParaRPr>
          </a:p>
        </p:txBody>
      </p:sp>
      <p:cxnSp>
        <p:nvCxnSpPr>
          <p:cNvPr id="30" name="Straight Arrow Connector 29"/>
          <p:cNvCxnSpPr>
            <a:endCxn id="6" idx="2"/>
          </p:cNvCxnSpPr>
          <p:nvPr/>
        </p:nvCxnSpPr>
        <p:spPr>
          <a:xfrm flipV="1">
            <a:off x="1365662" y="4655127"/>
            <a:ext cx="23751" cy="7600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649683" y="4707328"/>
            <a:ext cx="23751" cy="7600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99512" y="4690754"/>
            <a:ext cx="23751" cy="76002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6624450" y="4693227"/>
            <a:ext cx="23751" cy="76002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8001989" y="4707328"/>
            <a:ext cx="23751" cy="7600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57200" y="5419850"/>
            <a:ext cx="7962405" cy="878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Counterparty</a:t>
            </a:r>
            <a:endParaRPr lang="en-US" sz="2000" dirty="0">
              <a:solidFill>
                <a:schemeClr val="tx1"/>
              </a:solidFill>
              <a:latin typeface="Garamond" panose="02020404030301010803" pitchFamily="18" charset="0"/>
            </a:endParaRPr>
          </a:p>
        </p:txBody>
      </p:sp>
      <p:sp>
        <p:nvSpPr>
          <p:cNvPr id="39" name="Right Arrow 38"/>
          <p:cNvSpPr/>
          <p:nvPr/>
        </p:nvSpPr>
        <p:spPr>
          <a:xfrm rot="393324">
            <a:off x="113620" y="2482202"/>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
        <p:nvSpPr>
          <p:cNvPr id="48" name="Right Arrow 47"/>
          <p:cNvSpPr/>
          <p:nvPr/>
        </p:nvSpPr>
        <p:spPr>
          <a:xfrm rot="393324">
            <a:off x="6901233" y="2623539"/>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
        <p:nvSpPr>
          <p:cNvPr id="49" name="Right Arrow 48"/>
          <p:cNvSpPr/>
          <p:nvPr/>
        </p:nvSpPr>
        <p:spPr>
          <a:xfrm rot="393324">
            <a:off x="2398506" y="2623540"/>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
        <p:nvSpPr>
          <p:cNvPr id="50" name="Right Arrow 49"/>
          <p:cNvSpPr/>
          <p:nvPr/>
        </p:nvSpPr>
        <p:spPr>
          <a:xfrm rot="393324">
            <a:off x="6763185" y="4879852"/>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
        <p:nvSpPr>
          <p:cNvPr id="51" name="Right Arrow 50"/>
          <p:cNvSpPr/>
          <p:nvPr/>
        </p:nvSpPr>
        <p:spPr>
          <a:xfrm rot="393324">
            <a:off x="2384652" y="4875680"/>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
        <p:nvSpPr>
          <p:cNvPr id="52" name="Right Arrow 51"/>
          <p:cNvSpPr/>
          <p:nvPr/>
        </p:nvSpPr>
        <p:spPr>
          <a:xfrm rot="393324">
            <a:off x="100631" y="4763285"/>
            <a:ext cx="1254211" cy="469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Garamond" panose="02020404030301010803" pitchFamily="18" charset="0"/>
              </a:rPr>
              <a:t>Collateral</a:t>
            </a:r>
            <a:endParaRPr lang="en-US" sz="20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676760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There are several ways to model counterparty risk, which are mutually exclusive.  Basel has strict rules against using one method for some trades but a different one for others.  The most complex method probably leads to lower charges,  but is more computationally intensive and may be infeasible for some exotic derivatives.</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You can’t easily change your mind about which to use.</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Dealing with Regulators</a:t>
            </a:r>
          </a:p>
        </p:txBody>
      </p:sp>
    </p:spTree>
    <p:extLst>
      <p:ext uri="{BB962C8B-B14F-4D97-AF65-F5344CB8AC3E}">
        <p14:creationId xmlns:p14="http://schemas.microsoft.com/office/powerpoint/2010/main" val="86666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2151063" y="2122488"/>
            <a:ext cx="4743450" cy="1955800"/>
          </a:xfrm>
        </p:spPr>
        <p:txBody>
          <a:bodyPr/>
          <a:lstStyle/>
          <a:p>
            <a:pPr eaLnBrk="1" hangingPunct="1">
              <a:lnSpc>
                <a:spcPct val="90000"/>
              </a:lnSpc>
              <a:spcAft>
                <a:spcPct val="0"/>
              </a:spcAft>
            </a:pPr>
            <a:r>
              <a:rPr lang="en-US" altLang="en-US" sz="1700" dirty="0" smtClean="0"/>
              <a:t> </a:t>
            </a:r>
          </a:p>
        </p:txBody>
      </p:sp>
      <p:sp>
        <p:nvSpPr>
          <p:cNvPr id="3" name="Rectangle 2"/>
          <p:cNvSpPr/>
          <p:nvPr/>
        </p:nvSpPr>
        <p:spPr>
          <a:xfrm>
            <a:off x="807523" y="2880886"/>
            <a:ext cx="7852176" cy="707886"/>
          </a:xfrm>
          <a:prstGeom prst="rect">
            <a:avLst/>
          </a:prstGeom>
        </p:spPr>
        <p:txBody>
          <a:bodyPr wrap="square">
            <a:spAutoFit/>
          </a:bodyPr>
          <a:lstStyle/>
          <a:p>
            <a:r>
              <a:rPr lang="en-US" sz="4000" b="1" dirty="0">
                <a:solidFill>
                  <a:schemeClr val="bg1"/>
                </a:solidFill>
                <a:latin typeface="Garamond" panose="02020404030301010803" pitchFamily="18" charset="0"/>
              </a:rPr>
              <a:t>Comparison to Issuer Credit Risk</a:t>
            </a:r>
          </a:p>
        </p:txBody>
      </p:sp>
    </p:spTree>
    <p:extLst>
      <p:ext uri="{BB962C8B-B14F-4D97-AF65-F5344CB8AC3E}">
        <p14:creationId xmlns:p14="http://schemas.microsoft.com/office/powerpoint/2010/main" val="2870429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38446" y="911431"/>
            <a:ext cx="8229600" cy="4525963"/>
          </a:xfrm>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Credit Risk is usually measured as   Risk = EAD × LGD</a:t>
            </a:r>
            <a:r>
              <a:rPr lang="en-US" altLang="en-US" sz="2000" dirty="0">
                <a:solidFill>
                  <a:schemeClr val="tx1"/>
                </a:solidFill>
                <a:latin typeface="Garamond" panose="02020404030301010803" pitchFamily="18" charset="0"/>
                <a:cs typeface="Arial" pitchFamily="34" charset="0"/>
              </a:rPr>
              <a:t> × </a:t>
            </a:r>
            <a:r>
              <a:rPr lang="en-US" altLang="en-US" sz="2000" dirty="0" smtClean="0">
                <a:solidFill>
                  <a:schemeClr val="tx1"/>
                </a:solidFill>
                <a:latin typeface="Garamond" panose="02020404030301010803" pitchFamily="18" charset="0"/>
                <a:cs typeface="Arial" pitchFamily="34" charset="0"/>
              </a:rPr>
              <a:t>PD </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PD is the Probability of Default</a:t>
            </a:r>
          </a:p>
          <a:p>
            <a:pPr lvl="1"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Do not assume that the PD of counterparties to derivatives transactions is the same as for a typical bond issuer or loan borrower.  </a:t>
            </a:r>
          </a:p>
          <a:p>
            <a:pPr lvl="1"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Part of your validations should be to check whether the PD in the model is calibrated to the kind of counterparty who does OTC derivatives with your firm.</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LGD is the Loss Given Default, which is 1 – Recovery Rate</a:t>
            </a:r>
          </a:p>
          <a:p>
            <a:pPr lvl="1"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Again, this may be different for derivatives counterparties than your usual corporates.</a:t>
            </a:r>
          </a:p>
          <a:p>
            <a:pPr lvl="1"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Until 2007, you might not have had much default data to calibrate a counterparty LGD model.</a:t>
            </a:r>
          </a:p>
          <a:p>
            <a:pPr lvl="1"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After Lehman, Merrill, Bear-Stearns, etc.  you probably have lots of data.  Did the model developer use it?</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EAD is Exposure At Default.  Here is where the fun begins.</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Formula for Credit Risk</a:t>
            </a:r>
          </a:p>
        </p:txBody>
      </p:sp>
    </p:spTree>
    <p:extLst>
      <p:ext uri="{BB962C8B-B14F-4D97-AF65-F5344CB8AC3E}">
        <p14:creationId xmlns:p14="http://schemas.microsoft.com/office/powerpoint/2010/main" val="519689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899556"/>
            <a:ext cx="8229600" cy="4525963"/>
          </a:xfrm>
        </p:spPr>
        <p:txBody>
          <a:bodyPr/>
          <a:lstStyle/>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The price of a derivative varies with time, the price of the underlying, the market’s perceived implied volatility (for options), discounting rates, etc.</a:t>
            </a:r>
          </a:p>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Once you add counterparty risk, everything is an option – the counterparty can choose to default or you can choose to default., so the payoff of CVA / DVA has an extra level of optionality compared to the default-free valuation.</a:t>
            </a:r>
          </a:p>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Collateral mitigates but does not extinguish counterparty risk – the side that fails to post collateral after a margin call has some time – the “cure period” also called the margin period of risk– to post it, and the market moves during that time.  Typically this is 5 days for CCP and 10 days for a standard CSA.</a:t>
            </a:r>
          </a:p>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Central Clearing Parties (CCP) – not to be confused with the old Soviet Union – CCCP – are not considered entirely risk-free.  Historically, clearinghouses almost never go bankrupt, but they sometimes drive some or all of their clearing members into insolvency.  </a:t>
            </a:r>
          </a:p>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Once you buy / sell  an underlying, you don’t care who you bought it from / sold it to.  For derivatives, you are still exposed to the seller / buyer.</a:t>
            </a:r>
          </a:p>
          <a:p>
            <a:pPr eaLnBrk="1" hangingPunct="1">
              <a:buFont typeface="Wingdings" panose="05000000000000000000" pitchFamily="2" charset="2"/>
              <a:buChar char="Ø"/>
            </a:pPr>
            <a:r>
              <a:rPr lang="en-US" altLang="en-US" dirty="0" smtClean="0">
                <a:solidFill>
                  <a:schemeClr val="tx1"/>
                </a:solidFill>
                <a:latin typeface="Garamond" panose="02020404030301010803" pitchFamily="18" charset="0"/>
                <a:cs typeface="Arial" pitchFamily="34" charset="0"/>
              </a:rPr>
              <a:t>If the counterparty defaults on a centrally cleared trade, and nobody bids in the auction, then you could have a much larger loss.</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The Nature of Derivatives</a:t>
            </a:r>
          </a:p>
        </p:txBody>
      </p:sp>
    </p:spTree>
    <p:extLst>
      <p:ext uri="{BB962C8B-B14F-4D97-AF65-F5344CB8AC3E}">
        <p14:creationId xmlns:p14="http://schemas.microsoft.com/office/powerpoint/2010/main" val="775617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2151063" y="2122488"/>
            <a:ext cx="4743450" cy="1955800"/>
          </a:xfrm>
        </p:spPr>
        <p:txBody>
          <a:bodyPr/>
          <a:lstStyle/>
          <a:p>
            <a:pPr eaLnBrk="1" hangingPunct="1">
              <a:lnSpc>
                <a:spcPct val="90000"/>
              </a:lnSpc>
              <a:spcAft>
                <a:spcPct val="0"/>
              </a:spcAft>
            </a:pPr>
            <a:r>
              <a:rPr lang="en-US" altLang="en-US" sz="4000" dirty="0" smtClean="0">
                <a:latin typeface="Garamond" panose="02020404030301010803" pitchFamily="18" charset="0"/>
              </a:rPr>
              <a:t> </a:t>
            </a:r>
          </a:p>
        </p:txBody>
      </p:sp>
      <p:sp>
        <p:nvSpPr>
          <p:cNvPr id="3" name="Rectangle 2"/>
          <p:cNvSpPr/>
          <p:nvPr/>
        </p:nvSpPr>
        <p:spPr>
          <a:xfrm>
            <a:off x="1794061" y="2256312"/>
            <a:ext cx="5343009" cy="1938992"/>
          </a:xfrm>
          <a:prstGeom prst="rect">
            <a:avLst/>
          </a:prstGeom>
        </p:spPr>
        <p:txBody>
          <a:bodyPr wrap="square">
            <a:spAutoFit/>
          </a:bodyPr>
          <a:lstStyle/>
          <a:p>
            <a:r>
              <a:rPr lang="en-US" sz="4000" b="1" dirty="0">
                <a:solidFill>
                  <a:schemeClr val="bg1"/>
                </a:solidFill>
                <a:latin typeface="Garamond" panose="02020404030301010803" pitchFamily="18" charset="0"/>
              </a:rPr>
              <a:t>Validating CVA, DVA, and FVA for </a:t>
            </a:r>
            <a:r>
              <a:rPr lang="en-US" sz="4000" b="1" dirty="0" smtClean="0">
                <a:solidFill>
                  <a:schemeClr val="bg1"/>
                </a:solidFill>
                <a:latin typeface="Garamond" panose="02020404030301010803" pitchFamily="18" charset="0"/>
              </a:rPr>
              <a:t>Smaller Banks</a:t>
            </a:r>
            <a:endParaRPr lang="en-US" sz="4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3659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What is counterparty risk</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What should validation include</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Pre-validation checks on paperwork and regulatory compliance</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Comparison to Issuer Credit Risk</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Validating CVA, DVA, and FVA for </a:t>
            </a:r>
            <a:r>
              <a:rPr lang="en-US" altLang="en-US" b="1" dirty="0">
                <a:solidFill>
                  <a:schemeClr val="tx1"/>
                </a:solidFill>
                <a:latin typeface="Garamond" panose="02020404030301010803" pitchFamily="18" charset="0"/>
                <a:cs typeface="Arial" pitchFamily="34" charset="0"/>
              </a:rPr>
              <a:t>smaller banks</a:t>
            </a:r>
            <a:endParaRPr lang="en-US" altLang="en-US" b="1" dirty="0" smtClean="0">
              <a:solidFill>
                <a:schemeClr val="tx1"/>
              </a:solidFill>
              <a:latin typeface="Garamond" panose="02020404030301010803" pitchFamily="18" charset="0"/>
              <a:cs typeface="Arial" pitchFamily="34" charset="0"/>
            </a:endParaRP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Validating CVA, DVA, and FVA for SIFI</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Basel  Capital</a:t>
            </a:r>
          </a:p>
          <a:p>
            <a:pPr marL="401638" indent="-342900" eaLnBrk="1" hangingPunct="1">
              <a:buFont typeface="+mj-lt"/>
              <a:buAutoNum type="arabicPeriod"/>
            </a:pPr>
            <a:r>
              <a:rPr lang="en-US" altLang="en-US" b="1" dirty="0" smtClean="0">
                <a:solidFill>
                  <a:schemeClr val="tx1"/>
                </a:solidFill>
                <a:latin typeface="Garamond" panose="02020404030301010803" pitchFamily="18" charset="0"/>
                <a:cs typeface="Arial" pitchFamily="34" charset="0"/>
              </a:rPr>
              <a:t>Conclusions</a:t>
            </a:r>
          </a:p>
          <a:p>
            <a:pPr eaLnBrk="1" hangingPunct="1"/>
            <a:endParaRPr lang="en-US" altLang="en-US" sz="15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Table of Contents</a:t>
            </a:r>
          </a:p>
        </p:txBody>
      </p:sp>
    </p:spTree>
    <p:extLst>
      <p:ext uri="{BB962C8B-B14F-4D97-AF65-F5344CB8AC3E}">
        <p14:creationId xmlns:p14="http://schemas.microsoft.com/office/powerpoint/2010/main" val="1380274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CVA is measured by a very approximate Basel rule.  DVA and FVA are more-or-less ignored.</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CVA is set to current MTM exposure plus a PFE set at notional times the conversion factor based on instrument types and tenors in the netting set.  The netting of PFE is mandated to be</a:t>
            </a:r>
          </a:p>
          <a:p>
            <a:pPr marL="0" indent="0" eaLnBrk="1" hangingPunct="1"/>
            <a:r>
              <a:rPr lang="en-US" altLang="en-US" sz="2000" dirty="0">
                <a:solidFill>
                  <a:schemeClr val="tx1"/>
                </a:solidFill>
                <a:latin typeface="Garamond" panose="02020404030301010803" pitchFamily="18" charset="0"/>
                <a:cs typeface="Arial" pitchFamily="34" charset="0"/>
              </a:rPr>
              <a:t>	</a:t>
            </a:r>
            <a:r>
              <a:rPr lang="en-US" altLang="en-US" sz="2000" dirty="0" smtClean="0">
                <a:solidFill>
                  <a:schemeClr val="tx1"/>
                </a:solidFill>
                <a:latin typeface="Garamond" panose="02020404030301010803" pitchFamily="18" charset="0"/>
                <a:cs typeface="Arial" pitchFamily="34" charset="0"/>
              </a:rPr>
              <a:t>	</a:t>
            </a:r>
            <a:r>
              <a:rPr lang="en-US" altLang="en-US" sz="2000" dirty="0" err="1" smtClean="0">
                <a:solidFill>
                  <a:schemeClr val="tx1"/>
                </a:solidFill>
                <a:latin typeface="Garamond" panose="02020404030301010803" pitchFamily="18" charset="0"/>
                <a:cs typeface="Arial" pitchFamily="34" charset="0"/>
              </a:rPr>
              <a:t>PFEnet</a:t>
            </a:r>
            <a:r>
              <a:rPr lang="en-US" altLang="en-US" sz="2000" dirty="0" smtClean="0">
                <a:solidFill>
                  <a:schemeClr val="tx1"/>
                </a:solidFill>
                <a:latin typeface="Garamond" panose="02020404030301010803" pitchFamily="18" charset="0"/>
                <a:cs typeface="Arial" pitchFamily="34" charset="0"/>
              </a:rPr>
              <a:t> =  [.4 * </a:t>
            </a:r>
            <a:r>
              <a:rPr lang="el-GR" altLang="en-US" sz="2000" dirty="0" smtClean="0">
                <a:solidFill>
                  <a:schemeClr val="tx1"/>
                </a:solidFill>
                <a:latin typeface="Garamond" panose="02020404030301010803" pitchFamily="18" charset="0"/>
                <a:cs typeface="Arial" pitchFamily="34" charset="0"/>
              </a:rPr>
              <a:t>Σ</a:t>
            </a:r>
            <a:r>
              <a:rPr lang="en-US" altLang="en-US" sz="2000" dirty="0" smtClean="0">
                <a:solidFill>
                  <a:schemeClr val="tx1"/>
                </a:solidFill>
                <a:latin typeface="Garamond" panose="02020404030301010803" pitchFamily="18" charset="0"/>
                <a:cs typeface="Arial" pitchFamily="34" charset="0"/>
              </a:rPr>
              <a:t>(individual PFE)] </a:t>
            </a:r>
          </a:p>
          <a:p>
            <a:pPr marL="0" indent="0" eaLnBrk="1" hangingPunct="1"/>
            <a:r>
              <a:rPr lang="en-US" altLang="en-US" sz="2000" dirty="0">
                <a:solidFill>
                  <a:schemeClr val="tx1"/>
                </a:solidFill>
                <a:latin typeface="Garamond" panose="02020404030301010803" pitchFamily="18" charset="0"/>
                <a:cs typeface="Arial" pitchFamily="34" charset="0"/>
              </a:rPr>
              <a:t>	</a:t>
            </a:r>
            <a:r>
              <a:rPr lang="en-US" altLang="en-US" sz="2000" dirty="0" smtClean="0">
                <a:solidFill>
                  <a:schemeClr val="tx1"/>
                </a:solidFill>
                <a:latin typeface="Garamond" panose="02020404030301010803" pitchFamily="18" charset="0"/>
                <a:cs typeface="Arial" pitchFamily="34" charset="0"/>
              </a:rPr>
              <a:t>			+ [.6 * </a:t>
            </a:r>
            <a:r>
              <a:rPr lang="el-GR" altLang="en-US" sz="2000" dirty="0">
                <a:solidFill>
                  <a:schemeClr val="tx1"/>
                </a:solidFill>
                <a:latin typeface="Garamond" panose="02020404030301010803" pitchFamily="18" charset="0"/>
                <a:cs typeface="Arial" pitchFamily="34" charset="0"/>
              </a:rPr>
              <a:t>Σ</a:t>
            </a:r>
            <a:r>
              <a:rPr lang="en-US" altLang="en-US" sz="2000" dirty="0">
                <a:solidFill>
                  <a:schemeClr val="tx1"/>
                </a:solidFill>
                <a:latin typeface="Garamond" panose="02020404030301010803" pitchFamily="18" charset="0"/>
                <a:cs typeface="Arial" pitchFamily="34" charset="0"/>
              </a:rPr>
              <a:t>(individual </a:t>
            </a:r>
            <a:r>
              <a:rPr lang="en-US" altLang="en-US" sz="2000" dirty="0" smtClean="0">
                <a:solidFill>
                  <a:schemeClr val="tx1"/>
                </a:solidFill>
                <a:latin typeface="Garamond" panose="02020404030301010803" pitchFamily="18" charset="0"/>
                <a:cs typeface="Arial" pitchFamily="34" charset="0"/>
              </a:rPr>
              <a:t>PFE</a:t>
            </a:r>
            <a:r>
              <a:rPr lang="en-US" altLang="en-US" sz="2000" dirty="0">
                <a:solidFill>
                  <a:schemeClr val="tx1"/>
                </a:solidFill>
                <a:latin typeface="Garamond" panose="02020404030301010803" pitchFamily="18" charset="0"/>
                <a:cs typeface="Arial" pitchFamily="34" charset="0"/>
              </a:rPr>
              <a:t> </a:t>
            </a:r>
            <a:r>
              <a:rPr lang="en-US" altLang="en-US" sz="2000" dirty="0" smtClean="0">
                <a:solidFill>
                  <a:schemeClr val="tx1"/>
                </a:solidFill>
                <a:latin typeface="Garamond" panose="02020404030301010803" pitchFamily="18" charset="0"/>
                <a:cs typeface="Arial" pitchFamily="34" charset="0"/>
              </a:rPr>
              <a:t>* Net-to-gross ratio) ] </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Not much here to validate.  Just compare the model to Basel and to the Fed rules.</a:t>
            </a:r>
            <a:endParaRPr lang="en-US" altLang="en-US" sz="2000" dirty="0">
              <a:solidFill>
                <a:schemeClr val="tx1"/>
              </a:solidFill>
              <a:latin typeface="Garamond" panose="02020404030301010803" pitchFamily="18" charset="0"/>
              <a:cs typeface="Arial" pitchFamily="34" charset="0"/>
            </a:endParaRP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This method gives little or no insight into your actual counterparty risks, unless you are very long or very short.  However, be sure you can pass the use test.</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The Current Exposure Method</a:t>
            </a:r>
          </a:p>
        </p:txBody>
      </p:sp>
    </p:spTree>
    <p:extLst>
      <p:ext uri="{BB962C8B-B14F-4D97-AF65-F5344CB8AC3E}">
        <p14:creationId xmlns:p14="http://schemas.microsoft.com/office/powerpoint/2010/main" val="4265417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EAD = </a:t>
                </a:r>
                <a:r>
                  <a:rPr lang="el-GR" altLang="en-US" sz="2000" dirty="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 Max[0, </a:t>
                </a:r>
                <a:r>
                  <a:rPr lang="en-US" altLang="en-US" sz="2000" dirty="0" err="1" smtClean="0">
                    <a:solidFill>
                      <a:schemeClr val="tx1"/>
                    </a:solidFill>
                    <a:latin typeface="Garamond" panose="02020404030301010803" pitchFamily="18" charset="0"/>
                    <a:cs typeface="Arial" pitchFamily="34" charset="0"/>
                  </a:rPr>
                  <a:t>MtM</a:t>
                </a:r>
                <a:r>
                  <a:rPr lang="en-US" altLang="en-US" sz="2000" dirty="0" smtClean="0">
                    <a:solidFill>
                      <a:schemeClr val="tx1"/>
                    </a:solidFill>
                    <a:latin typeface="Garamond" panose="02020404030301010803" pitchFamily="18" charset="0"/>
                    <a:cs typeface="Arial" pitchFamily="34" charset="0"/>
                  </a:rPr>
                  <a:t> – Collateral, </a:t>
                </a:r>
                <a14:m>
                  <m:oMath xmlns:m="http://schemas.openxmlformats.org/officeDocument/2006/math">
                    <m:nary>
                      <m:naryPr>
                        <m:chr m:val="∑"/>
                        <m:ctrlPr>
                          <a:rPr lang="en-US" altLang="en-US" sz="2000" i="1" smtClean="0">
                            <a:solidFill>
                              <a:schemeClr val="tx1"/>
                            </a:solidFill>
                            <a:latin typeface="Cambria Math"/>
                            <a:cs typeface="Arial" pitchFamily="34" charset="0"/>
                          </a:rPr>
                        </m:ctrlPr>
                      </m:naryPr>
                      <m:sub>
                        <m:r>
                          <m:rPr>
                            <m:brk m:alnAt="23"/>
                          </m:rPr>
                          <a:rPr lang="en-US" altLang="en-US" sz="2000" b="0" i="1" smtClean="0">
                            <a:solidFill>
                              <a:schemeClr val="tx1"/>
                            </a:solidFill>
                            <a:latin typeface="Cambria Math"/>
                            <a:cs typeface="Arial" pitchFamily="34" charset="0"/>
                          </a:rPr>
                          <m:t>𝑁</m:t>
                        </m:r>
                        <m:r>
                          <a:rPr lang="en-US" altLang="en-US" sz="2000" b="0" i="1" smtClean="0">
                            <a:solidFill>
                              <a:schemeClr val="tx1"/>
                            </a:solidFill>
                            <a:latin typeface="Cambria Math"/>
                            <a:cs typeface="Arial" pitchFamily="34" charset="0"/>
                          </a:rPr>
                          <m:t>𝑒𝑡𝑡𝑖𝑛𝑔</m:t>
                        </m:r>
                        <m:r>
                          <a:rPr lang="en-US" altLang="en-US" sz="2000" b="0" i="1" smtClean="0">
                            <a:solidFill>
                              <a:schemeClr val="tx1"/>
                            </a:solidFill>
                            <a:latin typeface="Cambria Math"/>
                            <a:cs typeface="Arial" pitchFamily="34" charset="0"/>
                          </a:rPr>
                          <m:t> </m:t>
                        </m:r>
                        <m:r>
                          <a:rPr lang="en-US" altLang="en-US" sz="2000" b="0" i="1" smtClean="0">
                            <a:solidFill>
                              <a:schemeClr val="tx1"/>
                            </a:solidFill>
                            <a:latin typeface="Cambria Math"/>
                            <a:cs typeface="Arial" pitchFamily="34" charset="0"/>
                          </a:rPr>
                          <m:t>𝑆𝑒𝑡𝑠</m:t>
                        </m:r>
                      </m:sub>
                      <m:sup/>
                      <m:e>
                        <m:d>
                          <m:dPr>
                            <m:begChr m:val="|"/>
                            <m:endChr m:val="|"/>
                            <m:ctrlPr>
                              <a:rPr lang="en-US" altLang="en-US" sz="2000" b="0" i="1" smtClean="0">
                                <a:solidFill>
                                  <a:schemeClr val="tx1"/>
                                </a:solidFill>
                                <a:latin typeface="Cambria Math"/>
                                <a:cs typeface="Arial" pitchFamily="34" charset="0"/>
                              </a:rPr>
                            </m:ctrlPr>
                          </m:dPr>
                          <m:e>
                            <m:r>
                              <a:rPr lang="en-US" altLang="en-US" sz="2000" b="0" i="1" smtClean="0">
                                <a:solidFill>
                                  <a:schemeClr val="tx1"/>
                                </a:solidFill>
                                <a:latin typeface="Cambria Math"/>
                                <a:cs typeface="Arial" pitchFamily="34" charset="0"/>
                              </a:rPr>
                              <m:t>𝑛𝑒𝑡</m:t>
                            </m:r>
                            <m:r>
                              <a:rPr lang="en-US" altLang="en-US" sz="2000" b="0" i="1" smtClean="0">
                                <a:solidFill>
                                  <a:schemeClr val="tx1"/>
                                </a:solidFill>
                                <a:latin typeface="Cambria Math"/>
                                <a:cs typeface="Arial" pitchFamily="34" charset="0"/>
                              </a:rPr>
                              <m:t> </m:t>
                            </m:r>
                            <m:r>
                              <a:rPr lang="en-US" altLang="en-US" sz="2000" b="0" i="1" smtClean="0">
                                <a:solidFill>
                                  <a:schemeClr val="tx1"/>
                                </a:solidFill>
                                <a:latin typeface="Cambria Math"/>
                                <a:cs typeface="Arial" pitchFamily="34" charset="0"/>
                              </a:rPr>
                              <m:t>𝑝𝑜𝑠𝑖𝑡𝑖𝑜𝑛</m:t>
                            </m:r>
                          </m:e>
                        </m:d>
                        <m:r>
                          <a:rPr lang="en-US" altLang="en-US" sz="2000" b="0" i="1" smtClean="0">
                            <a:solidFill>
                              <a:schemeClr val="tx1"/>
                            </a:solidFill>
                            <a:latin typeface="Cambria Math"/>
                            <a:ea typeface="Cambria Math"/>
                            <a:cs typeface="Arial" pitchFamily="34" charset="0"/>
                          </a:rPr>
                          <m:t>×</m:t>
                        </m:r>
                        <m:r>
                          <a:rPr lang="en-US" altLang="en-US" sz="2000" b="0" i="1" smtClean="0">
                            <a:solidFill>
                              <a:schemeClr val="tx1"/>
                            </a:solidFill>
                            <a:latin typeface="Cambria Math"/>
                            <a:ea typeface="Cambria Math"/>
                            <a:cs typeface="Arial" pitchFamily="34" charset="0"/>
                          </a:rPr>
                          <m:t>𝐶𝐶𝐹</m:t>
                        </m:r>
                        <m:r>
                          <a:rPr lang="en-US" altLang="en-US" sz="2000" b="0" i="1" smtClean="0">
                            <a:solidFill>
                              <a:schemeClr val="tx1"/>
                            </a:solidFill>
                            <a:latin typeface="Cambria Math"/>
                            <a:ea typeface="Cambria Math"/>
                            <a:cs typeface="Arial" pitchFamily="34" charset="0"/>
                          </a:rPr>
                          <m:t>  ]</m:t>
                        </m:r>
                      </m:e>
                    </m:nary>
                  </m:oMath>
                </a14:m>
                <a:endParaRPr lang="en-US" altLang="en-US" sz="2000" dirty="0" smtClean="0">
                  <a:solidFill>
                    <a:schemeClr val="tx1"/>
                  </a:solidFill>
                  <a:latin typeface="Garamond" panose="02020404030301010803" pitchFamily="18" charset="0"/>
                  <a:cs typeface="Arial" pitchFamily="34" charset="0"/>
                </a:endParaRP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where </a:t>
                </a:r>
                <a:r>
                  <a:rPr lang="el-GR" altLang="en-US" sz="2000" dirty="0" smtClean="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is a correction for model error that is mandated for this standardized method to be 1.4</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CCF is a Credit Conversion Factor set by Basel depending on the asset class of the underlying (e.g. FI, FX, Equities, Commodities, CDS, etc.) </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Unlike in the previous method, collateralization has appeared in the equation</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You also need to be careful about assigning trades to netting sets.</a:t>
                </a:r>
              </a:p>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Exposure At Default EAD is the loan-equivalent net expected positive exposure to a counterparty (“netting set”) if bilateral, and sum of expected positive exposures to each contract if unilateral.</a:t>
                </a:r>
              </a:p>
              <a:p>
                <a:pPr lvl="1" eaLnBrk="1" hangingPunct="1">
                  <a:buFont typeface="Wingdings" panose="05000000000000000000" pitchFamily="2" charset="2"/>
                  <a:buChar char="Ø"/>
                </a:pPr>
                <a:endParaRPr lang="en-US" altLang="en-US" sz="2000" dirty="0" smtClean="0">
                  <a:solidFill>
                    <a:schemeClr val="tx1"/>
                  </a:solidFill>
                  <a:latin typeface="Garamond" panose="02020404030301010803" pitchFamily="18" charset="0"/>
                  <a:cs typeface="Arial" pitchFamily="34" charset="0"/>
                </a:endParaRPr>
              </a:p>
            </p:txBody>
          </p:sp>
        </mc:Choice>
        <mc:Fallback xmlns="">
          <p:sp>
            <p:nvSpPr>
              <p:cNvPr id="31746"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0916"/>
                </a:stretch>
              </a:blipFill>
            </p:spPr>
            <p:txBody>
              <a:bodyPr/>
              <a:lstStyle/>
              <a:p>
                <a:r>
                  <a:rPr lang="en-US">
                    <a:noFill/>
                  </a:rPr>
                  <a:t> </a:t>
                </a:r>
              </a:p>
            </p:txBody>
          </p:sp>
        </mc:Fallback>
      </mc:AlternateContent>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The Standardized Method</a:t>
            </a:r>
          </a:p>
        </p:txBody>
      </p:sp>
    </p:spTree>
    <p:extLst>
      <p:ext uri="{BB962C8B-B14F-4D97-AF65-F5344CB8AC3E}">
        <p14:creationId xmlns:p14="http://schemas.microsoft.com/office/powerpoint/2010/main" val="256364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2151063" y="2122488"/>
            <a:ext cx="4743450" cy="1955800"/>
          </a:xfrm>
        </p:spPr>
        <p:txBody>
          <a:bodyPr/>
          <a:lstStyle/>
          <a:p>
            <a:pPr eaLnBrk="1" hangingPunct="1">
              <a:lnSpc>
                <a:spcPct val="90000"/>
              </a:lnSpc>
              <a:spcAft>
                <a:spcPct val="0"/>
              </a:spcAft>
            </a:pPr>
            <a:r>
              <a:rPr lang="en-US" altLang="en-US" sz="4000" dirty="0" smtClean="0">
                <a:latin typeface="Garamond" panose="02020404030301010803" pitchFamily="18" charset="0"/>
              </a:rPr>
              <a:t> </a:t>
            </a:r>
          </a:p>
        </p:txBody>
      </p:sp>
      <p:sp>
        <p:nvSpPr>
          <p:cNvPr id="3" name="Rectangle 2"/>
          <p:cNvSpPr/>
          <p:nvPr/>
        </p:nvSpPr>
        <p:spPr>
          <a:xfrm>
            <a:off x="1794061" y="2517568"/>
            <a:ext cx="5100452" cy="1323439"/>
          </a:xfrm>
          <a:prstGeom prst="rect">
            <a:avLst/>
          </a:prstGeom>
        </p:spPr>
        <p:txBody>
          <a:bodyPr wrap="square">
            <a:spAutoFit/>
          </a:bodyPr>
          <a:lstStyle/>
          <a:p>
            <a:r>
              <a:rPr lang="en-US" sz="4000" b="1" dirty="0">
                <a:solidFill>
                  <a:schemeClr val="bg1"/>
                </a:solidFill>
                <a:latin typeface="Garamond" panose="02020404030301010803" pitchFamily="18" charset="0"/>
              </a:rPr>
              <a:t>Validating CVA, DVA, and FVA for </a:t>
            </a:r>
            <a:r>
              <a:rPr lang="en-US" sz="4000" b="1" dirty="0" smtClean="0">
                <a:solidFill>
                  <a:schemeClr val="bg1"/>
                </a:solidFill>
                <a:latin typeface="Garamond" panose="02020404030301010803" pitchFamily="18" charset="0"/>
              </a:rPr>
              <a:t>SIFI</a:t>
            </a:r>
            <a:endParaRPr lang="en-US" sz="4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466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r>
              <a:rPr lang="en-US" altLang="en-US" sz="1500" dirty="0" smtClean="0">
                <a:latin typeface="Arial" pitchFamily="34" charset="0"/>
                <a:cs typeface="Arial" pitchFamily="34" charset="0"/>
              </a:rPr>
              <a:t>  </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Quants at work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23" y="829236"/>
            <a:ext cx="7016709" cy="529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38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buFont typeface="Wingdings" panose="05000000000000000000" pitchFamily="2" charset="2"/>
              <a:buChar char="Ø"/>
            </a:pPr>
            <a:r>
              <a:rPr lang="en-US" altLang="en-US" sz="1500" dirty="0" smtClean="0">
                <a:solidFill>
                  <a:schemeClr val="tx1"/>
                </a:solidFill>
                <a:latin typeface="Arial" pitchFamily="34" charset="0"/>
                <a:cs typeface="Arial" pitchFamily="34" charset="0"/>
              </a:rPr>
              <a:t>  </a:t>
            </a:r>
            <a:r>
              <a:rPr lang="en-US" altLang="en-US" sz="2000" dirty="0" smtClean="0">
                <a:solidFill>
                  <a:schemeClr val="tx1"/>
                </a:solidFill>
                <a:latin typeface="Garamond" panose="02020404030301010803" pitchFamily="18" charset="0"/>
                <a:cs typeface="Arial" pitchFamily="34" charset="0"/>
              </a:rPr>
              <a:t>CVA exposures must be calculated at the level of a netting set, not an individual derivative.  Be sure the system has all the netted positions in the same bucket and can do forward valuation on all of them.</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extra optionality is almost always calculated by Monte Carlo simulation.  If there are exotics which are priced with MC, then counterparty credit risk needs a second layer of MC – simulations within simulations.</a:t>
            </a:r>
          </a:p>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There are at least two ways to solve this – </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More hardware – clusters of GPU</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Approximation – proxy the exotic with something less exotic but  faster to do pricing simulations, and do something with the approximation error (Ignore it?  Reserve for it? Other?)</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Typically firms do a bit of each.</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Can you do a </a:t>
            </a:r>
            <a:r>
              <a:rPr lang="en-US" altLang="en-US" sz="2000" dirty="0" err="1" smtClean="0">
                <a:solidFill>
                  <a:schemeClr val="tx1"/>
                </a:solidFill>
                <a:latin typeface="Garamond" panose="02020404030301010803" pitchFamily="18" charset="0"/>
                <a:cs typeface="Arial" pitchFamily="34" charset="0"/>
              </a:rPr>
              <a:t>Longstaff</a:t>
            </a:r>
            <a:r>
              <a:rPr lang="en-US" altLang="en-US" sz="2000" dirty="0" smtClean="0">
                <a:solidFill>
                  <a:schemeClr val="tx1"/>
                </a:solidFill>
                <a:latin typeface="Garamond" panose="02020404030301010803" pitchFamily="18" charset="0"/>
                <a:cs typeface="Arial" pitchFamily="34" charset="0"/>
              </a:rPr>
              <a:t>-Schwartz?</a:t>
            </a: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Computational requirements</a:t>
            </a:r>
          </a:p>
        </p:txBody>
      </p:sp>
    </p:spTree>
    <p:extLst>
      <p:ext uri="{BB962C8B-B14F-4D97-AF65-F5344CB8AC3E}">
        <p14:creationId xmlns:p14="http://schemas.microsoft.com/office/powerpoint/2010/main" val="3394953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887680"/>
            <a:ext cx="8229600" cy="4525963"/>
          </a:xfrm>
        </p:spPr>
        <p:txBody>
          <a:bodyPr/>
          <a:lstStyle/>
          <a:p>
            <a:pPr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 A key part </a:t>
            </a:r>
            <a:r>
              <a:rPr lang="en-US" altLang="en-US" sz="2000" dirty="0">
                <a:solidFill>
                  <a:schemeClr val="tx1"/>
                </a:solidFill>
                <a:latin typeface="Garamond" panose="02020404030301010803" pitchFamily="18" charset="0"/>
                <a:cs typeface="Arial" pitchFamily="34" charset="0"/>
              </a:rPr>
              <a:t>of the Internal Models </a:t>
            </a:r>
            <a:r>
              <a:rPr lang="en-US" altLang="en-US" sz="2000" dirty="0" smtClean="0">
                <a:solidFill>
                  <a:schemeClr val="tx1"/>
                </a:solidFill>
                <a:latin typeface="Garamond" panose="02020404030301010803" pitchFamily="18" charset="0"/>
                <a:cs typeface="Arial" pitchFamily="34" charset="0"/>
              </a:rPr>
              <a:t>Methodology is projection of the EPE for the entire timespan of the longest-maturity derivative in the netting set, or at least the weighted-average maturity.</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Realistically, there is likely to be a financial crisis again in the next 30 years.  If your netting set has 30-year swaps in it, have the model developers  accounted for this?</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For Stress VaR you need a Stress CVA.  How do you simulate this?  How many past crises do you calibrate to? (2008-9, 2000-2001, 1998-9, 1987, </a:t>
            </a:r>
            <a:r>
              <a:rPr lang="en-US" altLang="en-US" sz="2000" dirty="0" err="1" smtClean="0">
                <a:solidFill>
                  <a:schemeClr val="tx1"/>
                </a:solidFill>
                <a:latin typeface="Garamond" panose="02020404030301010803" pitchFamily="18" charset="0"/>
                <a:cs typeface="Arial" pitchFamily="34" charset="0"/>
              </a:rPr>
              <a:t>etc</a:t>
            </a:r>
            <a:r>
              <a:rPr lang="en-US" altLang="en-US" sz="2000" dirty="0" smtClean="0">
                <a:solidFill>
                  <a:schemeClr val="tx1"/>
                </a:solidFill>
                <a:latin typeface="Garamond" panose="02020404030301010803" pitchFamily="18" charset="0"/>
                <a:cs typeface="Arial" pitchFamily="34" charset="0"/>
              </a:rPr>
              <a:t> </a:t>
            </a:r>
            <a:r>
              <a:rPr lang="en-US" altLang="en-US" sz="2000" dirty="0" err="1" smtClean="0">
                <a:solidFill>
                  <a:schemeClr val="tx1"/>
                </a:solidFill>
                <a:latin typeface="Garamond" panose="02020404030301010803" pitchFamily="18" charset="0"/>
                <a:cs typeface="Arial" pitchFamily="34" charset="0"/>
              </a:rPr>
              <a:t>etc</a:t>
            </a:r>
            <a:r>
              <a:rPr lang="en-US" altLang="en-US" sz="2000" dirty="0" smtClean="0">
                <a:solidFill>
                  <a:schemeClr val="tx1"/>
                </a:solidFill>
                <a:latin typeface="Garamond" panose="02020404030301010803" pitchFamily="18" charset="0"/>
                <a:cs typeface="Arial" pitchFamily="34" charset="0"/>
              </a:rPr>
              <a:t>, maybe the Great Crash of 1843?)</a:t>
            </a:r>
          </a:p>
          <a:p>
            <a:pPr lvl="2" eaLnBrk="1" hangingPunct="1">
              <a:buFont typeface="Wingdings" panose="05000000000000000000" pitchFamily="2" charset="2"/>
              <a:buChar char="q"/>
            </a:pPr>
            <a:endParaRPr lang="en-US" altLang="en-US" sz="20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Long simulations</a:t>
            </a:r>
          </a:p>
        </p:txBody>
      </p:sp>
    </p:spTree>
    <p:extLst>
      <p:ext uri="{BB962C8B-B14F-4D97-AF65-F5344CB8AC3E}">
        <p14:creationId xmlns:p14="http://schemas.microsoft.com/office/powerpoint/2010/main" val="411238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887680"/>
            <a:ext cx="8229600" cy="4525963"/>
          </a:xfrm>
        </p:spPr>
        <p:txBody>
          <a:bodyPr/>
          <a:lstStyle/>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a:t>
            </a:r>
            <a:r>
              <a:rPr lang="en-US" altLang="en-US" sz="2000" dirty="0">
                <a:solidFill>
                  <a:schemeClr val="tx1"/>
                </a:solidFill>
                <a:latin typeface="Garamond" panose="02020404030301010803" pitchFamily="18" charset="0"/>
                <a:cs typeface="Arial" pitchFamily="34" charset="0"/>
              </a:rPr>
              <a:t>UK long bond rate rose 360 bp in 1974, and fell 188 bp in 1983.  Since 1999, the largest annual rise was 39 bp and the largest annual fall was 82 bp.  In the US, annual data from 1987 – present have the change in long bond yield vary from -92 bp to +75 bp.  In 1986 it went down 235 bp, and in 1980 it went up 231 bp, and a further 223 bp in 1981</a:t>
            </a:r>
            <a:r>
              <a:rPr lang="en-US" altLang="en-US" sz="2000" dirty="0" smtClean="0">
                <a:solidFill>
                  <a:schemeClr val="tx1"/>
                </a:solidFill>
                <a:latin typeface="Garamond" panose="02020404030301010803" pitchFamily="18" charset="0"/>
                <a:cs typeface="Arial" pitchFamily="34" charset="0"/>
              </a:rPr>
              <a:t>.</a:t>
            </a:r>
          </a:p>
          <a:p>
            <a:pPr lvl="1" eaLnBrk="1" hangingPunct="1">
              <a:buFont typeface="Wingdings" panose="05000000000000000000" pitchFamily="2" charset="2"/>
              <a:buChar char="Ø"/>
            </a:pPr>
            <a:endParaRPr lang="en-US" altLang="en-US" sz="2000" dirty="0">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a:p>
            <a:pPr lvl="2" eaLnBrk="1" hangingPunct="1">
              <a:buFont typeface="Wingdings" panose="05000000000000000000" pitchFamily="2" charset="2"/>
              <a:buChar char="q"/>
            </a:pPr>
            <a:endParaRPr lang="en-US" altLang="en-US" sz="2000" dirty="0" smtClean="0">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Long simulations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82" y="2472329"/>
            <a:ext cx="7200900" cy="24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6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Remember that fudge factor </a:t>
            </a:r>
            <a:r>
              <a:rPr lang="el-GR" altLang="en-US" sz="2000" dirty="0">
                <a:solidFill>
                  <a:schemeClr val="tx1"/>
                </a:solidFill>
                <a:latin typeface="Garamond" panose="02020404030301010803" pitchFamily="18" charset="0"/>
                <a:cs typeface="Arial" pitchFamily="34" charset="0"/>
              </a:rPr>
              <a:t>α</a:t>
            </a:r>
            <a:r>
              <a:rPr lang="en-US" altLang="en-US" sz="2000" dirty="0">
                <a:solidFill>
                  <a:schemeClr val="tx1"/>
                </a:solidFill>
                <a:latin typeface="Garamond" panose="02020404030301010803" pitchFamily="18" charset="0"/>
                <a:cs typeface="Arial" pitchFamily="34" charset="0"/>
              </a:rPr>
              <a:t> = 1.4?  To calculate this, you will need some deep Economic Capital calculations.</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The regulation says that to use your own </a:t>
            </a:r>
            <a:r>
              <a:rPr lang="en-US" altLang="en-US" sz="2000" dirty="0">
                <a:solidFill>
                  <a:schemeClr val="tx1"/>
                </a:solidFill>
                <a:latin typeface="Garamond" panose="02020404030301010803" pitchFamily="18" charset="0"/>
                <a:cs typeface="Arial" pitchFamily="34" charset="0"/>
              </a:rPr>
              <a:t>estimate of </a:t>
            </a:r>
            <a:r>
              <a:rPr lang="en-US" altLang="en-US" sz="2000" dirty="0" smtClean="0">
                <a:solidFill>
                  <a:schemeClr val="tx1"/>
                </a:solidFill>
                <a:latin typeface="Garamond" panose="02020404030301010803" pitchFamily="18" charset="0"/>
                <a:cs typeface="Arial" pitchFamily="34" charset="0"/>
              </a:rPr>
              <a:t>alpha, “the bank </a:t>
            </a:r>
            <a:r>
              <a:rPr lang="en-US" altLang="en-US" sz="2000" dirty="0">
                <a:solidFill>
                  <a:schemeClr val="tx1"/>
                </a:solidFill>
                <a:latin typeface="Garamond" panose="02020404030301010803" pitchFamily="18" charset="0"/>
                <a:cs typeface="Arial" pitchFamily="34" charset="0"/>
              </a:rPr>
              <a:t>may calculate alpha as the </a:t>
            </a:r>
            <a:r>
              <a:rPr lang="en-US" altLang="en-US" sz="2000" dirty="0" smtClean="0">
                <a:solidFill>
                  <a:schemeClr val="tx1"/>
                </a:solidFill>
                <a:latin typeface="Garamond" panose="02020404030301010803" pitchFamily="18" charset="0"/>
                <a:cs typeface="Arial" pitchFamily="34" charset="0"/>
              </a:rPr>
              <a:t>ratio of </a:t>
            </a:r>
            <a:r>
              <a:rPr lang="en-US" altLang="en-US" sz="2000" dirty="0">
                <a:solidFill>
                  <a:schemeClr val="tx1"/>
                </a:solidFill>
                <a:latin typeface="Garamond" panose="02020404030301010803" pitchFamily="18" charset="0"/>
                <a:cs typeface="Arial" pitchFamily="34" charset="0"/>
              </a:rPr>
              <a:t>economic capital from a </a:t>
            </a:r>
            <a:r>
              <a:rPr lang="en-US" altLang="en-US" sz="2000" dirty="0" smtClean="0">
                <a:solidFill>
                  <a:schemeClr val="tx1"/>
                </a:solidFill>
                <a:latin typeface="Garamond" panose="02020404030301010803" pitchFamily="18" charset="0"/>
                <a:cs typeface="Arial" pitchFamily="34" charset="0"/>
              </a:rPr>
              <a:t>full simulation </a:t>
            </a:r>
            <a:r>
              <a:rPr lang="en-US" altLang="en-US" sz="2000" dirty="0">
                <a:solidFill>
                  <a:schemeClr val="tx1"/>
                </a:solidFill>
                <a:latin typeface="Garamond" panose="02020404030301010803" pitchFamily="18" charset="0"/>
                <a:cs typeface="Arial" pitchFamily="34" charset="0"/>
              </a:rPr>
              <a:t>of counterparty </a:t>
            </a:r>
            <a:r>
              <a:rPr lang="en-US" altLang="en-US" sz="2000" dirty="0" smtClean="0">
                <a:solidFill>
                  <a:schemeClr val="tx1"/>
                </a:solidFill>
                <a:latin typeface="Garamond" panose="02020404030301010803" pitchFamily="18" charset="0"/>
                <a:cs typeface="Arial" pitchFamily="34" charset="0"/>
              </a:rPr>
              <a:t>exposure across </a:t>
            </a:r>
            <a:r>
              <a:rPr lang="en-US" altLang="en-US" sz="2000" dirty="0">
                <a:solidFill>
                  <a:schemeClr val="tx1"/>
                </a:solidFill>
                <a:latin typeface="Garamond" panose="02020404030301010803" pitchFamily="18" charset="0"/>
                <a:cs typeface="Arial" pitchFamily="34" charset="0"/>
              </a:rPr>
              <a:t>counterparties that incorporates </a:t>
            </a:r>
            <a:r>
              <a:rPr lang="en-US" altLang="en-US" sz="2000" dirty="0" smtClean="0">
                <a:solidFill>
                  <a:schemeClr val="tx1"/>
                </a:solidFill>
                <a:latin typeface="Garamond" panose="02020404030301010803" pitchFamily="18" charset="0"/>
                <a:cs typeface="Arial" pitchFamily="34" charset="0"/>
              </a:rPr>
              <a:t>a joint </a:t>
            </a:r>
            <a:r>
              <a:rPr lang="en-US" altLang="en-US" sz="2000" dirty="0">
                <a:solidFill>
                  <a:schemeClr val="tx1"/>
                </a:solidFill>
                <a:latin typeface="Garamond" panose="02020404030301010803" pitchFamily="18" charset="0"/>
                <a:cs typeface="Arial" pitchFamily="34" charset="0"/>
              </a:rPr>
              <a:t>simulation of market and </a:t>
            </a:r>
            <a:r>
              <a:rPr lang="en-US" altLang="en-US" sz="2000" dirty="0" smtClean="0">
                <a:solidFill>
                  <a:schemeClr val="tx1"/>
                </a:solidFill>
                <a:latin typeface="Garamond" panose="02020404030301010803" pitchFamily="18" charset="0"/>
                <a:cs typeface="Arial" pitchFamily="34" charset="0"/>
              </a:rPr>
              <a:t>credit risk </a:t>
            </a:r>
            <a:r>
              <a:rPr lang="en-US" altLang="en-US" sz="2000" dirty="0">
                <a:solidFill>
                  <a:schemeClr val="tx1"/>
                </a:solidFill>
                <a:latin typeface="Garamond" panose="02020404030301010803" pitchFamily="18" charset="0"/>
                <a:cs typeface="Arial" pitchFamily="34" charset="0"/>
              </a:rPr>
              <a:t>factors (numerator) and </a:t>
            </a:r>
            <a:r>
              <a:rPr lang="en-US" altLang="en-US" sz="2000" dirty="0" smtClean="0">
                <a:solidFill>
                  <a:schemeClr val="tx1"/>
                </a:solidFill>
                <a:latin typeface="Garamond" panose="02020404030301010803" pitchFamily="18" charset="0"/>
                <a:cs typeface="Arial" pitchFamily="34" charset="0"/>
              </a:rPr>
              <a:t>economic capital </a:t>
            </a:r>
            <a:r>
              <a:rPr lang="en-US" altLang="en-US" sz="2000" dirty="0">
                <a:solidFill>
                  <a:schemeClr val="tx1"/>
                </a:solidFill>
                <a:latin typeface="Garamond" panose="02020404030301010803" pitchFamily="18" charset="0"/>
                <a:cs typeface="Arial" pitchFamily="34" charset="0"/>
              </a:rPr>
              <a:t>based on EPE (denominator</a:t>
            </a:r>
            <a:r>
              <a:rPr lang="en-US" altLang="en-US" sz="2000" dirty="0" smtClean="0">
                <a:solidFill>
                  <a:schemeClr val="tx1"/>
                </a:solidFill>
                <a:latin typeface="Garamond" panose="02020404030301010803" pitchFamily="18" charset="0"/>
                <a:cs typeface="Arial" pitchFamily="34" charset="0"/>
              </a:rPr>
              <a:t>), subject </a:t>
            </a:r>
            <a:r>
              <a:rPr lang="en-US" altLang="en-US" sz="2000" dirty="0">
                <a:solidFill>
                  <a:schemeClr val="tx1"/>
                </a:solidFill>
                <a:latin typeface="Garamond" panose="02020404030301010803" pitchFamily="18" charset="0"/>
                <a:cs typeface="Arial" pitchFamily="34" charset="0"/>
              </a:rPr>
              <a:t>to a floor of 1.2. For purposes </a:t>
            </a:r>
            <a:r>
              <a:rPr lang="en-US" altLang="en-US" sz="2000" dirty="0" smtClean="0">
                <a:solidFill>
                  <a:schemeClr val="tx1"/>
                </a:solidFill>
                <a:latin typeface="Garamond" panose="02020404030301010803" pitchFamily="18" charset="0"/>
                <a:cs typeface="Arial" pitchFamily="34" charset="0"/>
              </a:rPr>
              <a:t>of this </a:t>
            </a:r>
            <a:r>
              <a:rPr lang="en-US" altLang="en-US" sz="2000" dirty="0">
                <a:solidFill>
                  <a:schemeClr val="tx1"/>
                </a:solidFill>
                <a:latin typeface="Garamond" panose="02020404030301010803" pitchFamily="18" charset="0"/>
                <a:cs typeface="Arial" pitchFamily="34" charset="0"/>
              </a:rPr>
              <a:t>calculation, economic capital is </a:t>
            </a:r>
            <a:r>
              <a:rPr lang="en-US" altLang="en-US" sz="2000" dirty="0" smtClean="0">
                <a:solidFill>
                  <a:schemeClr val="tx1"/>
                </a:solidFill>
                <a:latin typeface="Garamond" panose="02020404030301010803" pitchFamily="18" charset="0"/>
                <a:cs typeface="Arial" pitchFamily="34" charset="0"/>
              </a:rPr>
              <a:t>the unexpected </a:t>
            </a:r>
            <a:r>
              <a:rPr lang="en-US" altLang="en-US" sz="2000" dirty="0">
                <a:solidFill>
                  <a:schemeClr val="tx1"/>
                </a:solidFill>
                <a:latin typeface="Garamond" panose="02020404030301010803" pitchFamily="18" charset="0"/>
                <a:cs typeface="Arial" pitchFamily="34" charset="0"/>
              </a:rPr>
              <a:t>losses for all </a:t>
            </a:r>
            <a:r>
              <a:rPr lang="en-US" altLang="en-US" sz="2000" dirty="0" smtClean="0">
                <a:solidFill>
                  <a:schemeClr val="tx1"/>
                </a:solidFill>
                <a:latin typeface="Garamond" panose="02020404030301010803" pitchFamily="18" charset="0"/>
                <a:cs typeface="Arial" pitchFamily="34" charset="0"/>
              </a:rPr>
              <a:t>counterparty credit </a:t>
            </a:r>
            <a:r>
              <a:rPr lang="en-US" altLang="en-US" sz="2000" dirty="0">
                <a:solidFill>
                  <a:schemeClr val="tx1"/>
                </a:solidFill>
                <a:latin typeface="Garamond" panose="02020404030301010803" pitchFamily="18" charset="0"/>
                <a:cs typeface="Arial" pitchFamily="34" charset="0"/>
              </a:rPr>
              <a:t>risks measured at a 99.9 </a:t>
            </a:r>
            <a:r>
              <a:rPr lang="en-US" altLang="en-US" sz="2000" dirty="0" smtClean="0">
                <a:solidFill>
                  <a:schemeClr val="tx1"/>
                </a:solidFill>
                <a:latin typeface="Garamond" panose="02020404030301010803" pitchFamily="18" charset="0"/>
                <a:cs typeface="Arial" pitchFamily="34" charset="0"/>
              </a:rPr>
              <a:t>percent confidence </a:t>
            </a:r>
            <a:r>
              <a:rPr lang="en-US" altLang="en-US" sz="2000" dirty="0">
                <a:solidFill>
                  <a:schemeClr val="tx1"/>
                </a:solidFill>
                <a:latin typeface="Garamond" panose="02020404030301010803" pitchFamily="18" charset="0"/>
                <a:cs typeface="Arial" pitchFamily="34" charset="0"/>
              </a:rPr>
              <a:t>level over a </a:t>
            </a:r>
            <a:r>
              <a:rPr lang="en-US" altLang="en-US" sz="2000" dirty="0" smtClean="0">
                <a:solidFill>
                  <a:schemeClr val="tx1"/>
                </a:solidFill>
                <a:latin typeface="Garamond" panose="02020404030301010803" pitchFamily="18" charset="0"/>
                <a:cs typeface="Arial" pitchFamily="34" charset="0"/>
              </a:rPr>
              <a:t>one-year horizon.”</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So you need a full simulation of EC with all the factors moving at once, calibrated to the worst year in a thousand.</a:t>
            </a: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Alpha</a:t>
            </a:r>
          </a:p>
        </p:txBody>
      </p:sp>
    </p:spTree>
    <p:extLst>
      <p:ext uri="{BB962C8B-B14F-4D97-AF65-F5344CB8AC3E}">
        <p14:creationId xmlns:p14="http://schemas.microsoft.com/office/powerpoint/2010/main" val="2826943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What does this mean?  To calibrate ten-day 99% VaR, you need at least 1 year – 250 trading days – of data.  So then a factor of 25:1.</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Then 99% 1 year EC needs 25 years of data, and 99.9% EC needs 250 years of data.</a:t>
            </a:r>
            <a:endParaRPr lang="en-US" altLang="en-US" sz="2000" dirty="0">
              <a:solidFill>
                <a:schemeClr val="tx1"/>
              </a:solidFill>
              <a:latin typeface="Arial" pitchFamily="34" charset="0"/>
              <a:cs typeface="Arial" pitchFamily="34" charset="0"/>
            </a:endParaRPr>
          </a:p>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The </a:t>
            </a:r>
            <a:r>
              <a:rPr lang="en-US" altLang="en-US" sz="2000" dirty="0" smtClean="0">
                <a:solidFill>
                  <a:schemeClr val="tx1"/>
                </a:solidFill>
                <a:latin typeface="Garamond" panose="02020404030301010803" pitchFamily="18" charset="0"/>
                <a:cs typeface="Arial" pitchFamily="34" charset="0"/>
              </a:rPr>
              <a:t>US declared independence in 1776, 14 years after the start of the 250-year calibration window.  The validator </a:t>
            </a:r>
            <a:r>
              <a:rPr lang="en-US" altLang="en-US" sz="2000" dirty="0">
                <a:solidFill>
                  <a:schemeClr val="tx1"/>
                </a:solidFill>
                <a:latin typeface="Garamond" panose="02020404030301010803" pitchFamily="18" charset="0"/>
                <a:cs typeface="Arial" pitchFamily="34" charset="0"/>
              </a:rPr>
              <a:t>should check where this </a:t>
            </a:r>
            <a:r>
              <a:rPr lang="en-US" altLang="en-US" sz="2000" dirty="0" smtClean="0">
                <a:solidFill>
                  <a:schemeClr val="tx1"/>
                </a:solidFill>
                <a:latin typeface="Garamond" panose="02020404030301010803" pitchFamily="18" charset="0"/>
                <a:cs typeface="Arial" pitchFamily="34" charset="0"/>
              </a:rPr>
              <a:t>ancient data came from.  Might there have been some regime changes in the data timeseries?</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Since you don’t have it, what proxies did the model use?  How long a history did you use?  What is the truncation error?</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In a bad year, what was the interest rate compared to good years?  For example, on Auction-Rate Securities?</a:t>
            </a:r>
          </a:p>
          <a:p>
            <a:pPr marL="963612" lvl="2" indent="-342900"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Illiquidity needs to be considered</a:t>
            </a:r>
            <a:endParaRPr lang="en-US" altLang="en-US" sz="2000" dirty="0">
              <a:solidFill>
                <a:schemeClr val="tx1"/>
              </a:solidFill>
              <a:latin typeface="Garamond" panose="02020404030301010803" pitchFamily="18"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99.9% Worst Year</a:t>
            </a:r>
          </a:p>
        </p:txBody>
      </p:sp>
    </p:spTree>
    <p:extLst>
      <p:ext uri="{BB962C8B-B14F-4D97-AF65-F5344CB8AC3E}">
        <p14:creationId xmlns:p14="http://schemas.microsoft.com/office/powerpoint/2010/main" val="2692070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042059"/>
            <a:ext cx="8229600" cy="4525963"/>
          </a:xfrm>
        </p:spPr>
        <p:txBody>
          <a:bodyPr/>
          <a:lstStyle/>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alpha multiplier is intended to make counterparty credit risk economically equivalent to a loan.</a:t>
            </a:r>
          </a:p>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Evan </a:t>
            </a:r>
            <a:r>
              <a:rPr lang="en-US" altLang="en-US" sz="2000" dirty="0" err="1">
                <a:solidFill>
                  <a:schemeClr val="tx1"/>
                </a:solidFill>
                <a:latin typeface="Garamond" panose="02020404030301010803" pitchFamily="18" charset="0"/>
                <a:cs typeface="Arial" pitchFamily="34" charset="0"/>
              </a:rPr>
              <a:t>Picoult</a:t>
            </a:r>
            <a:r>
              <a:rPr lang="en-US" altLang="en-US" sz="2000" dirty="0">
                <a:solidFill>
                  <a:schemeClr val="tx1"/>
                </a:solidFill>
                <a:latin typeface="Garamond" panose="02020404030301010803" pitchFamily="18" charset="0"/>
                <a:cs typeface="Arial" pitchFamily="34" charset="0"/>
              </a:rPr>
              <a:t> of Citigroup figured out how to do this, worked out the details with Eduardo </a:t>
            </a:r>
            <a:r>
              <a:rPr lang="en-US" altLang="en-US" sz="2000" dirty="0" err="1">
                <a:solidFill>
                  <a:schemeClr val="tx1"/>
                </a:solidFill>
                <a:latin typeface="Garamond" panose="02020404030301010803" pitchFamily="18" charset="0"/>
                <a:cs typeface="Arial" pitchFamily="34" charset="0"/>
              </a:rPr>
              <a:t>Canabarro</a:t>
            </a:r>
            <a:r>
              <a:rPr lang="en-US" altLang="en-US" sz="2000" dirty="0">
                <a:solidFill>
                  <a:schemeClr val="tx1"/>
                </a:solidFill>
                <a:latin typeface="Garamond" panose="02020404030301010803" pitchFamily="18" charset="0"/>
                <a:cs typeface="Arial" pitchFamily="34" charset="0"/>
              </a:rPr>
              <a:t> (then GS, now Morgan-Stanley), and Tom Wilde (CSFB) and Basel adopted this </a:t>
            </a:r>
            <a:r>
              <a:rPr lang="en-US" altLang="en-US" sz="2000" dirty="0" smtClean="0">
                <a:solidFill>
                  <a:schemeClr val="tx1"/>
                </a:solidFill>
                <a:latin typeface="Garamond" panose="02020404030301010803" pitchFamily="18" charset="0"/>
                <a:cs typeface="Arial" pitchFamily="34" charset="0"/>
              </a:rPr>
              <a:t>methodology.</a:t>
            </a:r>
            <a:endParaRPr lang="en-US" altLang="en-US" sz="2000" dirty="0">
              <a:solidFill>
                <a:schemeClr val="tx1"/>
              </a:solidFill>
              <a:latin typeface="Garamond" panose="02020404030301010803" pitchFamily="18" charset="0"/>
              <a:cs typeface="Arial" pitchFamily="34" charset="0"/>
            </a:endParaRPr>
          </a:p>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  Tom Wilde did some experiments and found a range of 1.02 - 1.43, with an average of about 1.1.  </a:t>
            </a:r>
          </a:p>
          <a:p>
            <a:pPr lvl="1"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Basel mandated </a:t>
            </a:r>
            <a:r>
              <a:rPr lang="el-GR" altLang="en-US" sz="2000" dirty="0" smtClean="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a:t>
            </a:r>
            <a:r>
              <a:rPr lang="en-US" altLang="en-US" sz="2000" dirty="0">
                <a:solidFill>
                  <a:schemeClr val="tx1"/>
                </a:solidFill>
                <a:latin typeface="Garamond" panose="02020404030301010803" pitchFamily="18" charset="0"/>
                <a:cs typeface="Arial" pitchFamily="34" charset="0"/>
              </a:rPr>
              <a:t>= 1.4 at first, but now allows internal calculations subject to the floor </a:t>
            </a:r>
            <a:r>
              <a:rPr lang="el-GR" altLang="en-US" sz="2000" dirty="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a:t>
            </a:r>
            <a:r>
              <a:rPr lang="en-US" altLang="en-US" sz="2000" dirty="0">
                <a:solidFill>
                  <a:schemeClr val="tx1"/>
                </a:solidFill>
                <a:latin typeface="Garamond" panose="02020404030301010803" pitchFamily="18" charset="0"/>
                <a:cs typeface="Arial" pitchFamily="34" charset="0"/>
              </a:rPr>
              <a:t>= </a:t>
            </a:r>
            <a:r>
              <a:rPr lang="en-US" altLang="en-US" sz="2000" dirty="0" smtClean="0">
                <a:solidFill>
                  <a:schemeClr val="tx1"/>
                </a:solidFill>
                <a:latin typeface="Garamond" panose="02020404030301010803" pitchFamily="18" charset="0"/>
                <a:cs typeface="Arial" pitchFamily="34" charset="0"/>
              </a:rPr>
              <a:t>Max(</a:t>
            </a:r>
            <a:r>
              <a:rPr lang="el-GR" altLang="en-US" sz="2000" dirty="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a:t>
            </a:r>
            <a:r>
              <a:rPr lang="en-US" altLang="en-US" sz="2000" dirty="0">
                <a:solidFill>
                  <a:schemeClr val="tx1"/>
                </a:solidFill>
                <a:latin typeface="Garamond" panose="02020404030301010803" pitchFamily="18" charset="0"/>
                <a:cs typeface="Arial" pitchFamily="34" charset="0"/>
              </a:rPr>
              <a:t>you calculate, 1.2</a:t>
            </a:r>
            <a:r>
              <a:rPr lang="en-US" altLang="en-US" sz="2000" dirty="0" smtClean="0">
                <a:solidFill>
                  <a:schemeClr val="tx1"/>
                </a:solidFill>
                <a:latin typeface="Garamond" panose="02020404030301010803" pitchFamily="18" charset="0"/>
                <a:cs typeface="Arial" pitchFamily="34" charset="0"/>
              </a:rPr>
              <a:t>).</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Whether your firm wants to do sophisticated enough simulation techniques to drive calculated alpha below 1.2 or not is a business question.  Validate it as given.  </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If your EPE includes all market and credit factors, plus liquidity and such, then </a:t>
            </a:r>
            <a:r>
              <a:rPr lang="el-GR" altLang="en-US" sz="2000" dirty="0" smtClean="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 will be exactly one.</a:t>
            </a:r>
            <a:endParaRPr lang="en-US" altLang="en-US" sz="2000" dirty="0">
              <a:solidFill>
                <a:schemeClr val="tx1"/>
              </a:solidFill>
              <a:latin typeface="Garamond" panose="02020404030301010803" pitchFamily="18" charset="0"/>
              <a:cs typeface="Arial" pitchFamily="34" charset="0"/>
            </a:endParaRPr>
          </a:p>
          <a:p>
            <a:pPr lvl="1" eaLnBrk="1" hangingPunct="1">
              <a:buFont typeface="Wingdings" panose="05000000000000000000" pitchFamily="2" charset="2"/>
              <a:buChar char="Ø"/>
            </a:pPr>
            <a:endParaRPr lang="en-US" altLang="en-US" sz="2000" dirty="0">
              <a:solidFill>
                <a:schemeClr val="tx1"/>
              </a:solidFill>
              <a:latin typeface="Garamond" panose="02020404030301010803" pitchFamily="18"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More Alpha</a:t>
            </a:r>
          </a:p>
        </p:txBody>
      </p:sp>
    </p:spTree>
    <p:extLst>
      <p:ext uri="{BB962C8B-B14F-4D97-AF65-F5344CB8AC3E}">
        <p14:creationId xmlns:p14="http://schemas.microsoft.com/office/powerpoint/2010/main" val="81253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1567543" y="2541318"/>
            <a:ext cx="5973288" cy="1536969"/>
          </a:xfrm>
        </p:spPr>
        <p:txBody>
          <a:bodyPr/>
          <a:lstStyle/>
          <a:p>
            <a:pPr marL="58738" eaLnBrk="1" hangingPunct="1"/>
            <a:r>
              <a:rPr lang="en-US" altLang="en-US" sz="4000" b="1" dirty="0">
                <a:latin typeface="Garamond" panose="02020404030301010803" pitchFamily="18" charset="0"/>
                <a:cs typeface="Arial" pitchFamily="34" charset="0"/>
              </a:rPr>
              <a:t>What is counterparty </a:t>
            </a:r>
            <a:r>
              <a:rPr lang="en-US" altLang="en-US" sz="4000" b="1" dirty="0" smtClean="0">
                <a:latin typeface="Garamond" panose="02020404030301010803" pitchFamily="18" charset="0"/>
                <a:cs typeface="Arial" pitchFamily="34" charset="0"/>
              </a:rPr>
              <a:t>risk?</a:t>
            </a:r>
            <a:endParaRPr lang="en-US" altLang="en-US" sz="4000" b="1" dirty="0">
              <a:latin typeface="Garamond" panose="02020404030301010803" pitchFamily="18"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970808"/>
            <a:ext cx="8229600" cy="4525963"/>
          </a:xfrm>
        </p:spPr>
        <p:txBody>
          <a:bodyPr/>
          <a:lstStyle/>
          <a:p>
            <a:pPr lvl="1" indent="-4572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a:t>
            </a:r>
            <a:r>
              <a:rPr lang="en-US" altLang="en-US" sz="2000" dirty="0">
                <a:solidFill>
                  <a:schemeClr val="tx1"/>
                </a:solidFill>
                <a:latin typeface="Garamond" panose="02020404030301010803" pitchFamily="18" charset="0"/>
                <a:cs typeface="Arial" pitchFamily="34" charset="0"/>
              </a:rPr>
              <a:t>MC generator for paths is using the real-world </a:t>
            </a:r>
            <a:r>
              <a:rPr lang="en-US" altLang="en-US" sz="2000" dirty="0" smtClean="0">
                <a:solidFill>
                  <a:schemeClr val="tx1"/>
                </a:solidFill>
                <a:latin typeface="Garamond" panose="02020404030301010803" pitchFamily="18" charset="0"/>
                <a:cs typeface="Arial" pitchFamily="34" charset="0"/>
              </a:rPr>
              <a:t>R measure </a:t>
            </a:r>
            <a:r>
              <a:rPr lang="en-US" altLang="en-US" sz="2000" dirty="0">
                <a:solidFill>
                  <a:schemeClr val="tx1"/>
                </a:solidFill>
                <a:latin typeface="Garamond" panose="02020404030301010803" pitchFamily="18" charset="0"/>
                <a:cs typeface="Arial" pitchFamily="34" charset="0"/>
              </a:rPr>
              <a:t>since this is for risk, but any forward valuations are in the Q measure.  You need to bounce back and forth</a:t>
            </a:r>
            <a:r>
              <a:rPr lang="en-US" altLang="en-US" sz="2000" dirty="0" smtClean="0">
                <a:solidFill>
                  <a:schemeClr val="tx1"/>
                </a:solidFill>
                <a:latin typeface="Garamond" panose="02020404030301010803" pitchFamily="18" charset="0"/>
                <a:cs typeface="Arial" pitchFamily="34" charset="0"/>
              </a:rPr>
              <a:t>.</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The validator should be very carefully checking which measure is used when.</a:t>
            </a:r>
          </a:p>
          <a:p>
            <a:pPr lvl="2" eaLnBrk="1" hangingPunct="1">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If you treat EPE as a present value, then you use the Q measure throughout.</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model runs a netting set through a large set (convergence testing?) of MC scenarios to get an envelope of EPE, and some quantile is chosen.</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In the Hull-White paradigm, similar to the alpha calculation denominator, the credit and liquidity environment is not embedded in the path generator. </a:t>
            </a:r>
          </a:p>
          <a:p>
            <a:pPr lvl="1"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In the Brigo-</a:t>
            </a:r>
            <a:r>
              <a:rPr lang="en-US" altLang="en-US" sz="2000" dirty="0" err="1" smtClean="0">
                <a:solidFill>
                  <a:schemeClr val="tx1"/>
                </a:solidFill>
                <a:latin typeface="Garamond" panose="02020404030301010803" pitchFamily="18" charset="0"/>
                <a:cs typeface="Arial" pitchFamily="34" charset="0"/>
              </a:rPr>
              <a:t>Pallavicini</a:t>
            </a:r>
            <a:r>
              <a:rPr lang="en-US" altLang="en-US" sz="2000" dirty="0" smtClean="0">
                <a:solidFill>
                  <a:schemeClr val="tx1"/>
                </a:solidFill>
                <a:latin typeface="Garamond" panose="02020404030301010803" pitchFamily="18" charset="0"/>
                <a:cs typeface="Arial" pitchFamily="34" charset="0"/>
              </a:rPr>
              <a:t> paradigm (note these two are my terms, not the industry standard) everything is modeled together – where does funding come from, how do repo rates interact with macroeconomic liquidity, how are you hedging, where are you funding your hedge, and so on.  This leads to FVA.</a:t>
            </a: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Q and R</a:t>
            </a:r>
          </a:p>
        </p:txBody>
      </p:sp>
    </p:spTree>
    <p:extLst>
      <p:ext uri="{BB962C8B-B14F-4D97-AF65-F5344CB8AC3E}">
        <p14:creationId xmlns:p14="http://schemas.microsoft.com/office/powerpoint/2010/main" val="532528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2151063" y="2122488"/>
            <a:ext cx="4743450" cy="1955800"/>
          </a:xfrm>
        </p:spPr>
        <p:txBody>
          <a:bodyPr/>
          <a:lstStyle/>
          <a:p>
            <a:pPr eaLnBrk="1" hangingPunct="1">
              <a:lnSpc>
                <a:spcPct val="90000"/>
              </a:lnSpc>
              <a:spcAft>
                <a:spcPct val="0"/>
              </a:spcAft>
            </a:pPr>
            <a:r>
              <a:rPr lang="en-US" altLang="en-US" sz="4000" dirty="0" smtClean="0">
                <a:latin typeface="Garamond" panose="02020404030301010803" pitchFamily="18" charset="0"/>
              </a:rPr>
              <a:t> </a:t>
            </a:r>
          </a:p>
        </p:txBody>
      </p:sp>
      <p:sp>
        <p:nvSpPr>
          <p:cNvPr id="3" name="Rectangle 2"/>
          <p:cNvSpPr/>
          <p:nvPr/>
        </p:nvSpPr>
        <p:spPr>
          <a:xfrm>
            <a:off x="1794061" y="2256312"/>
            <a:ext cx="5343009" cy="1323439"/>
          </a:xfrm>
          <a:prstGeom prst="rect">
            <a:avLst/>
          </a:prstGeom>
        </p:spPr>
        <p:txBody>
          <a:bodyPr wrap="square">
            <a:spAutoFit/>
          </a:bodyPr>
          <a:lstStyle/>
          <a:p>
            <a:pPr algn="ctr"/>
            <a:endParaRPr lang="en-US" sz="4000" dirty="0" smtClean="0">
              <a:solidFill>
                <a:schemeClr val="bg1"/>
              </a:solidFill>
              <a:latin typeface="Garamond" panose="02020404030301010803" pitchFamily="18" charset="0"/>
            </a:endParaRPr>
          </a:p>
          <a:p>
            <a:pPr algn="ctr"/>
            <a:r>
              <a:rPr lang="en-US" sz="4000" b="1" dirty="0" smtClean="0">
                <a:solidFill>
                  <a:schemeClr val="bg1"/>
                </a:solidFill>
                <a:latin typeface="Garamond" panose="02020404030301010803" pitchFamily="18" charset="0"/>
              </a:rPr>
              <a:t>Basel  </a:t>
            </a:r>
            <a:r>
              <a:rPr lang="en-US" sz="4000" b="1" dirty="0">
                <a:solidFill>
                  <a:schemeClr val="bg1"/>
                </a:solidFill>
                <a:latin typeface="Garamond" panose="02020404030301010803" pitchFamily="18" charset="0"/>
              </a:rPr>
              <a:t>Capital</a:t>
            </a:r>
          </a:p>
        </p:txBody>
      </p:sp>
    </p:spTree>
    <p:extLst>
      <p:ext uri="{BB962C8B-B14F-4D97-AF65-F5344CB8AC3E}">
        <p14:creationId xmlns:p14="http://schemas.microsoft.com/office/powerpoint/2010/main" val="2933130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030184"/>
            <a:ext cx="8229600" cy="4525963"/>
          </a:xfrm>
        </p:spPr>
        <p:txBody>
          <a:bodyPr/>
          <a:lstStyle/>
          <a:p>
            <a:pPr lvl="1" indent="-457200" eaLnBrk="1" hangingPunct="1">
              <a:spcAft>
                <a:spcPts val="0"/>
              </a:spcAft>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Capital is a “Rainy Day Fund” to ensure your institution does not go bankrupt in a bad period</a:t>
            </a:r>
          </a:p>
          <a:p>
            <a:pPr lvl="1" indent="-457200" eaLnBrk="1" hangingPunct="1">
              <a:spcAft>
                <a:spcPts val="0"/>
              </a:spcAft>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Potential unexpected loss, over a specified time horizon, at a specified confidence level.</a:t>
            </a:r>
          </a:p>
          <a:p>
            <a:pPr lvl="2" indent="-4572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Market Risk Regulatory Capital = VaR - 99% ten day </a:t>
            </a:r>
          </a:p>
          <a:p>
            <a:pPr lvl="3" indent="-457200" eaLnBrk="1" hangingPunct="1">
              <a:spcAft>
                <a:spcPts val="0"/>
              </a:spcAft>
              <a:buFont typeface="Wingdings" panose="05000000000000000000" pitchFamily="2" charset="2"/>
              <a:buChar char="v"/>
            </a:pPr>
            <a:r>
              <a:rPr lang="en-US" altLang="en-US" sz="2000" dirty="0">
                <a:solidFill>
                  <a:schemeClr val="tx1"/>
                </a:solidFill>
                <a:latin typeface="Garamond" panose="02020404030301010803" pitchFamily="18" charset="0"/>
                <a:cs typeface="Arial" pitchFamily="34" charset="0"/>
              </a:rPr>
              <a:t> Worst 2 weeks  of 4 years</a:t>
            </a: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Basel </a:t>
            </a:r>
            <a:r>
              <a:rPr lang="en-US" altLang="en-US" sz="2000" dirty="0">
                <a:solidFill>
                  <a:schemeClr val="tx1"/>
                </a:solidFill>
                <a:latin typeface="Garamond" panose="02020404030301010803" pitchFamily="18" charset="0"/>
                <a:cs typeface="Arial" pitchFamily="34" charset="0"/>
              </a:rPr>
              <a:t>Economic Capital - 99.9% one year</a:t>
            </a:r>
          </a:p>
          <a:p>
            <a:pPr lvl="3" indent="-457200" eaLnBrk="1" hangingPunct="1">
              <a:spcAft>
                <a:spcPts val="0"/>
              </a:spcAft>
              <a:buFont typeface="Wingdings" panose="05000000000000000000" pitchFamily="2" charset="2"/>
              <a:buChar char="v"/>
            </a:pPr>
            <a:r>
              <a:rPr lang="en-US" altLang="en-US" sz="2000" dirty="0">
                <a:solidFill>
                  <a:schemeClr val="tx1"/>
                </a:solidFill>
                <a:latin typeface="Garamond" panose="02020404030301010803" pitchFamily="18" charset="0"/>
                <a:cs typeface="Arial" pitchFamily="34" charset="0"/>
              </a:rPr>
              <a:t>Worst year of the millennium - somewhat hard to backtest</a:t>
            </a: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Basel </a:t>
            </a:r>
            <a:r>
              <a:rPr lang="en-US" altLang="en-US" sz="2000" dirty="0">
                <a:solidFill>
                  <a:schemeClr val="tx1"/>
                </a:solidFill>
                <a:latin typeface="Garamond" panose="02020404030301010803" pitchFamily="18" charset="0"/>
                <a:cs typeface="Arial" pitchFamily="34" charset="0"/>
              </a:rPr>
              <a:t>PD Floor (~ AA rating) Economic Capital - 99.97% one year</a:t>
            </a:r>
          </a:p>
          <a:p>
            <a:pPr lvl="3" indent="-457200" eaLnBrk="1" hangingPunct="1">
              <a:spcAft>
                <a:spcPts val="0"/>
              </a:spcAft>
              <a:buFont typeface="Wingdings" panose="05000000000000000000" pitchFamily="2" charset="2"/>
              <a:buChar char="v"/>
            </a:pPr>
            <a:r>
              <a:rPr lang="en-US" altLang="en-US" sz="2000" dirty="0">
                <a:solidFill>
                  <a:schemeClr val="tx1"/>
                </a:solidFill>
                <a:latin typeface="Garamond" panose="02020404030301010803" pitchFamily="18" charset="0"/>
                <a:cs typeface="Arial" pitchFamily="34" charset="0"/>
              </a:rPr>
              <a:t>Based on the .03% transition probability from AA-&gt; D</a:t>
            </a:r>
          </a:p>
          <a:p>
            <a:pPr lvl="3" indent="-457200" eaLnBrk="1" hangingPunct="1">
              <a:spcAft>
                <a:spcPts val="0"/>
              </a:spcAft>
              <a:buFont typeface="Wingdings" panose="05000000000000000000" pitchFamily="2" charset="2"/>
              <a:buChar char="v"/>
            </a:pPr>
            <a:r>
              <a:rPr lang="en-US" altLang="en-US" sz="2000" dirty="0">
                <a:solidFill>
                  <a:schemeClr val="tx1"/>
                </a:solidFill>
                <a:latin typeface="Garamond" panose="02020404030301010803" pitchFamily="18" charset="0"/>
                <a:cs typeface="Arial" pitchFamily="34" charset="0"/>
              </a:rPr>
              <a:t>Third worst year in 10,000</a:t>
            </a:r>
          </a:p>
          <a:p>
            <a:pPr lvl="3" indent="-457200" eaLnBrk="1" hangingPunct="1">
              <a:spcAft>
                <a:spcPts val="0"/>
              </a:spcAft>
              <a:buFont typeface="Wingdings" panose="05000000000000000000" pitchFamily="2" charset="2"/>
              <a:buChar char="v"/>
            </a:pPr>
            <a:r>
              <a:rPr lang="en-US" altLang="en-US" sz="2000" dirty="0">
                <a:solidFill>
                  <a:schemeClr val="tx1"/>
                </a:solidFill>
                <a:latin typeface="Garamond" panose="02020404030301010803" pitchFamily="18" charset="0"/>
                <a:cs typeface="Arial" pitchFamily="34" charset="0"/>
              </a:rPr>
              <a:t>Very hard to calibrate or backtest  with actual historical data</a:t>
            </a:r>
          </a:p>
          <a:p>
            <a:pPr lvl="4" indent="-457200" eaLnBrk="1" hangingPunct="1">
              <a:spcAft>
                <a:spcPts val="0"/>
              </a:spcAft>
              <a:buFont typeface="Wingdings" panose="05000000000000000000" pitchFamily="2" charset="2"/>
              <a:buChar char="ü"/>
            </a:pPr>
            <a:r>
              <a:rPr lang="en-US" altLang="en-US" sz="2000" dirty="0">
                <a:solidFill>
                  <a:schemeClr val="tx1"/>
                </a:solidFill>
                <a:latin typeface="Garamond" panose="02020404030301010803" pitchFamily="18" charset="0"/>
                <a:cs typeface="Arial" pitchFamily="34" charset="0"/>
              </a:rPr>
              <a:t>What was the effect on your bank of the invention of agriculture?  Of writing?</a:t>
            </a:r>
          </a:p>
          <a:p>
            <a:pPr lvl="4" indent="-457200" eaLnBrk="1" hangingPunct="1">
              <a:spcAft>
                <a:spcPts val="0"/>
              </a:spcAft>
              <a:buFont typeface="Wingdings" panose="05000000000000000000" pitchFamily="2" charset="2"/>
              <a:buChar char="ü"/>
            </a:pPr>
            <a:r>
              <a:rPr lang="en-US" altLang="en-US" sz="2000" dirty="0">
                <a:solidFill>
                  <a:schemeClr val="tx1"/>
                </a:solidFill>
                <a:latin typeface="Garamond" panose="02020404030301010803" pitchFamily="18" charset="0"/>
                <a:cs typeface="Arial" pitchFamily="34" charset="0"/>
              </a:rPr>
              <a:t>How many of your swap counterparties defaulted when Rome was sacked</a:t>
            </a:r>
            <a:r>
              <a:rPr lang="en-US" altLang="en-US" sz="1800" dirty="0">
                <a:solidFill>
                  <a:schemeClr val="tx1"/>
                </a:solidFill>
                <a:latin typeface="Garamond" panose="02020404030301010803" pitchFamily="18" charset="0"/>
                <a:cs typeface="Arial" pitchFamily="34" charset="0"/>
              </a:rPr>
              <a:t>?</a:t>
            </a:r>
          </a:p>
          <a:p>
            <a:pPr lvl="1" indent="-457200" eaLnBrk="1" hangingPunct="1">
              <a:buFont typeface="Wingdings" panose="05000000000000000000" pitchFamily="2" charset="2"/>
              <a:buChar char="Ø"/>
            </a:pP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What is Economic Capital</a:t>
            </a:r>
          </a:p>
        </p:txBody>
      </p:sp>
    </p:spTree>
    <p:extLst>
      <p:ext uri="{BB962C8B-B14F-4D97-AF65-F5344CB8AC3E}">
        <p14:creationId xmlns:p14="http://schemas.microsoft.com/office/powerpoint/2010/main" val="2010909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030184"/>
            <a:ext cx="8229600" cy="4525963"/>
          </a:xfrm>
        </p:spPr>
        <p:txBody>
          <a:bodyPr/>
          <a:lstStyle/>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In the 1000-year long run, your firm will default or otherwise vanish.</a:t>
            </a:r>
            <a:endParaRPr lang="en-US" altLang="en-US" sz="2000" dirty="0">
              <a:solidFill>
                <a:schemeClr val="tx1"/>
              </a:solidFill>
              <a:latin typeface="Garamond" panose="02020404030301010803" pitchFamily="18" charset="0"/>
              <a:cs typeface="Arial" pitchFamily="34" charset="0"/>
            </a:endParaRP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How many of you (show of hands) work at a firm founded before 1014?</a:t>
            </a:r>
            <a:endParaRPr lang="en-US" altLang="en-US" sz="2000" dirty="0">
              <a:solidFill>
                <a:schemeClr val="tx1"/>
              </a:solidFill>
              <a:latin typeface="Garamond" panose="02020404030301010803" pitchFamily="18" charset="0"/>
              <a:cs typeface="Arial" pitchFamily="34" charset="0"/>
            </a:endParaRPr>
          </a:p>
          <a:p>
            <a:pPr lvl="2" indent="-4572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The only derivative contract with a long history is the Japanese rice futures which has only a 400 year history, and most OTC derivatives trading started in the 20th century but did not exist in the 19th.</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You cannot do non-parametric extrapolation</a:t>
            </a:r>
            <a:endParaRPr lang="en-US" altLang="en-US" sz="2000" dirty="0">
              <a:solidFill>
                <a:schemeClr val="tx1"/>
              </a:solidFill>
              <a:latin typeface="Garamond" panose="02020404030301010803" pitchFamily="18" charset="0"/>
              <a:cs typeface="Arial" pitchFamily="34" charset="0"/>
            </a:endParaRP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Mindless- assume Gaussian or lognormal – Basel expressly disallows this</a:t>
            </a: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Crises usually do not follow the same statistics as ordinary times</a:t>
            </a: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Now that counterparty risk includes downgrades the extrapolation is less tricky</a:t>
            </a: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Extreme value theory is questionable since it assumes stationarity</a:t>
            </a:r>
            <a:endParaRPr lang="en-US" altLang="en-US" sz="2000" dirty="0">
              <a:solidFill>
                <a:schemeClr val="tx1"/>
              </a:solidFill>
              <a:latin typeface="Garamond" panose="02020404030301010803" pitchFamily="18" charset="0"/>
              <a:cs typeface="Arial" pitchFamily="34" charset="0"/>
            </a:endParaRPr>
          </a:p>
          <a:p>
            <a:pPr lvl="2" indent="-4572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Better – what functional form fits the data you have so you can extrapolate</a:t>
            </a:r>
          </a:p>
          <a:p>
            <a:pPr lvl="2" indent="-4572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I </a:t>
            </a:r>
            <a:r>
              <a:rPr lang="en-US" altLang="en-US" sz="2000" dirty="0" smtClean="0">
                <a:solidFill>
                  <a:schemeClr val="tx1"/>
                </a:solidFill>
                <a:latin typeface="Garamond" panose="02020404030301010803" pitchFamily="18" charset="0"/>
                <a:cs typeface="Arial" pitchFamily="34" charset="0"/>
              </a:rPr>
              <a:t>like the </a:t>
            </a:r>
            <a:r>
              <a:rPr lang="en-US" altLang="en-US" sz="2000" dirty="0">
                <a:solidFill>
                  <a:schemeClr val="tx1"/>
                </a:solidFill>
                <a:latin typeface="Garamond" panose="02020404030301010803" pitchFamily="18" charset="0"/>
                <a:cs typeface="Arial" pitchFamily="34" charset="0"/>
              </a:rPr>
              <a:t>Tukey </a:t>
            </a:r>
            <a:r>
              <a:rPr lang="en-US" altLang="en-US" sz="2000" dirty="0" err="1" smtClean="0">
                <a:solidFill>
                  <a:schemeClr val="tx1"/>
                </a:solidFill>
                <a:latin typeface="Garamond" panose="02020404030301010803" pitchFamily="18" charset="0"/>
                <a:cs typeface="Arial" pitchFamily="34" charset="0"/>
              </a:rPr>
              <a:t>g×h</a:t>
            </a:r>
            <a:r>
              <a:rPr lang="en-US" altLang="en-US" sz="2000" dirty="0" smtClean="0">
                <a:solidFill>
                  <a:schemeClr val="tx1"/>
                </a:solidFill>
                <a:latin typeface="Garamond" panose="02020404030301010803" pitchFamily="18" charset="0"/>
                <a:cs typeface="Arial" pitchFamily="34" charset="0"/>
              </a:rPr>
              <a:t>  distribution, </a:t>
            </a:r>
            <a:r>
              <a:rPr lang="en-US" altLang="en-US" sz="2000" dirty="0">
                <a:solidFill>
                  <a:schemeClr val="tx1"/>
                </a:solidFill>
                <a:latin typeface="Garamond" panose="02020404030301010803" pitchFamily="18" charset="0"/>
                <a:cs typeface="Arial" pitchFamily="34" charset="0"/>
              </a:rPr>
              <a:t>where </a:t>
            </a:r>
            <a:r>
              <a:rPr lang="en-US" altLang="en-US" sz="2000" dirty="0" smtClean="0">
                <a:solidFill>
                  <a:schemeClr val="tx1"/>
                </a:solidFill>
                <a:latin typeface="Garamond" panose="02020404030301010803" pitchFamily="18" charset="0"/>
                <a:cs typeface="Arial" pitchFamily="34" charset="0"/>
              </a:rPr>
              <a:t>g controls skewness, h </a:t>
            </a:r>
            <a:r>
              <a:rPr lang="en-US" altLang="en-US" sz="2000" dirty="0">
                <a:solidFill>
                  <a:schemeClr val="tx1"/>
                </a:solidFill>
                <a:latin typeface="Garamond" panose="02020404030301010803" pitchFamily="18" charset="0"/>
                <a:cs typeface="Arial" pitchFamily="34" charset="0"/>
              </a:rPr>
              <a:t>controls the fatness of the tail, and the quantiles are known.</a:t>
            </a:r>
          </a:p>
          <a:p>
            <a:pPr lvl="2" indent="-457200" eaLnBrk="1" hangingPunct="1">
              <a:spcAft>
                <a:spcPts val="0"/>
              </a:spcAft>
              <a:buFont typeface="Wingdings" panose="05000000000000000000" pitchFamily="2" charset="2"/>
              <a:buChar char="q"/>
            </a:pPr>
            <a:endParaRPr lang="en-US" altLang="en-US" sz="2000" dirty="0" smtClean="0">
              <a:solidFill>
                <a:schemeClr val="tx1"/>
              </a:solidFill>
              <a:latin typeface="Garamond" panose="02020404030301010803" pitchFamily="18" charset="0"/>
              <a:cs typeface="Arial" pitchFamily="34" charset="0"/>
            </a:endParaRPr>
          </a:p>
          <a:p>
            <a:pPr lvl="1" indent="-457200" eaLnBrk="1" hangingPunct="1">
              <a:buFont typeface="Wingdings" panose="05000000000000000000" pitchFamily="2" charset="2"/>
              <a:buChar char="Ø"/>
            </a:pP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Extrapolation</a:t>
            </a:r>
          </a:p>
        </p:txBody>
      </p:sp>
      <p:graphicFrame>
        <p:nvGraphicFramePr>
          <p:cNvPr id="2" name="Object 1"/>
          <p:cNvGraphicFramePr>
            <a:graphicFrameLocks noChangeAspect="1"/>
          </p:cNvGraphicFramePr>
          <p:nvPr>
            <p:extLst>
              <p:ext uri="{D42A27DB-BD31-4B8C-83A1-F6EECF244321}">
                <p14:modId xmlns:p14="http://schemas.microsoft.com/office/powerpoint/2010/main" val="2484649520"/>
              </p:ext>
            </p:extLst>
          </p:nvPr>
        </p:nvGraphicFramePr>
        <p:xfrm>
          <a:off x="2005940" y="5264727"/>
          <a:ext cx="4648200" cy="1265238"/>
        </p:xfrm>
        <a:graphic>
          <a:graphicData uri="http://schemas.openxmlformats.org/presentationml/2006/ole">
            <mc:AlternateContent xmlns:mc="http://schemas.openxmlformats.org/markup-compatibility/2006">
              <mc:Choice xmlns:v="urn:schemas-microsoft-com:vml" Requires="v">
                <p:oleObj spid="_x0000_s2058" name="Equation" r:id="rId3" imgW="1727200" imgH="469900" progId="Equation.3">
                  <p:embed/>
                </p:oleObj>
              </mc:Choice>
              <mc:Fallback>
                <p:oleObj name="Equation" r:id="rId3" imgW="17272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940" y="5264727"/>
                        <a:ext cx="46482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97322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2151063" y="2122488"/>
            <a:ext cx="4743450" cy="1955800"/>
          </a:xfrm>
        </p:spPr>
        <p:txBody>
          <a:bodyPr/>
          <a:lstStyle/>
          <a:p>
            <a:pPr eaLnBrk="1" hangingPunct="1">
              <a:lnSpc>
                <a:spcPct val="90000"/>
              </a:lnSpc>
              <a:spcAft>
                <a:spcPct val="0"/>
              </a:spcAft>
            </a:pPr>
            <a:r>
              <a:rPr lang="en-US" altLang="en-US" sz="4000" dirty="0" smtClean="0">
                <a:latin typeface="Garamond" panose="02020404030301010803" pitchFamily="18" charset="0"/>
              </a:rPr>
              <a:t> </a:t>
            </a:r>
          </a:p>
        </p:txBody>
      </p:sp>
      <p:sp>
        <p:nvSpPr>
          <p:cNvPr id="3" name="Rectangle 2"/>
          <p:cNvSpPr/>
          <p:nvPr/>
        </p:nvSpPr>
        <p:spPr>
          <a:xfrm>
            <a:off x="1794061" y="2256312"/>
            <a:ext cx="5343009" cy="707886"/>
          </a:xfrm>
          <a:prstGeom prst="rect">
            <a:avLst/>
          </a:prstGeom>
        </p:spPr>
        <p:txBody>
          <a:bodyPr wrap="square">
            <a:spAutoFit/>
          </a:bodyPr>
          <a:lstStyle/>
          <a:p>
            <a:pPr algn="ctr"/>
            <a:r>
              <a:rPr lang="en-US" sz="4000" b="1" dirty="0">
                <a:solidFill>
                  <a:schemeClr val="bg1"/>
                </a:solidFill>
                <a:latin typeface="Garamond" panose="02020404030301010803" pitchFamily="18" charset="0"/>
              </a:rPr>
              <a:t>Conclusions</a:t>
            </a:r>
          </a:p>
        </p:txBody>
      </p:sp>
    </p:spTree>
    <p:extLst>
      <p:ext uri="{BB962C8B-B14F-4D97-AF65-F5344CB8AC3E}">
        <p14:creationId xmlns:p14="http://schemas.microsoft.com/office/powerpoint/2010/main" val="1142834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528948"/>
            <a:ext cx="8229600" cy="4525963"/>
          </a:xfrm>
        </p:spPr>
        <p:txBody>
          <a:bodyPr/>
          <a:lstStyle/>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Counterparty risk models range from the very formulaic to the extremely exotic cutting edge.</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It is mandated by various regulators so you have to have it.</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There is a lot of CVA jargon.</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There are no laws of finance.</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Validation means asking questions.  You are not building a better mousetrap, just testing theirs.</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Counterparty risk is reduced but not eliminated by collateral and CCP</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 decision on whether to get sophisticated enough to get </a:t>
            </a:r>
            <a:r>
              <a:rPr lang="el-GR" altLang="en-US" sz="2000" dirty="0" smtClean="0">
                <a:solidFill>
                  <a:schemeClr val="tx1"/>
                </a:solidFill>
                <a:latin typeface="Garamond" panose="02020404030301010803" pitchFamily="18" charset="0"/>
                <a:cs typeface="Arial" pitchFamily="34" charset="0"/>
              </a:rPr>
              <a:t>α</a:t>
            </a:r>
            <a:r>
              <a:rPr lang="en-US" altLang="en-US" sz="2000" dirty="0" smtClean="0">
                <a:solidFill>
                  <a:schemeClr val="tx1"/>
                </a:solidFill>
                <a:latin typeface="Garamond" panose="02020404030301010803" pitchFamily="18" charset="0"/>
                <a:cs typeface="Arial" pitchFamily="34" charset="0"/>
              </a:rPr>
              <a:t>&lt;1.2 is not up to the validator.</a:t>
            </a:r>
          </a:p>
          <a:p>
            <a:pPr lvl="1" indent="-4572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Pay attention to the distant past.</a:t>
            </a:r>
          </a:p>
          <a:p>
            <a:pPr lvl="1" indent="-457200" eaLnBrk="1" hangingPunct="1">
              <a:spcAft>
                <a:spcPts val="0"/>
              </a:spcAft>
              <a:buFont typeface="Wingdings" panose="05000000000000000000" pitchFamily="2" charset="2"/>
              <a:buChar char="Ø"/>
            </a:pPr>
            <a:endParaRPr lang="en-US" altLang="en-US" sz="2000" dirty="0" smtClean="0">
              <a:solidFill>
                <a:schemeClr val="tx1"/>
              </a:solidFill>
              <a:latin typeface="Garamond" panose="02020404030301010803" pitchFamily="18" charset="0"/>
              <a:cs typeface="Arial" pitchFamily="34" charset="0"/>
            </a:endParaRPr>
          </a:p>
          <a:p>
            <a:pPr lvl="1" indent="-457200" eaLnBrk="1" hangingPunct="1">
              <a:spcAft>
                <a:spcPts val="0"/>
              </a:spcAft>
              <a:buFont typeface="Wingdings" panose="05000000000000000000" pitchFamily="2" charset="2"/>
              <a:buChar char="Ø"/>
            </a:pPr>
            <a:endParaRPr lang="en-US" altLang="en-US" sz="2000" dirty="0" smtClean="0">
              <a:solidFill>
                <a:schemeClr val="tx1"/>
              </a:solidFill>
              <a:latin typeface="Arial" pitchFamily="34"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Conclusions</a:t>
            </a:r>
          </a:p>
        </p:txBody>
      </p:sp>
    </p:spTree>
    <p:extLst>
      <p:ext uri="{BB962C8B-B14F-4D97-AF65-F5344CB8AC3E}">
        <p14:creationId xmlns:p14="http://schemas.microsoft.com/office/powerpoint/2010/main" val="1924828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Questions?</a:t>
            </a:r>
            <a:endParaRPr lang="en-US" dirty="0">
              <a:latin typeface="Garamond" panose="02020404030301010803"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6313" y="740159"/>
            <a:ext cx="4298866" cy="579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45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r>
              <a:rPr lang="en-US" altLang="en-US" sz="1500" dirty="0" smtClean="0">
                <a:latin typeface="Arial" pitchFamily="34" charset="0"/>
                <a:cs typeface="Arial" pitchFamily="34" charset="0"/>
              </a:rPr>
              <a:t> </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a:latin typeface="Garamond" panose="02020404030301010803" pitchFamily="18" charset="0"/>
              </a:rPr>
              <a:t>Risky Counterparty </a:t>
            </a:r>
            <a:endParaRPr lang="en-US" altLang="en-US" sz="4400" dirty="0" smtClean="0">
              <a:latin typeface="Garamond" panose="02020404030301010803"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07" y="994560"/>
            <a:ext cx="7016310" cy="526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7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74072" y="792678"/>
            <a:ext cx="8229600" cy="4764974"/>
          </a:xfrm>
        </p:spPr>
        <p:txBody>
          <a:bodyPr/>
          <a:lstStyle/>
          <a:p>
            <a:pPr marL="342900" indent="-3429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Counterparty risk is the credit risk that you will have a loss on a derivative position because your counterparty defaults / downgrades when they owe you money.</a:t>
            </a:r>
          </a:p>
          <a:p>
            <a:pPr marL="688975" lvl="2"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Less when your counterparty has a better credit rating.</a:t>
            </a:r>
          </a:p>
          <a:p>
            <a:pPr marL="688975" lvl="2" indent="-342900" eaLnBrk="1" hangingPunct="1">
              <a:spcAft>
                <a:spcPts val="0"/>
              </a:spcAft>
              <a:buFont typeface="Wingdings" panose="05000000000000000000" pitchFamily="2" charset="2"/>
              <a:buChar char="q"/>
            </a:pPr>
            <a:r>
              <a:rPr lang="en-US" altLang="en-US" sz="2000" dirty="0">
                <a:solidFill>
                  <a:schemeClr val="tx1"/>
                </a:solidFill>
                <a:latin typeface="Garamond" panose="02020404030301010803" pitchFamily="18" charset="0"/>
                <a:cs typeface="Arial" pitchFamily="34" charset="0"/>
              </a:rPr>
              <a:t>Less if unrealized P/L is collateralized.</a:t>
            </a:r>
          </a:p>
          <a:p>
            <a:pPr marL="342900" indent="-3429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Different from issuer credit risk since the contract’s value does not depend explicitly on the counterparty.</a:t>
            </a:r>
          </a:p>
          <a:p>
            <a:pPr marL="688975" lvl="2" indent="-3429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If the issuer and the counterparty are highly correlated, this is called “wrong-way risk.”</a:t>
            </a:r>
          </a:p>
          <a:p>
            <a:pPr marL="688975" lvl="2" indent="-3429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Example – buying a CDS on the Greek government from a Greek bank.</a:t>
            </a:r>
          </a:p>
          <a:p>
            <a:pPr marL="688975" lvl="2" indent="-342900" eaLnBrk="1" hangingPunct="1">
              <a:spcAft>
                <a:spcPts val="0"/>
              </a:spcAft>
              <a:buFont typeface="Wingdings" panose="05000000000000000000" pitchFamily="2" charset="2"/>
              <a:buChar char="q"/>
            </a:pPr>
            <a:r>
              <a:rPr lang="en-US" altLang="en-US" sz="2000" dirty="0" smtClean="0">
                <a:solidFill>
                  <a:schemeClr val="tx1"/>
                </a:solidFill>
                <a:latin typeface="Garamond" panose="02020404030301010803" pitchFamily="18" charset="0"/>
                <a:cs typeface="Arial" pitchFamily="34" charset="0"/>
              </a:rPr>
              <a:t>Worse example – buying a CDS on Citi from Citi.</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Since the loss is floored at zero, this introduces an additional layer of optionality – swaps become swaptions, options become compound options, etc.</a:t>
            </a:r>
          </a:p>
          <a:p>
            <a:pPr marL="342900" lvl="1" indent="-342900"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Basel-type regulations take a </a:t>
            </a:r>
            <a:r>
              <a:rPr lang="en-US" altLang="en-US" sz="2000" dirty="0" smtClean="0">
                <a:solidFill>
                  <a:schemeClr val="tx1"/>
                </a:solidFill>
                <a:latin typeface="Garamond" panose="02020404030301010803" pitchFamily="18" charset="0"/>
                <a:cs typeface="Arial" pitchFamily="34" charset="0"/>
              </a:rPr>
              <a:t>simplified </a:t>
            </a:r>
            <a:r>
              <a:rPr lang="en-US" altLang="en-US" sz="2000" dirty="0">
                <a:solidFill>
                  <a:schemeClr val="tx1"/>
                </a:solidFill>
                <a:latin typeface="Garamond" panose="02020404030301010803" pitchFamily="18" charset="0"/>
                <a:cs typeface="Arial" pitchFamily="34" charset="0"/>
              </a:rPr>
              <a:t>view which is easier to implement and less messy but maybe not as realistic.  </a:t>
            </a:r>
          </a:p>
          <a:p>
            <a:pPr marL="342900" lvl="1" indent="-342900"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As usual for credit risk regulations, they see everything as a loan equivalent as much as possible.</a:t>
            </a:r>
            <a:endParaRPr lang="en-US" altLang="en-US" sz="1700" dirty="0">
              <a:solidFill>
                <a:schemeClr val="tx1"/>
              </a:solidFill>
              <a:latin typeface="Garamond" panose="02020404030301010803" pitchFamily="18" charset="0"/>
              <a:cs typeface="Arial" pitchFamily="34" charset="0"/>
            </a:endParaRPr>
          </a:p>
          <a:p>
            <a:pPr marL="342900" lvl="1" indent="-342900" eaLnBrk="1" hangingPunct="1">
              <a:buFont typeface="Wingdings" panose="05000000000000000000" pitchFamily="2" charset="2"/>
              <a:buChar char="Ø"/>
            </a:pPr>
            <a:endParaRPr lang="en-US" altLang="en-US" sz="2000" dirty="0" smtClean="0">
              <a:solidFill>
                <a:schemeClr val="tx1"/>
              </a:solidFill>
              <a:latin typeface="Garamond" panose="02020404030301010803" pitchFamily="18" charset="0"/>
              <a:cs typeface="Arial" pitchFamily="34" charset="0"/>
            </a:endParaRPr>
          </a:p>
        </p:txBody>
      </p:sp>
      <p:sp>
        <p:nvSpPr>
          <p:cNvPr id="31747" name="Title 3"/>
          <p:cNvSpPr>
            <a:spLocks noGrp="1"/>
          </p:cNvSpPr>
          <p:nvPr>
            <p:ph type="title"/>
          </p:nvPr>
        </p:nvSpPr>
        <p:spPr>
          <a:xfrm>
            <a:off x="457200" y="132134"/>
            <a:ext cx="7018338" cy="1143000"/>
          </a:xfrm>
        </p:spPr>
        <p:txBody>
          <a:bodyPr/>
          <a:lstStyle/>
          <a:p>
            <a:pPr algn="ctr" eaLnBrk="1" hangingPunct="1"/>
            <a:r>
              <a:rPr lang="en-US" altLang="en-US" sz="4400" dirty="0" smtClean="0">
                <a:latin typeface="Garamond" panose="02020404030301010803" pitchFamily="18" charset="0"/>
              </a:rPr>
              <a:t>Counterparty Risk</a:t>
            </a:r>
          </a:p>
        </p:txBody>
      </p:sp>
    </p:spTree>
    <p:extLst>
      <p:ext uri="{BB962C8B-B14F-4D97-AF65-F5344CB8AC3E}">
        <p14:creationId xmlns:p14="http://schemas.microsoft.com/office/powerpoint/2010/main" val="180098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74072" y="1828799"/>
            <a:ext cx="8229600" cy="3918857"/>
          </a:xfrm>
        </p:spPr>
        <p:txBody>
          <a:bodyPr/>
          <a:lstStyle/>
          <a:p>
            <a:pPr marL="342900" indent="-342900" eaLnBrk="1" hangingPunct="1">
              <a:spcAft>
                <a:spcPts val="0"/>
              </a:spcAft>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If counterparty risk is credit risk, then it can be viewed, like the usual credit risk, as</a:t>
            </a:r>
            <a:endParaRPr lang="en-US" altLang="en-US" sz="2000" dirty="0">
              <a:solidFill>
                <a:schemeClr val="tx1"/>
              </a:solidFill>
              <a:latin typeface="Garamond" panose="02020404030301010803" pitchFamily="18" charset="0"/>
              <a:cs typeface="Arial" pitchFamily="34" charset="0"/>
            </a:endParaRP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CCR = PD * LGD * EAD</a:t>
            </a:r>
          </a:p>
          <a:p>
            <a:pPr marL="688975" lvl="2" indent="-342900" eaLnBrk="1" hangingPunct="1">
              <a:buFont typeface="Wingdings" panose="05000000000000000000" pitchFamily="2" charset="2"/>
              <a:buChar char="q"/>
            </a:pPr>
            <a:r>
              <a:rPr lang="en-US" altLang="en-US" sz="2300" dirty="0" smtClean="0">
                <a:solidFill>
                  <a:schemeClr val="tx1"/>
                </a:solidFill>
                <a:latin typeface="Garamond" panose="02020404030301010803" pitchFamily="18" charset="0"/>
                <a:cs typeface="Arial" pitchFamily="34" charset="0"/>
              </a:rPr>
              <a:t>where CCR is counterparty credit risk</a:t>
            </a:r>
          </a:p>
          <a:p>
            <a:pPr marL="688975" lvl="2" indent="-342900" eaLnBrk="1" hangingPunct="1">
              <a:buFont typeface="Wingdings" panose="05000000000000000000" pitchFamily="2" charset="2"/>
              <a:buChar char="q"/>
            </a:pPr>
            <a:r>
              <a:rPr lang="en-US" altLang="en-US" sz="2300" dirty="0" smtClean="0">
                <a:solidFill>
                  <a:schemeClr val="tx1"/>
                </a:solidFill>
                <a:latin typeface="Garamond" panose="02020404030301010803" pitchFamily="18" charset="0"/>
                <a:cs typeface="Arial" pitchFamily="34" charset="0"/>
              </a:rPr>
              <a:t>PD is Probability of Default of the counterparty</a:t>
            </a:r>
          </a:p>
          <a:p>
            <a:pPr marL="688975" lvl="2" indent="-342900" eaLnBrk="1" hangingPunct="1">
              <a:buFont typeface="Wingdings" panose="05000000000000000000" pitchFamily="2" charset="2"/>
              <a:buChar char="q"/>
            </a:pPr>
            <a:r>
              <a:rPr lang="en-US" altLang="en-US" sz="2300" dirty="0" smtClean="0">
                <a:solidFill>
                  <a:schemeClr val="tx1"/>
                </a:solidFill>
                <a:latin typeface="Garamond" panose="02020404030301010803" pitchFamily="18" charset="0"/>
                <a:cs typeface="Arial" pitchFamily="34" charset="0"/>
              </a:rPr>
              <a:t>LGD is the percent loss of “the” value, given default</a:t>
            </a:r>
          </a:p>
          <a:p>
            <a:pPr marL="688975" lvl="2" indent="-342900" eaLnBrk="1" hangingPunct="1">
              <a:buFont typeface="Wingdings" panose="05000000000000000000" pitchFamily="2" charset="2"/>
              <a:buChar char="q"/>
            </a:pPr>
            <a:r>
              <a:rPr lang="en-US" altLang="en-US" sz="2300" dirty="0" smtClean="0">
                <a:solidFill>
                  <a:schemeClr val="tx1"/>
                </a:solidFill>
                <a:latin typeface="Garamond" panose="02020404030301010803" pitchFamily="18" charset="0"/>
                <a:cs typeface="Arial" pitchFamily="34" charset="0"/>
              </a:rPr>
              <a:t>EAD is the exposure, or “value,” at default</a:t>
            </a:r>
          </a:p>
          <a:p>
            <a:pPr marL="688975" lvl="2" indent="-342900" eaLnBrk="1" hangingPunct="1">
              <a:buFont typeface="Wingdings" panose="05000000000000000000" pitchFamily="2" charset="2"/>
              <a:buChar char="q"/>
            </a:pPr>
            <a:r>
              <a:rPr lang="en-US" altLang="en-US" sz="2300" dirty="0" smtClean="0">
                <a:solidFill>
                  <a:schemeClr val="tx1"/>
                </a:solidFill>
                <a:latin typeface="Garamond" panose="02020404030301010803" pitchFamily="18" charset="0"/>
                <a:cs typeface="Arial" pitchFamily="34" charset="0"/>
              </a:rPr>
              <a:t>PD and LGD are relatively easy to model and validate.  EAD is so messy that it may fundamentally change all derivatives pricing.</a:t>
            </a:r>
          </a:p>
          <a:p>
            <a:pPr marL="342900" lvl="1"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Note the above is a default-only view, which is not sufficient – counterparty risk involves downgrade risk as well.</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Credit Risk</a:t>
            </a:r>
          </a:p>
        </p:txBody>
      </p:sp>
    </p:spTree>
    <p:extLst>
      <p:ext uri="{BB962C8B-B14F-4D97-AF65-F5344CB8AC3E}">
        <p14:creationId xmlns:p14="http://schemas.microsoft.com/office/powerpoint/2010/main" val="321706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417638"/>
            <a:ext cx="8229600" cy="4764974"/>
          </a:xfrm>
        </p:spPr>
        <p:txBody>
          <a:bodyPr/>
          <a:lstStyle/>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There are several acronyms involved with counterparty risk:</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Netting set – a portfolio of derivatives that legally can be netted at bankruptcy</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CVA – Credit Valuation Adjustment is the incremental dollar exposure of a netting set to counterparty default</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DVA – Debit Valuation Adjustment is the counterparty’s incremental exposure to your firm’s default</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FVA – Funding Valuation Adjustment is the incremental P/L of funding the derivative positions and hedges and collaterals.</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LVA – Liquidity Valuation Adjustment is controversial and not completely accepted</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NVA – Nonlinearity Valuation Adjustment is a Brigo/</a:t>
            </a:r>
            <a:r>
              <a:rPr lang="en-US" altLang="en-US" sz="2000" dirty="0" err="1" smtClean="0">
                <a:solidFill>
                  <a:schemeClr val="tx1"/>
                </a:solidFill>
                <a:latin typeface="Garamond" panose="02020404030301010803" pitchFamily="18" charset="0"/>
                <a:cs typeface="Arial" pitchFamily="34" charset="0"/>
              </a:rPr>
              <a:t>Pallavicini</a:t>
            </a:r>
            <a:r>
              <a:rPr lang="en-US" altLang="en-US" sz="2000" dirty="0" smtClean="0">
                <a:solidFill>
                  <a:schemeClr val="tx1"/>
                </a:solidFill>
                <a:latin typeface="Garamond" panose="02020404030301010803" pitchFamily="18" charset="0"/>
                <a:cs typeface="Arial" pitchFamily="34" charset="0"/>
              </a:rPr>
              <a:t> correction since their method otherwise involves double-counting</a:t>
            </a:r>
          </a:p>
          <a:p>
            <a:pPr marL="342900" indent="-342900" eaLnBrk="1" hangingPunct="1">
              <a:buFont typeface="Wingdings" panose="05000000000000000000" pitchFamily="2" charset="2"/>
              <a:buChar char="Ø"/>
            </a:pPr>
            <a:endParaRPr lang="en-US" altLang="en-US" sz="2000" dirty="0" smtClean="0">
              <a:latin typeface="Garamond" panose="02020404030301010803" pitchFamily="18" charset="0"/>
              <a:cs typeface="Arial" pitchFamily="34" charset="0"/>
            </a:endParaRP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Alphabet Soup</a:t>
            </a:r>
          </a:p>
        </p:txBody>
      </p:sp>
    </p:spTree>
    <p:extLst>
      <p:ext uri="{BB962C8B-B14F-4D97-AF65-F5344CB8AC3E}">
        <p14:creationId xmlns:p14="http://schemas.microsoft.com/office/powerpoint/2010/main" val="395155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239508"/>
            <a:ext cx="8229600" cy="4764974"/>
          </a:xfrm>
        </p:spPr>
        <p:txBody>
          <a:bodyPr/>
          <a:lstStyle/>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PFE – Potential Future Exposure is the maximum on a given future date of {zero, value of the portfolio} under a particular scenario</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PE – Peak Exposure is the n% confidence level highest PFE on a given date under many scenarios – similar to a VaR</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MPE – Maximum PE between now and a given date </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EE – Expected Exposure is the average (note: Monte Carlo) of the distribution of PFE exposures from the derivative portfolio at each future date</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EPE – Effective Positive Exposure is the weighted time-average EE</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EEE – Effective Expected Exposure is the maximum EE between now and some particular future date</a:t>
            </a:r>
          </a:p>
          <a:p>
            <a:pPr marL="342900" indent="-342900" eaLnBrk="1" hangingPunct="1">
              <a:buFont typeface="Wingdings" panose="05000000000000000000" pitchFamily="2" charset="2"/>
              <a:buChar char="Ø"/>
            </a:pPr>
            <a:r>
              <a:rPr lang="en-US" altLang="en-US" sz="2000" dirty="0">
                <a:solidFill>
                  <a:schemeClr val="tx1"/>
                </a:solidFill>
                <a:latin typeface="Garamond" panose="02020404030301010803" pitchFamily="18" charset="0"/>
                <a:cs typeface="Arial" pitchFamily="34" charset="0"/>
              </a:rPr>
              <a:t>EEPE - Effective Expected Positive Exposure is the weighted time-average </a:t>
            </a:r>
            <a:r>
              <a:rPr lang="en-US" altLang="en-US" sz="2000" dirty="0" smtClean="0">
                <a:solidFill>
                  <a:schemeClr val="tx1"/>
                </a:solidFill>
                <a:latin typeface="Garamond" panose="02020404030301010803" pitchFamily="18" charset="0"/>
                <a:cs typeface="Arial" pitchFamily="34" charset="0"/>
              </a:rPr>
              <a:t>EEE</a:t>
            </a:r>
          </a:p>
          <a:p>
            <a:pPr marL="342900" indent="-342900" eaLnBrk="1" hangingPunct="1">
              <a:buFont typeface="Wingdings" panose="05000000000000000000" pitchFamily="2" charset="2"/>
              <a:buChar char="Ø"/>
            </a:pPr>
            <a:r>
              <a:rPr lang="en-US" altLang="en-US" sz="2000" dirty="0" smtClean="0">
                <a:solidFill>
                  <a:schemeClr val="tx1"/>
                </a:solidFill>
                <a:latin typeface="Garamond" panose="02020404030301010803" pitchFamily="18" charset="0"/>
                <a:cs typeface="Arial" pitchFamily="34" charset="0"/>
              </a:rPr>
              <a:t>CSA – Collateral Support Annex adds bilateral collateralization to the netting agreement.</a:t>
            </a:r>
          </a:p>
        </p:txBody>
      </p:sp>
      <p:sp>
        <p:nvSpPr>
          <p:cNvPr id="31747" name="Title 3"/>
          <p:cNvSpPr>
            <a:spLocks noGrp="1"/>
          </p:cNvSpPr>
          <p:nvPr>
            <p:ph type="title"/>
          </p:nvPr>
        </p:nvSpPr>
        <p:spPr>
          <a:xfrm>
            <a:off x="457200" y="274638"/>
            <a:ext cx="7018338" cy="1143000"/>
          </a:xfrm>
        </p:spPr>
        <p:txBody>
          <a:bodyPr/>
          <a:lstStyle/>
          <a:p>
            <a:pPr algn="ctr" eaLnBrk="1" hangingPunct="1"/>
            <a:r>
              <a:rPr lang="en-US" altLang="en-US" sz="4400" dirty="0" smtClean="0">
                <a:latin typeface="Garamond" panose="02020404030301010803" pitchFamily="18" charset="0"/>
              </a:rPr>
              <a:t>More Alphabet Soup</a:t>
            </a:r>
          </a:p>
        </p:txBody>
      </p:sp>
    </p:spTree>
    <p:extLst>
      <p:ext uri="{BB962C8B-B14F-4D97-AF65-F5344CB8AC3E}">
        <p14:creationId xmlns:p14="http://schemas.microsoft.com/office/powerpoint/2010/main" val="4104232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nterparty Purr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IG GS Public Share" ma:contentTypeID="0x0101007BB3CF81723FAA46B09924BC586A6F5B00028147DE7041BF4BA8160B8D8A29026F" ma:contentTypeVersion="8" ma:contentTypeDescription="AIG GS Public Share" ma:contentTypeScope="" ma:versionID="9f73f911ebfb23f8bc94c1de7eee5fd7">
  <xsd:schema xmlns:xsd="http://www.w3.org/2001/XMLSchema" xmlns:xs="http://www.w3.org/2001/XMLSchema" xmlns:p="http://schemas.microsoft.com/office/2006/metadata/properties" xmlns:ns2="91c4f514-71c7-405c-a54b-657f124f3c5b" targetNamespace="http://schemas.microsoft.com/office/2006/metadata/properties" ma:root="true" ma:fieldsID="ec6a4dcdd94b1f000f0648ea2165ca1e" ns2:_="">
    <xsd:import namespace="91c4f514-71c7-405c-a54b-657f124f3c5b"/>
    <xsd:element name="properties">
      <xsd:complexType>
        <xsd:sequence>
          <xsd:element name="documentManagement">
            <xsd:complexType>
              <xsd:all>
                <xsd:element ref="ns2:Workflow_x0020_Action" minOccurs="0"/>
                <xsd:element ref="ns2:Workflow_x0020_Status" minOccurs="0"/>
                <xsd:element ref="ns2:Rejection_x0020_Comments" minOccurs="0"/>
                <xsd:element ref="ns2:Custom_x0020_Permission" minOccurs="0"/>
                <xsd:element ref="ns2:Document_x0020_Category" minOccurs="0"/>
                <xsd:element ref="ns2:Document_x0020_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4f514-71c7-405c-a54b-657f124f3c5b" elementFormDefault="qualified">
    <xsd:import namespace="http://schemas.microsoft.com/office/2006/documentManagement/types"/>
    <xsd:import namespace="http://schemas.microsoft.com/office/infopath/2007/PartnerControls"/>
    <xsd:element name="Workflow_x0020_Action" ma:index="8" nillable="true" ma:displayName="Workflow Action" ma:internalName="Workflow_x0020_Action" ma:readOnly="false">
      <xsd:simpleType>
        <xsd:restriction base="dms:Unknown"/>
      </xsd:simpleType>
    </xsd:element>
    <xsd:element name="Workflow_x0020_Status" ma:index="9" nillable="true" ma:displayName="Workflow Status" ma:internalName="Workflow_x0020_Status">
      <xsd:simpleType>
        <xsd:restriction base="dms:Unknown"/>
      </xsd:simpleType>
    </xsd:element>
    <xsd:element name="Rejection_x0020_Comments" ma:index="10" nillable="true" ma:displayName="Rejection Comments" ma:description="Content Approver to enter the rejection comments." ma:internalName="Rejection_x0020_Comments">
      <xsd:simpleType>
        <xsd:restriction base="dms:Note">
          <xsd:maxLength value="255"/>
        </xsd:restriction>
      </xsd:simpleType>
    </xsd:element>
    <xsd:element name="Custom_x0020_Permission" ma:index="11" nillable="true" ma:displayName="Custom Permission" ma:internalName="Custom_x0020_Permission">
      <xsd:simpleType>
        <xsd:restriction base="dms:Unknown"/>
      </xsd:simpleType>
    </xsd:element>
    <xsd:element name="Document_x0020_Category" ma:index="12" nillable="true" ma:displayName="Document Category" ma:default="Other – To Be Classified" ma:format="Dropdown" ma:internalName="Document_x0020_Category">
      <xsd:simpleType>
        <xsd:restriction base="dms:Choice">
          <xsd:enumeration value="Audit &amp; Compliance"/>
          <xsd:enumeration value="Governance"/>
          <xsd:enumeration value="Process"/>
          <xsd:enumeration value="Project"/>
          <xsd:enumeration value="Policies &amp; Standards"/>
          <xsd:enumeration value="Information Only"/>
          <xsd:enumeration value="Reporting"/>
          <xsd:enumeration value="Other – To Be Classified"/>
        </xsd:restriction>
      </xsd:simpleType>
    </xsd:element>
    <xsd:element name="Document_x0020_Modified" ma:index="14" nillable="true" ma:displayName="Document Modified" ma:internalName="Document_x0020_Modifie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ustom_x0020_Permission xmlns="91c4f514-71c7-405c-a54b-657f124f3c5b" xsi:nil="true"/>
    <Document_x0020_Modified xmlns="91c4f514-71c7-405c-a54b-657f124f3c5b">Katkuri, Abhi</Document_x0020_Modified>
    <Document_x0020_Category xmlns="91c4f514-71c7-405c-a54b-657f124f3c5b">Other – To Be Classified</Document_x0020_Category>
    <Workflow_x0020_Action xmlns="91c4f514-71c7-405c-a54b-657f124f3c5b" xsi:nil="true"/>
    <Workflow_x0020_Status xmlns="91c4f514-71c7-405c-a54b-657f124f3c5b" xsi:nil="true"/>
    <Rejection_x0020_Comments xmlns="91c4f514-71c7-405c-a54b-657f124f3c5b" xsi:nil="true"/>
  </documentManagement>
</p:properties>
</file>

<file path=customXml/itemProps1.xml><?xml version="1.0" encoding="utf-8"?>
<ds:datastoreItem xmlns:ds="http://schemas.openxmlformats.org/officeDocument/2006/customXml" ds:itemID="{7A852CCB-32D6-4BF2-8D39-45C0F16F4741}">
  <ds:schemaRefs>
    <ds:schemaRef ds:uri="http://schemas.microsoft.com/office/2006/metadata/longProperties"/>
  </ds:schemaRefs>
</ds:datastoreItem>
</file>

<file path=customXml/itemProps2.xml><?xml version="1.0" encoding="utf-8"?>
<ds:datastoreItem xmlns:ds="http://schemas.openxmlformats.org/officeDocument/2006/customXml" ds:itemID="{09615294-B696-40A9-BF32-5B73485E4B15}">
  <ds:schemaRefs>
    <ds:schemaRef ds:uri="http://schemas.microsoft.com/sharepoint/v3/contenttype/forms"/>
  </ds:schemaRefs>
</ds:datastoreItem>
</file>

<file path=customXml/itemProps3.xml><?xml version="1.0" encoding="utf-8"?>
<ds:datastoreItem xmlns:ds="http://schemas.openxmlformats.org/officeDocument/2006/customXml" ds:itemID="{E4B9452F-0E15-48D7-8B9D-BF49F24E7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4f514-71c7-405c-a54b-657f124f3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2B082F4-1A1B-4C1C-9420-ACA6B3CB7189}">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91c4f514-71c7-405c-a54b-657f124f3c5b"/>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8491</TotalTime>
  <Words>4089</Words>
  <Application>Microsoft Office PowerPoint</Application>
  <PresentationFormat>On-screen Show (4:3)</PresentationFormat>
  <Paragraphs>284</Paragraphs>
  <Slides>46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Garamond</vt:lpstr>
      <vt:lpstr>AIG Futura Medium</vt:lpstr>
      <vt:lpstr>Cambria Math</vt:lpstr>
      <vt:lpstr>Wingdings</vt:lpstr>
      <vt:lpstr>AIG Futura Book</vt:lpstr>
      <vt:lpstr>Calibri</vt:lpstr>
      <vt:lpstr>Counterparty Purr Template</vt:lpstr>
      <vt:lpstr>Equation</vt:lpstr>
      <vt:lpstr>Validating Counterparty Risk Models</vt:lpstr>
      <vt:lpstr>The Usual Caveats</vt:lpstr>
      <vt:lpstr>Table of Contents</vt:lpstr>
      <vt:lpstr>PowerPoint Presentation</vt:lpstr>
      <vt:lpstr>Risky Counterparty </vt:lpstr>
      <vt:lpstr>Counterparty Risk</vt:lpstr>
      <vt:lpstr>Credit Risk</vt:lpstr>
      <vt:lpstr>Alphabet Soup</vt:lpstr>
      <vt:lpstr>More Alphabet Soup</vt:lpstr>
      <vt:lpstr>Archetypal PE graph </vt:lpstr>
      <vt:lpstr>Hull-White View</vt:lpstr>
      <vt:lpstr>The next crisis</vt:lpstr>
      <vt:lpstr>Brigo-Pallavicini View</vt:lpstr>
      <vt:lpstr>PowerPoint Presentation</vt:lpstr>
      <vt:lpstr>What Validation Isn’t</vt:lpstr>
      <vt:lpstr>There is no Validation cookbook</vt:lpstr>
      <vt:lpstr>Development Cookbook</vt:lpstr>
      <vt:lpstr>What validation is</vt:lpstr>
      <vt:lpstr>What validation doesn’t cover</vt:lpstr>
      <vt:lpstr>Your First Model - Eyesight</vt:lpstr>
      <vt:lpstr>When Does a Counterparty Default?</vt:lpstr>
      <vt:lpstr>PowerPoint Presentation</vt:lpstr>
      <vt:lpstr>Netting Sets</vt:lpstr>
      <vt:lpstr>Netting Set Schematic</vt:lpstr>
      <vt:lpstr>Dealing with Regulators</vt:lpstr>
      <vt:lpstr>PowerPoint Presentation</vt:lpstr>
      <vt:lpstr>Formula for Credit Risk</vt:lpstr>
      <vt:lpstr>The Nature of Derivatives</vt:lpstr>
      <vt:lpstr>PowerPoint Presentation</vt:lpstr>
      <vt:lpstr>The Current Exposure Method</vt:lpstr>
      <vt:lpstr>The Standardized Method</vt:lpstr>
      <vt:lpstr>PowerPoint Presentation</vt:lpstr>
      <vt:lpstr>Quants at work</vt:lpstr>
      <vt:lpstr>Computational requirements</vt:lpstr>
      <vt:lpstr>Long simulations</vt:lpstr>
      <vt:lpstr>Long simulations</vt:lpstr>
      <vt:lpstr>Alpha</vt:lpstr>
      <vt:lpstr>99.9% Worst Year</vt:lpstr>
      <vt:lpstr>More Alpha</vt:lpstr>
      <vt:lpstr>Q and R</vt:lpstr>
      <vt:lpstr>PowerPoint Presentation</vt:lpstr>
      <vt:lpstr>What is Economic Capital</vt:lpstr>
      <vt:lpstr>Extrapolation</vt:lpstr>
      <vt:lpstr>PowerPoint Presentation</vt:lpstr>
      <vt:lpstr>Conclusions</vt:lpstr>
      <vt:lpstr>Questions?</vt:lpstr>
    </vt:vector>
  </TitlesOfParts>
  <Company>Pentagram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Title</dc:title>
  <dc:creator>Rafael Medina</dc:creator>
  <cp:lastModifiedBy>Goldberg, Martin</cp:lastModifiedBy>
  <cp:revision>243</cp:revision>
  <cp:lastPrinted>2014-10-01T13:53:32Z</cp:lastPrinted>
  <dcterms:created xsi:type="dcterms:W3CDTF">2012-07-27T19:37:01Z</dcterms:created>
  <dcterms:modified xsi:type="dcterms:W3CDTF">2014-10-01T15:12:07Z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 Site Owner">
    <vt:lpwstr>Adams, Kim </vt:lpwstr>
  </property>
  <property fmtid="{D5CDD505-2E9C-101B-9397-08002B2CF9AE}" pid="3" name="AIG Expiration Date">
    <vt:lpwstr>2014-02-12T14:29:53Z</vt:lpwstr>
  </property>
  <property fmtid="{D5CDD505-2E9C-101B-9397-08002B2CF9AE}" pid="4" name="AIG Author">
    <vt:lpwstr>Katkuri, Abhi</vt:lpwstr>
  </property>
</Properties>
</file>