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48"/>
  </p:notesMasterIdLst>
  <p:sldIdLst>
    <p:sldId id="256" r:id="rId4"/>
    <p:sldId id="257" r:id="rId5"/>
    <p:sldId id="258" r:id="rId6"/>
    <p:sldId id="283" r:id="rId7"/>
    <p:sldId id="259" r:id="rId8"/>
    <p:sldId id="260" r:id="rId9"/>
    <p:sldId id="261" r:id="rId10"/>
    <p:sldId id="262" r:id="rId11"/>
    <p:sldId id="263" r:id="rId12"/>
    <p:sldId id="264" r:id="rId13"/>
    <p:sldId id="266" r:id="rId14"/>
    <p:sldId id="265" r:id="rId15"/>
    <p:sldId id="268" r:id="rId16"/>
    <p:sldId id="284" r:id="rId17"/>
    <p:sldId id="267" r:id="rId18"/>
    <p:sldId id="269" r:id="rId19"/>
    <p:sldId id="270" r:id="rId20"/>
    <p:sldId id="285" r:id="rId21"/>
    <p:sldId id="271" r:id="rId22"/>
    <p:sldId id="274" r:id="rId23"/>
    <p:sldId id="279" r:id="rId24"/>
    <p:sldId id="273" r:id="rId25"/>
    <p:sldId id="275" r:id="rId26"/>
    <p:sldId id="278" r:id="rId27"/>
    <p:sldId id="277" r:id="rId28"/>
    <p:sldId id="281" r:id="rId29"/>
    <p:sldId id="282" r:id="rId30"/>
    <p:sldId id="276" r:id="rId31"/>
    <p:sldId id="280" r:id="rId32"/>
    <p:sldId id="292" r:id="rId33"/>
    <p:sldId id="290" r:id="rId34"/>
    <p:sldId id="286" r:id="rId35"/>
    <p:sldId id="291" r:id="rId36"/>
    <p:sldId id="287" r:id="rId37"/>
    <p:sldId id="298" r:id="rId38"/>
    <p:sldId id="299" r:id="rId39"/>
    <p:sldId id="296" r:id="rId40"/>
    <p:sldId id="297" r:id="rId41"/>
    <p:sldId id="294" r:id="rId42"/>
    <p:sldId id="289" r:id="rId43"/>
    <p:sldId id="295" r:id="rId44"/>
    <p:sldId id="288" r:id="rId45"/>
    <p:sldId id="272" r:id="rId46"/>
    <p:sldId id="29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76" autoAdjust="0"/>
  </p:normalViewPr>
  <p:slideViewPr>
    <p:cSldViewPr>
      <p:cViewPr varScale="1">
        <p:scale>
          <a:sx n="74" d="100"/>
          <a:sy n="74" d="100"/>
        </p:scale>
        <p:origin x="-15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2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2709F-2812-44EE-B626-93CFDC1F2AAF}" type="datetimeFigureOut">
              <a:rPr lang="en-US" smtClean="0"/>
              <a:t>11/7/2013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33412-D3F2-432A-9984-04AFD953E0AF}" type="slidenum">
              <a:rPr lang="en-US" smtClean="0"/>
              <a:t>‹#›</a:t>
            </a:fld>
            <a:endParaRPr lang="en-US" dirty="0"/>
          </a:p>
        </p:txBody>
      </p:sp>
    </p:spTree>
    <p:extLst>
      <p:ext uri="{BB962C8B-B14F-4D97-AF65-F5344CB8AC3E}">
        <p14:creationId xmlns:p14="http://schemas.microsoft.com/office/powerpoint/2010/main" val="166401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smtClean="0"/>
              <a:t>Martin </a:t>
            </a:r>
            <a:r>
              <a:rPr lang="en-US" dirty="0" smtClean="0">
                <a:latin typeface="Garamond" panose="02020404030301010803" pitchFamily="18" charset="0"/>
              </a:rPr>
              <a:t>Goldberg</a:t>
            </a:r>
            <a:endParaRPr lang="en-US" dirty="0">
              <a:latin typeface="Garamond" panose="02020404030301010803" pitchFamily="18" charset="0"/>
            </a:endParaRPr>
          </a:p>
        </p:txBody>
      </p:sp>
      <p:sp>
        <p:nvSpPr>
          <p:cNvPr id="5" name="Footer Placeholder 4"/>
          <p:cNvSpPr>
            <a:spLocks noGrp="1"/>
          </p:cNvSpPr>
          <p:nvPr>
            <p:ph type="ftr" sz="quarter" idx="11"/>
          </p:nvPr>
        </p:nvSpPr>
        <p:spPr>
          <a:xfrm>
            <a:off x="6248400" y="6324600"/>
            <a:ext cx="2895600" cy="365125"/>
          </a:xfrm>
          <a:prstGeom prst="rect">
            <a:avLst/>
          </a:prstGeom>
        </p:spPr>
        <p:txBody>
          <a:bodyPr/>
          <a:lstStyle>
            <a:lvl1pPr>
              <a:defRPr>
                <a:latin typeface="Garamond" panose="02020404030301010803" pitchFamily="18" charset="0"/>
              </a:defRPr>
            </a:lvl1pPr>
          </a:lstStyle>
          <a:p>
            <a:r>
              <a:rPr lang="en-US" dirty="0" smtClean="0"/>
              <a:t>ValidationQuant.com</a:t>
            </a:r>
            <a:endParaRPr lang="en-US" dirty="0"/>
          </a:p>
        </p:txBody>
      </p:sp>
    </p:spTree>
    <p:extLst>
      <p:ext uri="{BB962C8B-B14F-4D97-AF65-F5344CB8AC3E}">
        <p14:creationId xmlns:p14="http://schemas.microsoft.com/office/powerpoint/2010/main" val="194310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3B52D4-C184-4FD2-9833-56EE9FE649DF}" type="datetime1">
              <a:rPr lang="en-US" smtClean="0"/>
              <a:t>11/7/2013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132617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0826D6-B925-4F78-A5F6-87AAF357C6D4}" type="datetime1">
              <a:rPr lang="en-US" smtClean="0"/>
              <a:t>11/7/2013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2605236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84371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179500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3986206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0791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66410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001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9235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35936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a:latin typeface="Garamond" panose="02020404030301010803" pitchFamily="18" charset="0"/>
              </a:defRPr>
            </a:lvl1pPr>
            <a:lvl2pPr marL="742950" indent="-285750">
              <a:buFont typeface="Wingdings" panose="05000000000000000000" pitchFamily="2" charset="2"/>
              <a:buChar char="q"/>
              <a:defRPr>
                <a:latin typeface="Garamond" panose="02020404030301010803" pitchFamily="18" charset="0"/>
              </a:defRPr>
            </a:lvl2pPr>
            <a:lvl3pPr>
              <a:defRPr>
                <a:latin typeface="Garamond" panose="02020404030301010803" pitchFamily="18" charset="0"/>
              </a:defRPr>
            </a:lvl3pPr>
            <a:lvl4pPr marL="1600200" indent="-228600">
              <a:buFont typeface="Courier New" panose="02070309020205020404" pitchFamily="49" charset="0"/>
              <a:buChar char="o"/>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endParaRPr lang="en-US" dirty="0" smtClean="0"/>
          </a:p>
          <a:p>
            <a:r>
              <a:rPr lang="en-US" dirty="0" smtClean="0">
                <a:solidFill>
                  <a:schemeClr val="tx1"/>
                </a:solidFill>
              </a:rPr>
              <a:t>PAGE </a:t>
            </a:r>
            <a:fld id="{A535BFFF-6A4D-49B2-AA5B-B4C879832FC5}" type="slidenum">
              <a:rPr lang="en-US" smtClean="0">
                <a:solidFill>
                  <a:schemeClr val="tx1"/>
                </a:solidFill>
              </a:rPr>
              <a:pPr/>
              <a:t>‹#›</a:t>
            </a:fld>
            <a:r>
              <a:rPr lang="en-US" dirty="0" smtClean="0">
                <a:solidFill>
                  <a:schemeClr val="tx1"/>
                </a:solidFill>
              </a:rPr>
              <a:t> </a:t>
            </a:r>
          </a:p>
          <a:p>
            <a:endParaRPr lang="en-US" dirty="0"/>
          </a:p>
        </p:txBody>
      </p:sp>
    </p:spTree>
    <p:extLst>
      <p:ext uri="{BB962C8B-B14F-4D97-AF65-F5344CB8AC3E}">
        <p14:creationId xmlns:p14="http://schemas.microsoft.com/office/powerpoint/2010/main" val="33395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89303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52639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0A8B9-F274-41F0-8F47-9B4675040738}"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52CEBF-E309-41AA-B869-840AA4FA84B7}" type="slidenum">
              <a:rPr lang="en-US" smtClean="0"/>
              <a:t>‹#›</a:t>
            </a:fld>
            <a:endParaRPr lang="en-US" dirty="0"/>
          </a:p>
        </p:txBody>
      </p:sp>
    </p:spTree>
    <p:extLst>
      <p:ext uri="{BB962C8B-B14F-4D97-AF65-F5344CB8AC3E}">
        <p14:creationId xmlns:p14="http://schemas.microsoft.com/office/powerpoint/2010/main" val="299490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594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1413548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1571414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3702446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3221166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3077501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97298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DB0A7-6AD5-4A38-BBBC-AA63331778D1}" type="datetime1">
              <a:rPr lang="en-US" smtClean="0"/>
              <a:t>11/7/2013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4140676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2395699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517985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3625027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F55DE-AB20-4E19-8C22-D2C987CEA326}"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F97E66-7CAB-442A-8D59-22049FA5B5B6}" type="slidenum">
              <a:rPr lang="en-US" smtClean="0"/>
              <a:t>‹#›</a:t>
            </a:fld>
            <a:endParaRPr lang="en-US" dirty="0"/>
          </a:p>
        </p:txBody>
      </p:sp>
    </p:spTree>
    <p:extLst>
      <p:ext uri="{BB962C8B-B14F-4D97-AF65-F5344CB8AC3E}">
        <p14:creationId xmlns:p14="http://schemas.microsoft.com/office/powerpoint/2010/main" val="89202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4DA251-40E9-4E1B-99EB-088BC59DED55}" type="datetime1">
              <a:rPr lang="en-US" smtClean="0"/>
              <a:t>11/7/2013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396203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8EEBA85-88FD-401F-BA20-DEC8B12D1A5F}" type="datetime1">
              <a:rPr lang="en-US" smtClean="0"/>
              <a:t>11/7/2013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316280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7CE2801-1DFF-4CBE-8B2E-EBB2B34FA652}" type="datetime1">
              <a:rPr lang="en-US" smtClean="0"/>
              <a:t>11/7/2013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336365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8A7DC4-2B09-4124-8D9D-2D5604D8B9E3}" type="datetime1">
              <a:rPr lang="en-US" smtClean="0"/>
              <a:t>11/7/2013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171897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121502-A926-4064-9F9D-F4738E62EB19}" type="datetime1">
              <a:rPr lang="en-US" smtClean="0"/>
              <a:t>11/7/2013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125851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9FA3D0-4557-44C4-BD64-F56C1B51520A}" type="datetime1">
              <a:rPr lang="en-US" smtClean="0"/>
              <a:t>11/7/2013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DC97D2E-B53C-401D-BB80-0AC164EEAD9F}" type="slidenum">
              <a:rPr lang="en-US" smtClean="0"/>
              <a:t>‹#›</a:t>
            </a:fld>
            <a:endParaRPr lang="en-US" dirty="0"/>
          </a:p>
        </p:txBody>
      </p:sp>
    </p:spTree>
    <p:extLst>
      <p:ext uri="{BB962C8B-B14F-4D97-AF65-F5344CB8AC3E}">
        <p14:creationId xmlns:p14="http://schemas.microsoft.com/office/powerpoint/2010/main" val="246240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latin typeface="Garamond" panose="02020404030301010803" pitchFamily="18" charset="0"/>
              </a:defRPr>
            </a:lvl1pPr>
          </a:lstStyle>
          <a:p>
            <a:fld id="{FDC97D2E-B53C-401D-BB80-0AC164EEAD9F}" type="slidenum">
              <a:rPr lang="en-US" smtClean="0"/>
              <a:pPr/>
              <a:t>‹#›</a:t>
            </a:fld>
            <a:endParaRPr lang="en-US" dirty="0"/>
          </a:p>
        </p:txBody>
      </p:sp>
    </p:spTree>
    <p:extLst>
      <p:ext uri="{BB962C8B-B14F-4D97-AF65-F5344CB8AC3E}">
        <p14:creationId xmlns:p14="http://schemas.microsoft.com/office/powerpoint/2010/main" val="33104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Ø"/>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Wingdings" panose="05000000000000000000" pitchFamily="2" charset="2"/>
        <a:buChar char="q"/>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0A8B9-F274-41F0-8F47-9B4675040738}" type="datetimeFigureOut">
              <a:rPr lang="en-US" smtClean="0"/>
              <a:t>11/7/2013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2CEBF-E309-41AA-B869-840AA4FA84B7}" type="slidenum">
              <a:rPr lang="en-US" smtClean="0"/>
              <a:t>‹#›</a:t>
            </a:fld>
            <a:endParaRPr lang="en-US" dirty="0"/>
          </a:p>
        </p:txBody>
      </p:sp>
    </p:spTree>
    <p:extLst>
      <p:ext uri="{BB962C8B-B14F-4D97-AF65-F5344CB8AC3E}">
        <p14:creationId xmlns:p14="http://schemas.microsoft.com/office/powerpoint/2010/main" val="649177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F55DE-AB20-4E19-8C22-D2C987CEA326}" type="datetimeFigureOut">
              <a:rPr lang="en-US" smtClean="0"/>
              <a:t>11/7/2013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97E66-7CAB-442A-8D59-22049FA5B5B6}" type="slidenum">
              <a:rPr lang="en-US" smtClean="0"/>
              <a:t>‹#›</a:t>
            </a:fld>
            <a:endParaRPr lang="en-US" dirty="0"/>
          </a:p>
        </p:txBody>
      </p:sp>
    </p:spTree>
    <p:extLst>
      <p:ext uri="{BB962C8B-B14F-4D97-AF65-F5344CB8AC3E}">
        <p14:creationId xmlns:p14="http://schemas.microsoft.com/office/powerpoint/2010/main" val="3685370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057399"/>
          </a:xfrm>
        </p:spPr>
        <p:txBody>
          <a:bodyPr/>
          <a:lstStyle/>
          <a:p>
            <a:r>
              <a:rPr lang="en-US" dirty="0" smtClean="0">
                <a:latin typeface="Garamond" panose="02020404030301010803" pitchFamily="18" charset="0"/>
              </a:rPr>
              <a:t>Model Validation</a:t>
            </a:r>
            <a:endParaRPr lang="en-US" dirty="0">
              <a:latin typeface="Garamond" panose="02020404030301010803" pitchFamily="18" charset="0"/>
            </a:endParaRPr>
          </a:p>
        </p:txBody>
      </p:sp>
      <p:sp>
        <p:nvSpPr>
          <p:cNvPr id="3" name="Subtitle 2"/>
          <p:cNvSpPr>
            <a:spLocks noGrp="1"/>
          </p:cNvSpPr>
          <p:nvPr>
            <p:ph type="subTitle" idx="1"/>
          </p:nvPr>
        </p:nvSpPr>
        <p:spPr>
          <a:xfrm>
            <a:off x="1447800" y="2438400"/>
            <a:ext cx="6400800" cy="3581400"/>
          </a:xfrm>
        </p:spPr>
        <p:txBody>
          <a:bodyPr>
            <a:normAutofit fontScale="85000" lnSpcReduction="20000"/>
          </a:bodyPr>
          <a:lstStyle/>
          <a:p>
            <a:r>
              <a:rPr lang="en-US" dirty="0" smtClean="0">
                <a:solidFill>
                  <a:schemeClr val="tx1"/>
                </a:solidFill>
                <a:latin typeface="Garamond" panose="02020404030301010803" pitchFamily="18" charset="0"/>
              </a:rPr>
              <a:t>My Personal </a:t>
            </a:r>
            <a:r>
              <a:rPr lang="en-US" dirty="0" smtClean="0">
                <a:solidFill>
                  <a:schemeClr val="tx1"/>
                </a:solidFill>
                <a:latin typeface="Garamond" panose="02020404030301010803" pitchFamily="18" charset="0"/>
              </a:rPr>
              <a:t>View</a:t>
            </a:r>
          </a:p>
          <a:p>
            <a:endParaRPr lang="en-US" dirty="0">
              <a:solidFill>
                <a:schemeClr val="tx1"/>
              </a:solidFill>
            </a:endParaRPr>
          </a:p>
          <a:p>
            <a:endParaRPr lang="en-US" dirty="0" smtClean="0">
              <a:solidFill>
                <a:schemeClr val="tx1"/>
              </a:solidFill>
              <a:latin typeface="Garamond" panose="02020404030301010803" pitchFamily="18" charset="0"/>
            </a:endParaRPr>
          </a:p>
          <a:p>
            <a:r>
              <a:rPr lang="en-US" b="1" dirty="0">
                <a:solidFill>
                  <a:schemeClr val="tx1"/>
                </a:solidFill>
                <a:latin typeface="Calibri" pitchFamily="34" charset="0"/>
              </a:rPr>
              <a:t>D.T.C.C. Model Validation Workshop</a:t>
            </a:r>
          </a:p>
          <a:p>
            <a:r>
              <a:rPr lang="en-US" b="1" dirty="0">
                <a:solidFill>
                  <a:schemeClr val="tx1"/>
                </a:solidFill>
                <a:latin typeface="Calibri" pitchFamily="34" charset="0"/>
              </a:rPr>
              <a:t>November 14-15, 2013</a:t>
            </a:r>
          </a:p>
          <a:p>
            <a:endParaRPr lang="en-US" dirty="0">
              <a:solidFill>
                <a:schemeClr val="tx1"/>
              </a:solidFill>
              <a:latin typeface="Garamond" panose="02020404030301010803" pitchFamily="18" charset="0"/>
            </a:endParaRPr>
          </a:p>
          <a:p>
            <a:r>
              <a:rPr lang="en-US" dirty="0" smtClean="0">
                <a:solidFill>
                  <a:schemeClr val="tx1"/>
                </a:solidFill>
                <a:latin typeface="Garamond" panose="02020404030301010803" pitchFamily="18" charset="0"/>
              </a:rPr>
              <a:t>Martin Goldberg</a:t>
            </a:r>
          </a:p>
          <a:p>
            <a:r>
              <a:rPr lang="en-US" dirty="0" smtClean="0">
                <a:solidFill>
                  <a:schemeClr val="tx1"/>
                </a:solidFill>
              </a:rPr>
              <a:t>martin@ValidationQuant.com</a:t>
            </a:r>
            <a:endParaRPr lang="en-US" dirty="0">
              <a:solidFill>
                <a:schemeClr val="tx1"/>
              </a:solidFill>
              <a:latin typeface="Garamond" panose="02020404030301010803" pitchFamily="18" charset="0"/>
            </a:endParaRPr>
          </a:p>
        </p:txBody>
      </p:sp>
      <p:sp>
        <p:nvSpPr>
          <p:cNvPr id="4" name="Slide Number Placeholder 3"/>
          <p:cNvSpPr>
            <a:spLocks noGrp="1"/>
          </p:cNvSpPr>
          <p:nvPr>
            <p:ph type="sldNum" sz="quarter" idx="4294967295"/>
          </p:nvPr>
        </p:nvSpPr>
        <p:spPr>
          <a:xfrm>
            <a:off x="6553200" y="6356350"/>
            <a:ext cx="2133600" cy="365125"/>
          </a:xfrm>
        </p:spPr>
        <p:txBody>
          <a:bodyPr/>
          <a:lstStyle/>
          <a:p>
            <a:fld id="{FDC97D2E-B53C-401D-BB80-0AC164EEAD9F}" type="slidenum">
              <a:rPr lang="en-US" smtClean="0"/>
              <a:t>1</a:t>
            </a:fld>
            <a:endParaRPr lang="en-US" dirty="0"/>
          </a:p>
        </p:txBody>
      </p:sp>
    </p:spTree>
    <p:extLst>
      <p:ext uri="{BB962C8B-B14F-4D97-AF65-F5344CB8AC3E}">
        <p14:creationId xmlns:p14="http://schemas.microsoft.com/office/powerpoint/2010/main" val="184306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What is not a model</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aramond" panose="02020404030301010803" pitchFamily="18" charset="0"/>
              </a:rPr>
              <a:t>Most organizations have a “Model Inventory” of all their models.  I recommend having, either separately or together, a not-a-model inventory.</a:t>
            </a:r>
          </a:p>
          <a:p>
            <a:r>
              <a:rPr lang="en-US" dirty="0" smtClean="0"/>
              <a:t>Databases are not models; computer systems are not models; programming languages (including Excel) are not models  - BUT MODELS CAN BE HOUSED INSIDE THESE, OR BUILT WITH THESE</a:t>
            </a:r>
          </a:p>
          <a:p>
            <a:r>
              <a:rPr lang="en-US" dirty="0" smtClean="0">
                <a:latin typeface="Garamond" panose="02020404030301010803" pitchFamily="18" charset="0"/>
              </a:rPr>
              <a:t>Whether it’s a model does not depend on who coded it, or in what language, or if it’s on a computer, or how indirectly it gets used.</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10</a:t>
            </a:fld>
            <a:endParaRPr lang="en-US" dirty="0"/>
          </a:p>
        </p:txBody>
      </p:sp>
    </p:spTree>
    <p:extLst>
      <p:ext uri="{BB962C8B-B14F-4D97-AF65-F5344CB8AC3E}">
        <p14:creationId xmlns:p14="http://schemas.microsoft.com/office/powerpoint/2010/main" val="257140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Becoming a model</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aramond" panose="02020404030301010803" pitchFamily="18" charset="0"/>
              </a:rPr>
              <a:t>Alice creates a spreadsheet to aggregate the group’s positions for reporting – not a model</a:t>
            </a:r>
          </a:p>
          <a:p>
            <a:r>
              <a:rPr lang="en-US" dirty="0" smtClean="0"/>
              <a:t>Bob enhances the spreadsheet with each position’s risk numbers from the daily risk report- still not a model</a:t>
            </a:r>
          </a:p>
          <a:p>
            <a:r>
              <a:rPr lang="en-US" dirty="0" smtClean="0">
                <a:latin typeface="Garamond" panose="02020404030301010803" pitchFamily="18" charset="0"/>
              </a:rPr>
              <a:t>Carol enhances the spreadsheet with what-if calculations for potential buys and sells – maybe a model, depending on what kind of calculations</a:t>
            </a:r>
          </a:p>
          <a:p>
            <a:r>
              <a:rPr lang="en-US" dirty="0" smtClean="0"/>
              <a:t>David codes the risk calculation into the spreadsheet so it can run more often than daily – now it’s definitely a model</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11</a:t>
            </a:fld>
            <a:endParaRPr lang="en-US" dirty="0"/>
          </a:p>
        </p:txBody>
      </p:sp>
    </p:spTree>
    <p:extLst>
      <p:ext uri="{BB962C8B-B14F-4D97-AF65-F5344CB8AC3E}">
        <p14:creationId xmlns:p14="http://schemas.microsoft.com/office/powerpoint/2010/main" val="211309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Who decides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aramond" panose="02020404030301010803" pitchFamily="18" charset="0"/>
              </a:rPr>
              <a:t>Models are subject to all kinds of policies and requirements and regulations, but non-model “tools” aren’t.</a:t>
            </a:r>
          </a:p>
          <a:p>
            <a:r>
              <a:rPr lang="en-US" dirty="0" smtClean="0"/>
              <a:t>The business has an incentive to classify as many of their tools not-models as possible.</a:t>
            </a:r>
          </a:p>
          <a:p>
            <a:r>
              <a:rPr lang="en-US" dirty="0" smtClean="0">
                <a:latin typeface="Garamond" panose="02020404030301010803" pitchFamily="18" charset="0"/>
              </a:rPr>
              <a:t>The regulators and auditors probably have an incentive to count every tool as a model.</a:t>
            </a:r>
          </a:p>
          <a:p>
            <a:r>
              <a:rPr lang="en-US" dirty="0" smtClean="0"/>
              <a:t>Tiebreakers could be the Model Validation group, some oversight committee, etc. but they have to have the authority to decide, and the incentives have to be right.</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12</a:t>
            </a:fld>
            <a:endParaRPr lang="en-US" dirty="0"/>
          </a:p>
        </p:txBody>
      </p:sp>
    </p:spTree>
    <p:extLst>
      <p:ext uri="{BB962C8B-B14F-4D97-AF65-F5344CB8AC3E}">
        <p14:creationId xmlns:p14="http://schemas.microsoft.com/office/powerpoint/2010/main" val="141556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These decisions have consequences</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smtClean="0">
                <a:latin typeface="Garamond" panose="02020404030301010803" pitchFamily="18" charset="0"/>
              </a:rPr>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31788"/>
            <a:ext cx="7010400" cy="476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86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Model Validation timing and staffing</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14</a:t>
            </a:fld>
            <a:endParaRPr lang="en-US" dirty="0"/>
          </a:p>
        </p:txBody>
      </p:sp>
    </p:spTree>
    <p:extLst>
      <p:ext uri="{BB962C8B-B14F-4D97-AF65-F5344CB8AC3E}">
        <p14:creationId xmlns:p14="http://schemas.microsoft.com/office/powerpoint/2010/main" val="427837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How long does a Validation take?</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r>
              <a:rPr lang="en-US" dirty="0" smtClean="0"/>
              <a:t>More complicated models take longer.</a:t>
            </a:r>
          </a:p>
          <a:p>
            <a:r>
              <a:rPr lang="en-US" dirty="0" smtClean="0">
                <a:latin typeface="Garamond" panose="02020404030301010803" pitchFamily="18" charset="0"/>
              </a:rPr>
              <a:t>The better the documentation, the less time it takes.</a:t>
            </a:r>
          </a:p>
          <a:p>
            <a:r>
              <a:rPr lang="en-US" dirty="0" smtClean="0"/>
              <a:t>Typically this question has two simultaneous answers:</a:t>
            </a:r>
          </a:p>
          <a:p>
            <a:pPr lvl="1"/>
            <a:r>
              <a:rPr lang="en-US" dirty="0" smtClean="0">
                <a:latin typeface="Garamond" panose="02020404030301010803" pitchFamily="18" charset="0"/>
              </a:rPr>
              <a:t>An average of a person-month or so of the validation staff’s efforts</a:t>
            </a:r>
          </a:p>
          <a:p>
            <a:pPr lvl="1"/>
            <a:r>
              <a:rPr lang="en-US" dirty="0" smtClean="0"/>
              <a:t>Much longer of elapsed time because of questions.</a:t>
            </a:r>
          </a:p>
          <a:p>
            <a:pPr lvl="2"/>
            <a:r>
              <a:rPr lang="en-US" dirty="0" smtClean="0">
                <a:latin typeface="Garamond" panose="02020404030301010803" pitchFamily="18" charset="0"/>
              </a:rPr>
              <a:t>Me: Why did you do that?</a:t>
            </a:r>
          </a:p>
          <a:p>
            <a:pPr lvl="2"/>
            <a:r>
              <a:rPr lang="en-US" dirty="0" smtClean="0"/>
              <a:t>Them: Good question.  We’ll look into it and get back to you in a week or two.</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15</a:t>
            </a:fld>
            <a:endParaRPr lang="en-US" dirty="0"/>
          </a:p>
        </p:txBody>
      </p:sp>
    </p:spTree>
    <p:extLst>
      <p:ext uri="{BB962C8B-B14F-4D97-AF65-F5344CB8AC3E}">
        <p14:creationId xmlns:p14="http://schemas.microsoft.com/office/powerpoint/2010/main" val="419387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aramond" panose="02020404030301010803" pitchFamily="18" charset="0"/>
              </a:rPr>
              <a:t>How big is the Model Validation group?</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dirty="0" smtClean="0"/>
              <a:t>My general rule of thumb, which you are free to ignore, is that you need roughly one validator per six or so model developers. </a:t>
            </a:r>
          </a:p>
          <a:p>
            <a:r>
              <a:rPr lang="en-US" dirty="0" smtClean="0">
                <a:latin typeface="Garamond" panose="02020404030301010803" pitchFamily="18" charset="0"/>
              </a:rPr>
              <a:t>More validators than that is hard on the budget</a:t>
            </a:r>
          </a:p>
          <a:p>
            <a:r>
              <a:rPr lang="en-US" dirty="0" smtClean="0"/>
              <a:t>Fewer than that may mean a backlog of unvalidated models growing larger over time.</a:t>
            </a:r>
          </a:p>
          <a:p>
            <a:r>
              <a:rPr lang="en-US" dirty="0" smtClean="0">
                <a:latin typeface="Garamond" panose="02020404030301010803" pitchFamily="18" charset="0"/>
              </a:rPr>
              <a:t>Ideally, in a steady state you validate each new model version before it gets used, and the validation staff has a full schedule.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16</a:t>
            </a:fld>
            <a:endParaRPr lang="en-US" dirty="0"/>
          </a:p>
        </p:txBody>
      </p:sp>
    </p:spTree>
    <p:extLst>
      <p:ext uri="{BB962C8B-B14F-4D97-AF65-F5344CB8AC3E}">
        <p14:creationId xmlns:p14="http://schemas.microsoft.com/office/powerpoint/2010/main" val="156460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There is no Validation cookbook</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2" y="971550"/>
            <a:ext cx="7296148" cy="547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00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assumptions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18</a:t>
            </a:fld>
            <a:endParaRPr lang="en-US" dirty="0"/>
          </a:p>
        </p:txBody>
      </p:sp>
    </p:spTree>
    <p:extLst>
      <p:ext uri="{BB962C8B-B14F-4D97-AF65-F5344CB8AC3E}">
        <p14:creationId xmlns:p14="http://schemas.microsoft.com/office/powerpoint/2010/main" val="422197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 for Human Nature</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sz="2800" dirty="0" smtClean="0"/>
              <a:t>Finance is driven by human nature.  The assumptions that financial models make are more psychology than math.</a:t>
            </a:r>
          </a:p>
          <a:p>
            <a:r>
              <a:rPr lang="en-US" sz="2800" dirty="0" smtClean="0"/>
              <a:t>Moore’s Law predicts that the number of transistors on a chip will double every 18 months.  So far this has been about right.</a:t>
            </a:r>
          </a:p>
          <a:p>
            <a:r>
              <a:rPr lang="en-US" sz="2800" dirty="0" smtClean="0"/>
              <a:t>The quality of computer screens doubles every 7 years or so.</a:t>
            </a:r>
          </a:p>
          <a:p>
            <a:r>
              <a:rPr lang="en-US" sz="2800" b="1" dirty="0" smtClean="0"/>
              <a:t>The intelligence of the hairless ape pounding the keyboard doubles every few hundred thousand years</a:t>
            </a:r>
            <a:r>
              <a:rPr lang="en-US" sz="2200" b="1" dirty="0" smtClean="0"/>
              <a:t>.</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19</a:t>
            </a:fld>
            <a:endParaRPr lang="en-US" dirty="0"/>
          </a:p>
        </p:txBody>
      </p:sp>
    </p:spTree>
    <p:extLst>
      <p:ext uri="{BB962C8B-B14F-4D97-AF65-F5344CB8AC3E}">
        <p14:creationId xmlns:p14="http://schemas.microsoft.com/office/powerpoint/2010/main" val="339544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 Usual Caveats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This presentation expresses my own personal opinions and may not represent the views of any past or future employers.    Feel free to disagree.</a:t>
            </a:r>
          </a:p>
          <a:p>
            <a:r>
              <a:rPr lang="en-US" dirty="0" smtClean="0"/>
              <a:t>If models were perfect, this would be a very different universe.  This talk presents a few things that might go wrong, but is certainly incomplete.</a:t>
            </a:r>
          </a:p>
          <a:p>
            <a:r>
              <a:rPr lang="en-US" dirty="0" smtClean="0"/>
              <a:t>This topic is hard, and a short talk will not make you an expert.  It may point you in some interesting directions, but there are many devils in the details.</a:t>
            </a:r>
          </a:p>
          <a:p>
            <a:r>
              <a:rPr lang="en-US" dirty="0" smtClean="0"/>
              <a:t>I have been a quant for a long time so this talk will be rather quantitative.</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a:t>
            </a:fld>
            <a:endParaRPr lang="en-US" dirty="0"/>
          </a:p>
        </p:txBody>
      </p:sp>
    </p:spTree>
    <p:extLst>
      <p:ext uri="{BB962C8B-B14F-4D97-AF65-F5344CB8AC3E}">
        <p14:creationId xmlns:p14="http://schemas.microsoft.com/office/powerpoint/2010/main" val="300289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Traditional Assumptions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t>Variables are either normal or lognormal (MESOKURTICITY)</a:t>
            </a:r>
          </a:p>
          <a:p>
            <a:r>
              <a:rPr lang="en-US" dirty="0" smtClean="0"/>
              <a:t>Pearson correlations describe the association between variables (the infamous GAUSSIAN COPULA)</a:t>
            </a:r>
          </a:p>
          <a:p>
            <a:r>
              <a:rPr lang="en-US" dirty="0" smtClean="0"/>
              <a:t>A representative sample exists (HOMOGENEITY)</a:t>
            </a:r>
          </a:p>
          <a:p>
            <a:r>
              <a:rPr lang="en-US" dirty="0" smtClean="0"/>
              <a:t>Past performance predicts future events (STATIONARITY)</a:t>
            </a:r>
          </a:p>
          <a:p>
            <a:r>
              <a:rPr lang="en-US" dirty="0" smtClean="0"/>
              <a:t>One year’s data on 1000 companies is a good proxy for any one firm followed for a millennium (ERGODICITY)</a:t>
            </a:r>
          </a:p>
          <a:p>
            <a:r>
              <a:rPr lang="en-US" dirty="0" smtClean="0"/>
              <a:t>Regressions are linear with no cross-terms or threshholding (LINEARITY)</a:t>
            </a:r>
          </a:p>
          <a:p>
            <a:r>
              <a:rPr lang="en-US" dirty="0" smtClean="0"/>
              <a:t>Outliers can be disregarded (HUBRIS)</a:t>
            </a:r>
          </a:p>
        </p:txBody>
      </p:sp>
      <p:sp>
        <p:nvSpPr>
          <p:cNvPr id="4" name="Slide Number Placeholder 3"/>
          <p:cNvSpPr>
            <a:spLocks noGrp="1"/>
          </p:cNvSpPr>
          <p:nvPr>
            <p:ph type="sldNum" sz="quarter" idx="12"/>
          </p:nvPr>
        </p:nvSpPr>
        <p:spPr/>
        <p:txBody>
          <a:bodyPr/>
          <a:lstStyle/>
          <a:p>
            <a:fld id="{FDC97D2E-B53C-401D-BB80-0AC164EEAD9F}" type="slidenum">
              <a:rPr lang="en-US" smtClean="0"/>
              <a:t>20</a:t>
            </a:fld>
            <a:endParaRPr lang="en-US" dirty="0"/>
          </a:p>
        </p:txBody>
      </p:sp>
    </p:spTree>
    <p:extLst>
      <p:ext uri="{BB962C8B-B14F-4D97-AF65-F5344CB8AC3E}">
        <p14:creationId xmlns:p14="http://schemas.microsoft.com/office/powerpoint/2010/main" val="362658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Garamond" panose="02020404030301010803" pitchFamily="18" charset="0"/>
              </a:rPr>
              <a:t>Surprising Assumptions on Why The Model Works That Way</a:t>
            </a:r>
            <a:endParaRPr lang="en-US" sz="3200" dirty="0">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lvl="0" indent="0">
              <a:buNone/>
            </a:pPr>
            <a:r>
              <a:rPr lang="en-US" dirty="0" smtClean="0">
                <a:latin typeface="Garamond" panose="02020404030301010803" pitchFamily="18" charset="0"/>
              </a:rPr>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21</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4144963"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0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Tradeoffs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t>If you make one of the above assumptions because it was true in the past, it may stop being true in the future.</a:t>
            </a:r>
          </a:p>
          <a:p>
            <a:r>
              <a:rPr lang="en-US" dirty="0" smtClean="0"/>
              <a:t>If it wasn’t true in the past, it is highly unlikely for the market to become simpler.</a:t>
            </a:r>
          </a:p>
          <a:p>
            <a:r>
              <a:rPr lang="en-US" dirty="0" smtClean="0"/>
              <a:t>You have to decide if the extra effort in building more sophisticated analytics will have enough impact to be worth the bother.</a:t>
            </a:r>
          </a:p>
          <a:p>
            <a:r>
              <a:rPr lang="en-US" dirty="0" smtClean="0"/>
              <a:t>More elaborate models need more calibration and can become less useful.  If they are incomprehensible to the intended user, they may not get used.  Compromise between showing off your quant skill and giving the users levers to use their judgment.  </a:t>
            </a:r>
          </a:p>
          <a:p>
            <a:r>
              <a:rPr lang="en-US" dirty="0" smtClean="0"/>
              <a:t>The key is transparency – no surprises or misrepresentation.</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22</a:t>
            </a:fld>
            <a:endParaRPr lang="en-US" dirty="0"/>
          </a:p>
        </p:txBody>
      </p:sp>
    </p:spTree>
    <p:extLst>
      <p:ext uri="{BB962C8B-B14F-4D97-AF65-F5344CB8AC3E}">
        <p14:creationId xmlns:p14="http://schemas.microsoft.com/office/powerpoint/2010/main" val="225120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 Easy Way</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23</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31875" y="1143000"/>
            <a:ext cx="7056438" cy="5186661"/>
          </a:xfrm>
          <a:prstGeom prst="rect">
            <a:avLst/>
          </a:prstGeom>
        </p:spPr>
      </p:pic>
    </p:spTree>
    <p:extLst>
      <p:ext uri="{BB962C8B-B14F-4D97-AF65-F5344CB8AC3E}">
        <p14:creationId xmlns:p14="http://schemas.microsoft.com/office/powerpoint/2010/main" val="395467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Tails not Mesokurtic - 1</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sz="2400" dirty="0" smtClean="0"/>
              <a:t>A few jobs ago I fit the distribution of 2-week changes in spreads of single-B bonds to a model with a fat-tailed distribution of ordinary changes plus skewed fat-tailed jump probabilities for up and down jumps. </a:t>
            </a:r>
          </a:p>
          <a:p>
            <a:r>
              <a:rPr lang="en-US" sz="2400" dirty="0" smtClean="0"/>
              <a:t> The only way to say some moves were jumps was that I had already subtracted the best-fit fat-tail.  Individual observations could not be definitively classified as jump or fat-tail</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24</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076403"/>
            <a:ext cx="5427662" cy="205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34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Tails not Mesokurtic - 2</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sz="2400" dirty="0" smtClean="0"/>
              <a:t>The functional form for my fat-tailed distributions was Tukey’s g×h</a:t>
            </a:r>
          </a:p>
          <a:p>
            <a:endParaRPr lang="en-US" dirty="0" smtClean="0"/>
          </a:p>
          <a:p>
            <a:r>
              <a:rPr lang="en-US" sz="2400" dirty="0" smtClean="0"/>
              <a:t>where Z is a standard normal variable, g controls skewness, and h controls how fat the tail is.  Below is the fitting error.</a:t>
            </a:r>
          </a:p>
          <a:p>
            <a:endParaRPr lang="en-US" dirty="0" smtClean="0"/>
          </a:p>
          <a:p>
            <a:pPr>
              <a:buFont typeface="Arial" charset="0"/>
              <a:buNone/>
            </a:pPr>
            <a:endParaRPr lang="en-US" dirty="0" smtClean="0"/>
          </a:p>
          <a:p>
            <a:endParaRPr lang="en-US" dirty="0" smtClean="0"/>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83883741"/>
              </p:ext>
            </p:extLst>
          </p:nvPr>
        </p:nvGraphicFramePr>
        <p:xfrm>
          <a:off x="1600200" y="1676400"/>
          <a:ext cx="4681537" cy="990600"/>
        </p:xfrm>
        <a:graphic>
          <a:graphicData uri="http://schemas.openxmlformats.org/presentationml/2006/ole">
            <mc:AlternateContent xmlns:mc="http://schemas.openxmlformats.org/markup-compatibility/2006">
              <mc:Choice xmlns:v="urn:schemas-microsoft-com:vml" Requires="v">
                <p:oleObj spid="_x0000_s3083" name="Equation" r:id="rId3" imgW="1663700" imgH="355600" progId="Equation.3">
                  <p:embed/>
                </p:oleObj>
              </mc:Choice>
              <mc:Fallback>
                <p:oleObj name="Equation" r:id="rId3" imgW="1663700" imgH="355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76400"/>
                        <a:ext cx="46815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3871021"/>
            <a:ext cx="8064500" cy="222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65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Sometimes the tail can mask the rest of the picture</a:t>
            </a:r>
            <a:endParaRPr lang="en-US" sz="3200" dirty="0"/>
          </a:p>
        </p:txBody>
      </p:sp>
      <p:sp>
        <p:nvSpPr>
          <p:cNvPr id="3" name="Content Placeholder 2"/>
          <p:cNvSpPr>
            <a:spLocks noGrp="1"/>
          </p:cNvSpPr>
          <p:nvPr>
            <p:ph idx="1"/>
          </p:nvPr>
        </p:nvSpPr>
        <p:spPr/>
        <p:txBody>
          <a:bodyPr/>
          <a:lstStyle/>
          <a:p>
            <a:pPr marL="0" indent="0">
              <a:buNone/>
            </a:pPr>
            <a:r>
              <a:rPr lang="en-US" dirty="0"/>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26</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47800" y="990600"/>
            <a:ext cx="5562600" cy="5456385"/>
          </a:xfrm>
          <a:prstGeom prst="rect">
            <a:avLst/>
          </a:prstGeom>
        </p:spPr>
      </p:pic>
    </p:spTree>
    <p:extLst>
      <p:ext uri="{BB962C8B-B14F-4D97-AF65-F5344CB8AC3E}">
        <p14:creationId xmlns:p14="http://schemas.microsoft.com/office/powerpoint/2010/main" val="172916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Libor Copula Density</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27</a:t>
            </a:fld>
            <a:endParaRPr lang="en-US" dirty="0"/>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989" y="1089383"/>
            <a:ext cx="7294489" cy="493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69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Copula Densities</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latin typeface="Courier New" pitchFamily="49" charset="0"/>
            </a:endParaRPr>
          </a:p>
          <a:p>
            <a:pPr marL="0" indent="0">
              <a:buNone/>
            </a:pPr>
            <a:endParaRPr lang="en-US" dirty="0" smtClean="0">
              <a:latin typeface="Courier New" pitchFamily="49" charset="0"/>
            </a:endParaRPr>
          </a:p>
          <a:p>
            <a:pPr marL="0" indent="0">
              <a:buNone/>
            </a:pPr>
            <a:endParaRPr lang="en-US" dirty="0">
              <a:latin typeface="Courier New" pitchFamily="49" charset="0"/>
            </a:endParaRPr>
          </a:p>
          <a:p>
            <a:pPr marL="0" indent="0">
              <a:buNone/>
            </a:pPr>
            <a:endParaRPr lang="en-US" dirty="0" smtClean="0">
              <a:latin typeface="Courier New" pitchFamily="49" charset="0"/>
            </a:endParaRPr>
          </a:p>
          <a:p>
            <a:pPr marL="0" indent="0">
              <a:buNone/>
            </a:pPr>
            <a:r>
              <a:rPr lang="en-US" dirty="0" smtClean="0">
                <a:latin typeface="Courier New" pitchFamily="49" charset="0"/>
              </a:rPr>
              <a:t> 	 </a:t>
            </a:r>
            <a:r>
              <a:rPr lang="en-US" sz="1400" b="1" dirty="0" smtClean="0">
                <a:latin typeface="Castellar" panose="020A0402060406010301" pitchFamily="18" charset="0"/>
              </a:rPr>
              <a:t>GAUSSIAN</a:t>
            </a:r>
          </a:p>
          <a:p>
            <a:pPr marL="0" indent="0">
              <a:buNone/>
            </a:pP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28</a:t>
            </a:fld>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37" y="1066800"/>
            <a:ext cx="36576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985" y="4574868"/>
            <a:ext cx="22336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537" y="4574868"/>
            <a:ext cx="196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464" y="4892368"/>
            <a:ext cx="16764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343400" y="1066800"/>
            <a:ext cx="4191000" cy="3429000"/>
          </a:xfrm>
          <a:prstGeom prst="rect">
            <a:avLst/>
          </a:prstGeom>
        </p:spPr>
        <p:txBody>
          <a:bodyPr wrap="none">
            <a:noAutofit/>
          </a:bodyPr>
          <a:lstStyle/>
          <a:p>
            <a:r>
              <a:rPr lang="en-US" dirty="0" smtClean="0">
                <a:latin typeface="Garamond" panose="02020404030301010803" pitchFamily="18" charset="0"/>
              </a:rPr>
              <a:t>Upper and lower tail dependence of 1;</a:t>
            </a:r>
          </a:p>
          <a:p>
            <a:r>
              <a:rPr lang="en-US" dirty="0" smtClean="0">
                <a:latin typeface="Garamond" panose="02020404030301010803" pitchFamily="18" charset="0"/>
              </a:rPr>
              <a:t> middle “local dependence” -1 </a:t>
            </a:r>
          </a:p>
          <a:p>
            <a:r>
              <a:rPr lang="en-US" dirty="0" smtClean="0">
                <a:latin typeface="Garamond" panose="02020404030301010803" pitchFamily="18" charset="0"/>
              </a:rPr>
              <a:t>The rank correlation is constructed to be </a:t>
            </a:r>
          </a:p>
          <a:p>
            <a:r>
              <a:rPr lang="en-US" dirty="0" smtClean="0">
                <a:latin typeface="Garamond" panose="02020404030301010803" pitchFamily="18" charset="0"/>
              </a:rPr>
              <a:t>exactly zero.  I designed this as a </a:t>
            </a:r>
          </a:p>
          <a:p>
            <a:r>
              <a:rPr lang="en-US" dirty="0" smtClean="0">
                <a:latin typeface="Garamond" panose="02020404030301010803" pitchFamily="18" charset="0"/>
              </a:rPr>
              <a:t>counterexample.</a:t>
            </a:r>
          </a:p>
          <a:p>
            <a:r>
              <a:rPr lang="en-US" dirty="0" smtClean="0">
                <a:latin typeface="Garamond" panose="02020404030301010803" pitchFamily="18" charset="0"/>
              </a:rPr>
              <a:t> It is more pathological than what you will </a:t>
            </a:r>
          </a:p>
          <a:p>
            <a:r>
              <a:rPr lang="en-US" dirty="0" smtClean="0">
                <a:latin typeface="Garamond" panose="02020404030301010803" pitchFamily="18" charset="0"/>
              </a:rPr>
              <a:t>ever actually find</a:t>
            </a:r>
          </a:p>
          <a:p>
            <a:r>
              <a:rPr lang="en-US" dirty="0" smtClean="0">
                <a:latin typeface="Garamond" panose="02020404030301010803" pitchFamily="18" charset="0"/>
              </a:rPr>
              <a:t>You can find funnel-shaped and </a:t>
            </a:r>
          </a:p>
          <a:p>
            <a:r>
              <a:rPr lang="en-US" dirty="0" smtClean="0">
                <a:latin typeface="Garamond" panose="02020404030301010803" pitchFamily="18" charset="0"/>
              </a:rPr>
              <a:t>galaxy-shaped copula densities in real data,</a:t>
            </a:r>
          </a:p>
          <a:p>
            <a:r>
              <a:rPr lang="en-US" dirty="0" smtClean="0">
                <a:latin typeface="Garamond" panose="02020404030301010803" pitchFamily="18" charset="0"/>
              </a:rPr>
              <a:t> but in a less exaggerated form than below.</a:t>
            </a:r>
            <a:endParaRPr lang="en-US" dirty="0">
              <a:latin typeface="Garamond" panose="02020404030301010803" pitchFamily="18" charset="0"/>
            </a:endParaRPr>
          </a:p>
          <a:p>
            <a:endParaRPr lang="en-US" dirty="0" smtClean="0"/>
          </a:p>
          <a:p>
            <a:r>
              <a:rPr lang="en-US" sz="1400" b="1" dirty="0" smtClean="0">
                <a:latin typeface="Castellar" panose="020A0402060406010301" pitchFamily="18" charset="0"/>
              </a:rPr>
              <a:t>Extreme Funnel    Extreme Galaxy</a:t>
            </a:r>
            <a:endParaRPr lang="en-US" sz="1400" b="1" dirty="0">
              <a:latin typeface="Castellar" panose="020A0402060406010301" pitchFamily="18" charset="0"/>
            </a:endParaRPr>
          </a:p>
        </p:txBody>
      </p:sp>
    </p:spTree>
    <p:extLst>
      <p:ext uri="{BB962C8B-B14F-4D97-AF65-F5344CB8AC3E}">
        <p14:creationId xmlns:p14="http://schemas.microsoft.com/office/powerpoint/2010/main" val="828423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myopia</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47500" lnSpcReduction="20000"/>
          </a:bodyPr>
          <a:lstStyle/>
          <a:p>
            <a:r>
              <a:rPr lang="en-US" sz="4100" dirty="0" smtClean="0"/>
              <a:t>One way to help predict what could happen is to study history.  For example, here is a graph of  UK consol yields since 1729 and US long bond yields since 1798.</a:t>
            </a:r>
          </a:p>
          <a:p>
            <a:endParaRPr lang="en-US" sz="4100" dirty="0" smtClean="0"/>
          </a:p>
          <a:p>
            <a:endParaRPr lang="en-US" sz="4100" dirty="0" smtClean="0"/>
          </a:p>
          <a:p>
            <a:endParaRPr lang="en-US" sz="4100" dirty="0" smtClean="0"/>
          </a:p>
          <a:p>
            <a:endParaRPr lang="en-US" sz="4100" dirty="0" smtClean="0"/>
          </a:p>
          <a:p>
            <a:endParaRPr lang="en-US" sz="4100" dirty="0" smtClean="0"/>
          </a:p>
          <a:p>
            <a:endParaRPr lang="en-US" sz="4100" dirty="0" smtClean="0"/>
          </a:p>
          <a:p>
            <a:pPr marL="0" indent="0">
              <a:buNone/>
            </a:pPr>
            <a:endParaRPr lang="en-US" sz="4100" dirty="0" smtClean="0"/>
          </a:p>
          <a:p>
            <a:endParaRPr lang="en-US" sz="4100" dirty="0" smtClean="0"/>
          </a:p>
          <a:p>
            <a:endParaRPr lang="en-US" sz="4100" dirty="0"/>
          </a:p>
          <a:p>
            <a:endParaRPr lang="en-US" sz="4100" dirty="0" smtClean="0"/>
          </a:p>
          <a:p>
            <a:r>
              <a:rPr lang="en-US" sz="4100" dirty="0" smtClean="0"/>
              <a:t>The UK long bond rate rose 360 bp in 1974, and fell 188 bp in 1983.  Since 1999, the largest annual rise was 39 bp and the largest annual fall was 82 bp.  In the US, annual data from 1987 – present have the change in long bond yield vary from -92 bp to +75 bp.  In 1986 it went down 235 bp, and in 1980 it went up 231 bp, and a further 223 bp in 1981</a:t>
            </a:r>
            <a:r>
              <a:rPr lang="en-US" dirty="0" smtClean="0"/>
              <a:t>.</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29</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82" y="1752600"/>
            <a:ext cx="72009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2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Outline of this talk</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Garamond" panose="02020404030301010803" pitchFamily="18" charset="0"/>
              </a:rPr>
              <a:t>What is a model, and who gets to decide</a:t>
            </a:r>
            <a:endParaRPr lang="en-US" dirty="0"/>
          </a:p>
          <a:p>
            <a:pPr marL="514350" indent="-514350">
              <a:buFont typeface="+mj-lt"/>
              <a:buAutoNum type="arabicPeriod"/>
            </a:pPr>
            <a:r>
              <a:rPr lang="en-US" dirty="0" smtClean="0">
                <a:latin typeface="Garamond" panose="02020404030301010803" pitchFamily="18" charset="0"/>
              </a:rPr>
              <a:t>Model validation timing and staffing</a:t>
            </a:r>
          </a:p>
          <a:p>
            <a:pPr marL="514350" indent="-514350">
              <a:buFont typeface="+mj-lt"/>
              <a:buAutoNum type="arabicPeriod"/>
            </a:pPr>
            <a:r>
              <a:rPr lang="en-US" dirty="0" smtClean="0"/>
              <a:t>Assumptions</a:t>
            </a:r>
          </a:p>
          <a:p>
            <a:pPr marL="514350" indent="-514350">
              <a:buFont typeface="+mj-lt"/>
              <a:buAutoNum type="arabicPeriod"/>
            </a:pPr>
            <a:r>
              <a:rPr lang="en-US" dirty="0" smtClean="0">
                <a:latin typeface="Garamond" panose="02020404030301010803" pitchFamily="18" charset="0"/>
              </a:rPr>
              <a:t>Some war stories</a:t>
            </a:r>
          </a:p>
          <a:p>
            <a:pPr marL="514350" indent="-514350">
              <a:buFont typeface="+mj-lt"/>
              <a:buAutoNum type="arabicPeriod"/>
            </a:pPr>
            <a:r>
              <a:rPr lang="en-US" dirty="0" smtClean="0"/>
              <a:t>A brief digression</a:t>
            </a:r>
            <a:endParaRPr lang="en-US" dirty="0" smtClean="0">
              <a:latin typeface="Garamond" panose="02020404030301010803" pitchFamily="18" charset="0"/>
            </a:endParaRPr>
          </a:p>
          <a:p>
            <a:pPr marL="514350" indent="-514350">
              <a:buFont typeface="+mj-lt"/>
              <a:buAutoNum type="arabicPeriod"/>
            </a:pPr>
            <a:r>
              <a:rPr lang="en-US" dirty="0" smtClean="0"/>
              <a:t>Some aphorisms</a:t>
            </a:r>
          </a:p>
          <a:p>
            <a:pPr marL="514350" indent="-514350">
              <a:buFont typeface="+mj-lt"/>
              <a:buAutoNum type="arabicPeriod"/>
            </a:pPr>
            <a:r>
              <a:rPr lang="en-US" dirty="0" smtClean="0">
                <a:latin typeface="Garamond" panose="02020404030301010803" pitchFamily="18" charset="0"/>
              </a:rPr>
              <a:t>Conclusions</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a:t>
            </a:fld>
            <a:endParaRPr lang="en-US" dirty="0"/>
          </a:p>
        </p:txBody>
      </p:sp>
    </p:spTree>
    <p:extLst>
      <p:ext uri="{BB962C8B-B14F-4D97-AF65-F5344CB8AC3E}">
        <p14:creationId xmlns:p14="http://schemas.microsoft.com/office/powerpoint/2010/main" val="1327095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histories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t>“History never repeats itself, but it rhymes” – misattributed to Mark Twain.</a:t>
            </a:r>
          </a:p>
          <a:p>
            <a:r>
              <a:rPr lang="en-US" dirty="0" smtClean="0"/>
              <a:t>No historical calibration using a currency with a pegged FX rate can predict the consequences of the peg breaking.</a:t>
            </a:r>
          </a:p>
          <a:p>
            <a:pPr lvl="1"/>
            <a:r>
              <a:rPr lang="en-US" dirty="0" smtClean="0"/>
              <a:t>What would you predict for the Greek drachma exchange rate in 2015?</a:t>
            </a:r>
          </a:p>
          <a:p>
            <a:pPr lvl="1"/>
            <a:r>
              <a:rPr lang="en-US" dirty="0" smtClean="0"/>
              <a:t>What was the effect on the Euro-GBP exchange rate of the Norman conquest?  This is inside the 99.9</a:t>
            </a:r>
            <a:r>
              <a:rPr lang="en-US" baseline="30000" dirty="0" smtClean="0"/>
              <a:t>th</a:t>
            </a:r>
            <a:r>
              <a:rPr lang="en-US" dirty="0" smtClean="0"/>
              <a:t> percentile of one year changes.</a:t>
            </a:r>
          </a:p>
          <a:p>
            <a:r>
              <a:rPr lang="en-US" dirty="0" smtClean="0"/>
              <a:t>I suggest using as long a history as you can get, and possibly using similar assets’ histories as proxies to get as many observations of the tails as possible.</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30</a:t>
            </a:fld>
            <a:endParaRPr lang="en-US" dirty="0"/>
          </a:p>
        </p:txBody>
      </p:sp>
    </p:spTree>
    <p:extLst>
      <p:ext uri="{BB962C8B-B14F-4D97-AF65-F5344CB8AC3E}">
        <p14:creationId xmlns:p14="http://schemas.microsoft.com/office/powerpoint/2010/main" val="286194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don’t learn from history</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31</a:t>
            </a:fld>
            <a:endParaRPr lang="en-US"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5747" y="1143000"/>
            <a:ext cx="7756253" cy="5167032"/>
          </a:xfrm>
        </p:spPr>
      </p:pic>
    </p:spTree>
    <p:extLst>
      <p:ext uri="{BB962C8B-B14F-4D97-AF65-F5344CB8AC3E}">
        <p14:creationId xmlns:p14="http://schemas.microsoft.com/office/powerpoint/2010/main" val="114422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Some war stories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32</a:t>
            </a:fld>
            <a:endParaRPr lang="en-US" dirty="0"/>
          </a:p>
        </p:txBody>
      </p:sp>
    </p:spTree>
    <p:extLst>
      <p:ext uri="{BB962C8B-B14F-4D97-AF65-F5344CB8AC3E}">
        <p14:creationId xmlns:p14="http://schemas.microsoft.com/office/powerpoint/2010/main" val="203264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Garamond" panose="02020404030301010803" pitchFamily="18" charset="0"/>
              </a:rPr>
              <a:t>Names have been changed to protect the guilty</a:t>
            </a:r>
            <a:endParaRPr lang="en-US" sz="3200" dirty="0">
              <a:latin typeface="Garamond" panose="02020404030301010803" pitchFamily="18" charset="0"/>
            </a:endParaRPr>
          </a:p>
        </p:txBody>
      </p:sp>
      <p:sp>
        <p:nvSpPr>
          <p:cNvPr id="3" name="Content Placeholder 2"/>
          <p:cNvSpPr>
            <a:spLocks noGrp="1"/>
          </p:cNvSpPr>
          <p:nvPr>
            <p:ph idx="1"/>
          </p:nvPr>
        </p:nvSpPr>
        <p:spPr/>
        <p:txBody>
          <a:bodyPr/>
          <a:lstStyle/>
          <a:p>
            <a:r>
              <a:rPr lang="en-US" dirty="0" smtClean="0"/>
              <a:t>1991 documentation</a:t>
            </a:r>
          </a:p>
          <a:p>
            <a:r>
              <a:rPr lang="en-US" dirty="0" smtClean="0">
                <a:latin typeface="Garamond" panose="02020404030301010803" pitchFamily="18" charset="0"/>
              </a:rPr>
              <a:t>Quants don’t run this bank</a:t>
            </a:r>
          </a:p>
          <a:p>
            <a:r>
              <a:rPr lang="en-US" dirty="0" smtClean="0"/>
              <a:t>Agreed to disagree</a:t>
            </a:r>
          </a:p>
          <a:p>
            <a:r>
              <a:rPr lang="en-US" dirty="0" smtClean="0"/>
              <a:t>Those New York quants don’t understand</a:t>
            </a:r>
          </a:p>
          <a:p>
            <a:r>
              <a:rPr lang="en-US" dirty="0" smtClean="0"/>
              <a:t>$20 billion assume it’s zero</a:t>
            </a:r>
          </a:p>
          <a:p>
            <a:r>
              <a:rPr lang="en-US" dirty="0" smtClean="0"/>
              <a:t>$60 billion it’s not a model / hidden model</a:t>
            </a:r>
          </a:p>
          <a:p>
            <a:r>
              <a:rPr lang="en-US" dirty="0" smtClean="0"/>
              <a:t>Ozone hole in the loan book</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33</a:t>
            </a:fld>
            <a:endParaRPr lang="en-US" dirty="0"/>
          </a:p>
        </p:txBody>
      </p:sp>
    </p:spTree>
    <p:extLst>
      <p:ext uri="{BB962C8B-B14F-4D97-AF65-F5344CB8AC3E}">
        <p14:creationId xmlns:p14="http://schemas.microsoft.com/office/powerpoint/2010/main" val="157753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BRIEF DIGRESSION</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34</a:t>
            </a:fld>
            <a:endParaRPr lang="en-US" dirty="0"/>
          </a:p>
        </p:txBody>
      </p:sp>
    </p:spTree>
    <p:extLst>
      <p:ext uri="{BB962C8B-B14F-4D97-AF65-F5344CB8AC3E}">
        <p14:creationId xmlns:p14="http://schemas.microsoft.com/office/powerpoint/2010/main" val="446275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On Presentation of Talks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t>One goal of any speaker is to maximize the                </a:t>
            </a:r>
            <a:r>
              <a:rPr lang="en-US" b="1" dirty="0" smtClean="0"/>
              <a:t>Eye-to-Chin Ratio</a:t>
            </a:r>
            <a:r>
              <a:rPr lang="en-US" dirty="0" smtClean="0"/>
              <a:t> </a:t>
            </a:r>
          </a:p>
          <a:p>
            <a:pPr lvl="1"/>
            <a:r>
              <a:rPr lang="en-US" dirty="0" smtClean="0"/>
              <a:t>How many people are looking at you</a:t>
            </a:r>
          </a:p>
          <a:p>
            <a:pPr lvl="1"/>
            <a:r>
              <a:rPr lang="en-US" dirty="0" smtClean="0"/>
              <a:t>How many slumped back asleep and showing off their chins</a:t>
            </a:r>
          </a:p>
          <a:p>
            <a:pPr lvl="1"/>
            <a:r>
              <a:rPr lang="en-US" dirty="0" smtClean="0"/>
              <a:t>(Some measures include the number slumped forward asleep to show off how well their hair is parted)</a:t>
            </a:r>
          </a:p>
          <a:p>
            <a:pPr lvl="1"/>
            <a:r>
              <a:rPr lang="en-US" dirty="0" smtClean="0"/>
              <a:t>Cute cat pictures help</a:t>
            </a:r>
          </a:p>
          <a:p>
            <a:r>
              <a:rPr lang="en-US" dirty="0" smtClean="0"/>
              <a:t>Many speakers have very little on their slides yet have long speeches</a:t>
            </a:r>
          </a:p>
          <a:p>
            <a:r>
              <a:rPr lang="en-US" dirty="0" smtClean="0"/>
              <a:t>I typically have most of my speech on the slides</a:t>
            </a:r>
          </a:p>
          <a:p>
            <a:r>
              <a:rPr lang="en-US" dirty="0" smtClean="0"/>
              <a:t>You can get copies on my website </a:t>
            </a:r>
            <a:r>
              <a:rPr lang="en-US" u="sng" dirty="0" smtClean="0"/>
              <a:t>validationquant.com</a:t>
            </a:r>
            <a:r>
              <a:rPr lang="en-US" dirty="0" smtClean="0"/>
              <a:t> so you don’t need to be able to read the slides</a:t>
            </a:r>
          </a:p>
          <a:p>
            <a:pPr lvl="0"/>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35</a:t>
            </a:fld>
            <a:endParaRPr lang="en-US" dirty="0"/>
          </a:p>
        </p:txBody>
      </p:sp>
    </p:spTree>
    <p:extLst>
      <p:ext uri="{BB962C8B-B14F-4D97-AF65-F5344CB8AC3E}">
        <p14:creationId xmlns:p14="http://schemas.microsoft.com/office/powerpoint/2010/main" val="3624671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Eye-to-Chin Ratio</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lvl="0" indent="0">
              <a:buNone/>
            </a:pPr>
            <a:r>
              <a:rPr lang="en-US" dirty="0"/>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45" y="990601"/>
            <a:ext cx="4995655" cy="3741726"/>
          </a:xfrm>
          <a:prstGeom prst="rect">
            <a:avLst/>
          </a:prstGeom>
        </p:spPr>
      </p:pic>
      <p:sp>
        <p:nvSpPr>
          <p:cNvPr id="7" name="Right Arrow 6"/>
          <p:cNvSpPr/>
          <p:nvPr/>
        </p:nvSpPr>
        <p:spPr>
          <a:xfrm rot="10800000">
            <a:off x="5562600" y="2133600"/>
            <a:ext cx="2743200" cy="1600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46065" y="2514600"/>
            <a:ext cx="19812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High</a:t>
            </a:r>
            <a:endParaRPr lang="en-US" dirty="0">
              <a:solidFill>
                <a:schemeClr val="tx1"/>
              </a:solidFill>
              <a:latin typeface="Garamond" panose="02020404030301010803" pitchFamily="18" charset="0"/>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284" y="3962400"/>
            <a:ext cx="3178761" cy="2384070"/>
          </a:xfrm>
          <a:prstGeom prst="rect">
            <a:avLst/>
          </a:prstGeom>
        </p:spPr>
      </p:pic>
      <p:sp>
        <p:nvSpPr>
          <p:cNvPr id="9" name="Right Arrow 8"/>
          <p:cNvSpPr/>
          <p:nvPr/>
        </p:nvSpPr>
        <p:spPr>
          <a:xfrm>
            <a:off x="4038600" y="5334000"/>
            <a:ext cx="1600200" cy="685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Zero</a:t>
            </a:r>
            <a:endParaRPr lang="en-US" dirty="0">
              <a:solidFill>
                <a:schemeClr val="tx1"/>
              </a:solidFill>
              <a:latin typeface="Garamond" panose="02020404030301010803" pitchFamily="18" charset="0"/>
            </a:endParaRPr>
          </a:p>
        </p:txBody>
      </p:sp>
    </p:spTree>
    <p:extLst>
      <p:ext uri="{BB962C8B-B14F-4D97-AF65-F5344CB8AC3E}">
        <p14:creationId xmlns:p14="http://schemas.microsoft.com/office/powerpoint/2010/main" val="425010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Some Aphorisms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37</a:t>
            </a:fld>
            <a:endParaRPr lang="en-US" dirty="0"/>
          </a:p>
        </p:txBody>
      </p:sp>
    </p:spTree>
    <p:extLst>
      <p:ext uri="{BB962C8B-B14F-4D97-AF65-F5344CB8AC3E}">
        <p14:creationId xmlns:p14="http://schemas.microsoft.com/office/powerpoint/2010/main" val="2942347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 Egg Question</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pPr lvl="0"/>
            <a:r>
              <a:rPr lang="en-US" dirty="0"/>
              <a:t>Farmer Gray’s Organic Free-Range Eggs come from his small flock of ~300 hens on his small property on Long Island (note this is a fictitious example).  Because of their outstanding quality, he charges $1.50 per egg, which is far more than the cost of supermarket eggs.</a:t>
            </a:r>
          </a:p>
          <a:p>
            <a:r>
              <a:rPr lang="en-US" dirty="0"/>
              <a:t>a.	How much would a box of a dozen eggs cost?   </a:t>
            </a:r>
          </a:p>
          <a:p>
            <a:r>
              <a:rPr lang="en-US" dirty="0"/>
              <a:t>b.	How much would a truckload of a million eggs cost?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38</a:t>
            </a:fld>
            <a:endParaRPr lang="en-US" dirty="0"/>
          </a:p>
        </p:txBody>
      </p:sp>
    </p:spTree>
    <p:extLst>
      <p:ext uri="{BB962C8B-B14F-4D97-AF65-F5344CB8AC3E}">
        <p14:creationId xmlns:p14="http://schemas.microsoft.com/office/powerpoint/2010/main" val="2913326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Rabin’s Rules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t>(Mike Rabin was my boss in 1991)</a:t>
            </a:r>
          </a:p>
          <a:p>
            <a:pPr marL="0" indent="0">
              <a:buNone/>
            </a:pPr>
            <a:r>
              <a:rPr lang="en-US" dirty="0"/>
              <a:t>Curiously, an electrician who installed an outlet in my basement had these same 3 rules for his work.</a:t>
            </a:r>
          </a:p>
          <a:p>
            <a:pPr marL="0" indent="0">
              <a:buNone/>
            </a:pPr>
            <a:r>
              <a:rPr lang="en-US" b="1" dirty="0"/>
              <a:t>1.		Pay Attention</a:t>
            </a:r>
            <a:endParaRPr lang="en-US" dirty="0"/>
          </a:p>
          <a:p>
            <a:pPr lvl="1"/>
            <a:r>
              <a:rPr lang="en-US" dirty="0"/>
              <a:t>What are the features you are trying to model? Did you use the right day-count conventions? What did the client actually ask for?</a:t>
            </a:r>
          </a:p>
          <a:p>
            <a:pPr marL="0" indent="0">
              <a:buNone/>
            </a:pPr>
            <a:r>
              <a:rPr lang="en-US" b="1" dirty="0"/>
              <a:t>2.		Think About What You Are Doing</a:t>
            </a:r>
            <a:endParaRPr lang="en-US" dirty="0"/>
          </a:p>
          <a:p>
            <a:pPr lvl="1"/>
            <a:r>
              <a:rPr lang="en-US" dirty="0"/>
              <a:t>You are going to dinner at Nobu in an hour, and the TV in the kitchenette is broadcasting your favorite team’s tie-breaking game. Neither of these should affect the nesting of parentheses on your if statement.</a:t>
            </a:r>
          </a:p>
          <a:p>
            <a:pPr marL="0" indent="0">
              <a:buNone/>
            </a:pPr>
            <a:r>
              <a:rPr lang="en-US" b="1" dirty="0"/>
              <a:t>3.		Double-Check Your Work</a:t>
            </a:r>
            <a:endParaRPr lang="en-US" dirty="0"/>
          </a:p>
          <a:p>
            <a:pPr lvl="1"/>
            <a:r>
              <a:rPr lang="en-US" dirty="0"/>
              <a:t>Limiting cases and paper trading simulations</a:t>
            </a:r>
          </a:p>
          <a:p>
            <a:pPr lvl="1"/>
            <a:r>
              <a:rPr lang="en-US" dirty="0"/>
              <a:t>Benchmarking against other models</a:t>
            </a:r>
          </a:p>
          <a:p>
            <a:pPr lvl="1"/>
            <a:r>
              <a:rPr lang="en-US" dirty="0"/>
              <a:t>Compiler warning messages, rereading the term sheet, etc.</a:t>
            </a:r>
          </a:p>
          <a:p>
            <a:pPr lvl="1"/>
            <a:r>
              <a:rPr lang="en-US" dirty="0"/>
              <a:t>A second set of eyes (independent validation)</a:t>
            </a:r>
          </a:p>
          <a:p>
            <a:pPr lvl="1"/>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39</a:t>
            </a:fld>
            <a:endParaRPr lang="en-US" dirty="0"/>
          </a:p>
        </p:txBody>
      </p:sp>
    </p:spTree>
    <p:extLst>
      <p:ext uri="{BB962C8B-B14F-4D97-AF65-F5344CB8AC3E}">
        <p14:creationId xmlns:p14="http://schemas.microsoft.com/office/powerpoint/2010/main" val="38715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What is a Model and who gets to decide? </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4</a:t>
            </a:fld>
            <a:endParaRPr lang="en-US" dirty="0"/>
          </a:p>
        </p:txBody>
      </p:sp>
    </p:spTree>
    <p:extLst>
      <p:ext uri="{BB962C8B-B14F-4D97-AF65-F5344CB8AC3E}">
        <p14:creationId xmlns:p14="http://schemas.microsoft.com/office/powerpoint/2010/main" val="1337791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a:bodyPr>
          <a:lstStyle/>
          <a:p>
            <a:r>
              <a:rPr lang="en-US" dirty="0"/>
              <a:t>Most of us have deadlines to meet. Very complex models are harder to </a:t>
            </a:r>
            <a:r>
              <a:rPr lang="en-US" dirty="0" smtClean="0"/>
              <a:t>implement and take longer to validate.</a:t>
            </a:r>
            <a:endParaRPr lang="en-US" dirty="0"/>
          </a:p>
          <a:p>
            <a:r>
              <a:rPr lang="en-US" dirty="0"/>
              <a:t>Remember Hofstadter’s Rule, which states that everything takes longer than you think it </a:t>
            </a:r>
            <a:r>
              <a:rPr lang="en-US" dirty="0" smtClean="0"/>
              <a:t>will, even </a:t>
            </a:r>
            <a:r>
              <a:rPr lang="en-US" dirty="0"/>
              <a:t>after you take Hofstadter’s Rule into account</a:t>
            </a:r>
            <a:r>
              <a:rPr lang="en-US" dirty="0" smtClean="0"/>
              <a:t>.</a:t>
            </a:r>
          </a:p>
          <a:p>
            <a:r>
              <a:rPr lang="en-US" dirty="0"/>
              <a:t>The fundamental law of the universe is Murphy’s Law, stated by Feynman for </a:t>
            </a:r>
            <a:r>
              <a:rPr lang="en-US" dirty="0" smtClean="0"/>
              <a:t>quantum mechanics </a:t>
            </a:r>
            <a:r>
              <a:rPr lang="en-US" dirty="0"/>
              <a:t>as “Anything not forbidden is compulsory.”</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40</a:t>
            </a:fld>
            <a:endParaRPr lang="en-US" dirty="0"/>
          </a:p>
        </p:txBody>
      </p:sp>
    </p:spTree>
    <p:extLst>
      <p:ext uri="{BB962C8B-B14F-4D97-AF65-F5344CB8AC3E}">
        <p14:creationId xmlns:p14="http://schemas.microsoft.com/office/powerpoint/2010/main" val="390924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physical sciences have laws of nature called "theories," </a:t>
            </a:r>
            <a:r>
              <a:rPr lang="en-US" dirty="0" smtClean="0"/>
              <a:t>that observation </a:t>
            </a:r>
            <a:r>
              <a:rPr lang="en-US" dirty="0"/>
              <a:t>or experiments can verify or disprove.</a:t>
            </a:r>
          </a:p>
          <a:p>
            <a:r>
              <a:rPr lang="en-US" dirty="0" smtClean="0"/>
              <a:t>In </a:t>
            </a:r>
            <a:r>
              <a:rPr lang="en-US" dirty="0"/>
              <a:t>finance, however, there are merely significant tendencies and patterns</a:t>
            </a:r>
          </a:p>
          <a:p>
            <a:r>
              <a:rPr lang="en-US" dirty="0" smtClean="0"/>
              <a:t>Quantitative </a:t>
            </a:r>
            <a:r>
              <a:rPr lang="en-US" dirty="0"/>
              <a:t>financial models are necessarily generalizations that events </a:t>
            </a:r>
            <a:r>
              <a:rPr lang="en-US" dirty="0" smtClean="0"/>
              <a:t>in the </a:t>
            </a:r>
            <a:r>
              <a:rPr lang="en-US" dirty="0"/>
              <a:t>real world will sometimes </a:t>
            </a:r>
            <a:r>
              <a:rPr lang="en-US" dirty="0" smtClean="0"/>
              <a:t>contradict.</a:t>
            </a:r>
            <a:endParaRPr lang="en-US" dirty="0"/>
          </a:p>
          <a:p>
            <a:r>
              <a:rPr lang="en-US" dirty="0" smtClean="0"/>
              <a:t>Different </a:t>
            </a:r>
            <a:r>
              <a:rPr lang="en-US" dirty="0"/>
              <a:t>assumptions and different intended uses will in general lead </a:t>
            </a:r>
            <a:r>
              <a:rPr lang="en-US" dirty="0" smtClean="0"/>
              <a:t>to different </a:t>
            </a:r>
            <a:r>
              <a:rPr lang="en-US" dirty="0"/>
              <a:t>models.</a:t>
            </a:r>
          </a:p>
          <a:p>
            <a:r>
              <a:rPr lang="en-US" dirty="0" smtClean="0"/>
              <a:t>Models </a:t>
            </a:r>
            <a:r>
              <a:rPr lang="en-US" dirty="0"/>
              <a:t>intended for one use may not be suitable for other uses.</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41</a:t>
            </a:fld>
            <a:endParaRPr lang="en-US" dirty="0"/>
          </a:p>
        </p:txBody>
      </p:sp>
    </p:spTree>
    <p:extLst>
      <p:ext uri="{BB962C8B-B14F-4D97-AF65-F5344CB8AC3E}">
        <p14:creationId xmlns:p14="http://schemas.microsoft.com/office/powerpoint/2010/main" val="412112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3863975"/>
          </a:xfrm>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FDC97D2E-B53C-401D-BB80-0AC164EEAD9F}" type="slidenum">
              <a:rPr lang="en-US" smtClean="0"/>
              <a:t>42</a:t>
            </a:fld>
            <a:endParaRPr lang="en-US" dirty="0"/>
          </a:p>
        </p:txBody>
      </p:sp>
    </p:spTree>
    <p:extLst>
      <p:ext uri="{BB962C8B-B14F-4D97-AF65-F5344CB8AC3E}">
        <p14:creationId xmlns:p14="http://schemas.microsoft.com/office/powerpoint/2010/main" val="2787652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Some conclusions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t>Every number comes from a model, even if the model is only in your head.   Computer models are just formalized versions of opinions.</a:t>
            </a:r>
          </a:p>
          <a:p>
            <a:r>
              <a:rPr lang="en-US" dirty="0" smtClean="0"/>
              <a:t>You can’t avoid making assumptions.</a:t>
            </a:r>
          </a:p>
          <a:p>
            <a:r>
              <a:rPr lang="en-US" dirty="0" smtClean="0"/>
              <a:t>Decide in advance what you want to emphasize – the “ordinary” times are easier to model but less consequential.</a:t>
            </a:r>
          </a:p>
          <a:p>
            <a:r>
              <a:rPr lang="en-US" dirty="0" smtClean="0"/>
              <a:t>Decide in advance how much intuition, and whose, will color your models.</a:t>
            </a:r>
          </a:p>
          <a:p>
            <a:r>
              <a:rPr lang="en-US" dirty="0" smtClean="0"/>
              <a:t>Financial market data have fat tails and contagion.  Actual data does not have outliers, just fat tails.</a:t>
            </a:r>
          </a:p>
          <a:p>
            <a:r>
              <a:rPr lang="en-US" dirty="0" smtClean="0"/>
              <a:t>Finite time and resources means there are always tradeoffs.</a:t>
            </a:r>
          </a:p>
          <a:p>
            <a:r>
              <a:rPr lang="en-US" dirty="0" smtClean="0"/>
              <a:t>Times change, but not as much or as little as you might think.</a:t>
            </a:r>
          </a:p>
          <a:p>
            <a:r>
              <a:rPr lang="en-US" dirty="0" smtClean="0"/>
              <a:t>It’s convenient to have a short memory, but dangerous.</a:t>
            </a:r>
          </a:p>
        </p:txBody>
      </p:sp>
      <p:sp>
        <p:nvSpPr>
          <p:cNvPr id="4" name="Slide Number Placeholder 3"/>
          <p:cNvSpPr>
            <a:spLocks noGrp="1"/>
          </p:cNvSpPr>
          <p:nvPr>
            <p:ph type="sldNum" sz="quarter" idx="12"/>
          </p:nvPr>
        </p:nvSpPr>
        <p:spPr/>
        <p:txBody>
          <a:bodyPr/>
          <a:lstStyle/>
          <a:p>
            <a:fld id="{FDC97D2E-B53C-401D-BB80-0AC164EEAD9F}" type="slidenum">
              <a:rPr lang="en-US" smtClean="0"/>
              <a:t>43</a:t>
            </a:fld>
            <a:endParaRPr lang="en-US" dirty="0"/>
          </a:p>
        </p:txBody>
      </p:sp>
    </p:spTree>
    <p:extLst>
      <p:ext uri="{BB962C8B-B14F-4D97-AF65-F5344CB8AC3E}">
        <p14:creationId xmlns:p14="http://schemas.microsoft.com/office/powerpoint/2010/main" val="581335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 </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a:t> </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44</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79644"/>
            <a:ext cx="4449762" cy="5997344"/>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99999"/>
                  </a:outerShdw>
                </a:effectLst>
              </a14:hiddenEffects>
            </a:ext>
          </a:extLst>
        </p:spPr>
      </p:pic>
      <p:sp>
        <p:nvSpPr>
          <p:cNvPr id="6" name="Rectangle 5"/>
          <p:cNvSpPr/>
          <p:nvPr/>
        </p:nvSpPr>
        <p:spPr>
          <a:xfrm>
            <a:off x="304800" y="6486123"/>
            <a:ext cx="8458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aramond" panose="02020404030301010803" pitchFamily="18" charset="0"/>
              </a:rPr>
              <a:t>Martin Goldberg             DTCC 14-Nov-2013       martin@validationquant.com</a:t>
            </a:r>
            <a:endParaRPr lang="en-US"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92598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aramond" panose="02020404030301010803" pitchFamily="18" charset="0"/>
              </a:rPr>
              <a:t>What is a model – The Fed/OCC view</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dirty="0" smtClean="0">
                <a:latin typeface="Garamond" panose="02020404030301010803" pitchFamily="18" charset="0"/>
              </a:rPr>
              <a:t>The Fed SR 11-7 defines a model as “</a:t>
            </a:r>
            <a:r>
              <a:rPr lang="en-US" sz="2000" dirty="0"/>
              <a:t>the term </a:t>
            </a:r>
            <a:r>
              <a:rPr lang="en-US" sz="2000" i="1" dirty="0"/>
              <a:t>model </a:t>
            </a:r>
            <a:r>
              <a:rPr lang="en-US" sz="2000" dirty="0"/>
              <a:t>refers to a quantitative method, system, or approach that applies statistical, economic, financial, or mathematical theories, techniques, and assumptions to process input data into quantitative estimates. A </a:t>
            </a:r>
            <a:r>
              <a:rPr lang="en-US" sz="2000" i="1" dirty="0"/>
              <a:t>model </a:t>
            </a:r>
            <a:r>
              <a:rPr lang="en-US" sz="2000" dirty="0"/>
              <a:t>consists of three components: an information input component, which delivers assumptions and data to the model; a processing component, which transforms inputs into estimates; and a reporting component, which translates the estimates into useful business information. </a:t>
            </a:r>
            <a:r>
              <a:rPr lang="en-US" sz="2000" dirty="0" smtClean="0"/>
              <a:t>…..The </a:t>
            </a:r>
            <a:r>
              <a:rPr lang="en-US" sz="2000" dirty="0"/>
              <a:t>definition of </a:t>
            </a:r>
            <a:r>
              <a:rPr lang="en-US" sz="2000" i="1" dirty="0"/>
              <a:t>model </a:t>
            </a:r>
            <a:r>
              <a:rPr lang="en-US" sz="2000" dirty="0"/>
              <a:t>also covers quantitative approaches whose inputs are partially or wholly qualitative or based on expert judgment, provided that the output is quantitative in </a:t>
            </a:r>
            <a:r>
              <a:rPr lang="en-US" sz="2000" dirty="0" smtClean="0"/>
              <a:t>nature</a:t>
            </a:r>
            <a:r>
              <a:rPr lang="en-US" dirty="0" smtClean="0"/>
              <a:t>.”</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5</a:t>
            </a:fld>
            <a:endParaRPr lang="en-US" dirty="0"/>
          </a:p>
        </p:txBody>
      </p:sp>
    </p:spTree>
    <p:extLst>
      <p:ext uri="{BB962C8B-B14F-4D97-AF65-F5344CB8AC3E}">
        <p14:creationId xmlns:p14="http://schemas.microsoft.com/office/powerpoint/2010/main" val="102353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What is a model – quant view</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381000" indent="-381000"/>
            <a:r>
              <a:rPr lang="en-US" dirty="0" smtClean="0"/>
              <a:t>A quantitative model is a controlled and idealized view of a small part of the real world that is used to infer the likely consequences of some pre-specified assumptions under various circumstances. </a:t>
            </a:r>
          </a:p>
          <a:p>
            <a:pPr marL="400050"/>
            <a:r>
              <a:rPr lang="en-US" dirty="0" smtClean="0"/>
              <a:t>Not revealed truth but merely numerical expressions of one view of how the world would be likely to behave. </a:t>
            </a:r>
          </a:p>
        </p:txBody>
      </p:sp>
      <p:sp>
        <p:nvSpPr>
          <p:cNvPr id="4" name="Slide Number Placeholder 3"/>
          <p:cNvSpPr>
            <a:spLocks noGrp="1"/>
          </p:cNvSpPr>
          <p:nvPr>
            <p:ph type="sldNum" sz="quarter" idx="12"/>
          </p:nvPr>
        </p:nvSpPr>
        <p:spPr/>
        <p:txBody>
          <a:bodyPr/>
          <a:lstStyle/>
          <a:p>
            <a:fld id="{FDC97D2E-B53C-401D-BB80-0AC164EEAD9F}" type="slidenum">
              <a:rPr lang="en-US" smtClean="0"/>
              <a:t>6</a:t>
            </a:fld>
            <a:endParaRPr lang="en-US" dirty="0"/>
          </a:p>
        </p:txBody>
      </p:sp>
    </p:spTree>
    <p:extLst>
      <p:ext uri="{BB962C8B-B14F-4D97-AF65-F5344CB8AC3E}">
        <p14:creationId xmlns:p14="http://schemas.microsoft.com/office/powerpoint/2010/main" val="14342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Phobia</a:t>
            </a:r>
          </a:p>
        </p:txBody>
      </p:sp>
      <p:sp>
        <p:nvSpPr>
          <p:cNvPr id="3" name="Content Placeholder 2"/>
          <p:cNvSpPr>
            <a:spLocks noGrp="1"/>
          </p:cNvSpPr>
          <p:nvPr>
            <p:ph idx="1"/>
          </p:nvPr>
        </p:nvSpPr>
        <p:spPr/>
        <p:txBody>
          <a:bodyPr>
            <a:normAutofit lnSpcReduction="10000"/>
          </a:bodyPr>
          <a:lstStyle/>
          <a:p>
            <a:r>
              <a:rPr lang="en-US" dirty="0" smtClean="0"/>
              <a:t>Models are just a formalized version of the model designer’s intuition.  </a:t>
            </a:r>
          </a:p>
          <a:p>
            <a:r>
              <a:rPr lang="en-US" dirty="0" smtClean="0"/>
              <a:t>In the popular press one often sees statements like “Since models caused the Subprime Meltdown, we should stop using models.  They are obviously too dangerous, and wrong.”</a:t>
            </a:r>
          </a:p>
          <a:p>
            <a:r>
              <a:rPr lang="en-US" dirty="0" smtClean="0"/>
              <a:t>This is wildly misguided, and probably due to math phobia – in fact you can’t avoid using models, and you have used them since you were born.</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7</a:t>
            </a:fld>
            <a:endParaRPr lang="en-US" dirty="0"/>
          </a:p>
        </p:txBody>
      </p:sp>
    </p:spTree>
    <p:extLst>
      <p:ext uri="{BB962C8B-B14F-4D97-AF65-F5344CB8AC3E}">
        <p14:creationId xmlns:p14="http://schemas.microsoft.com/office/powerpoint/2010/main" val="370552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First Model - Eyesight</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85000" lnSpcReduction="20000"/>
          </a:bodyPr>
          <a:lstStyle/>
          <a:p>
            <a:pPr>
              <a:lnSpc>
                <a:spcPct val="110000"/>
              </a:lnSpc>
            </a:pPr>
            <a:r>
              <a:rPr lang="en-US" dirty="0" smtClean="0"/>
              <a:t>Look at another person’s face.  Every few seconds, you will see their eyelids as they blink.  You, too, blink every ~2 – 10 seconds.  Does your perception of the outside world include the reality of it disappearing briefly when you blink, and seeing your eyelids?</a:t>
            </a:r>
          </a:p>
          <a:p>
            <a:pPr>
              <a:lnSpc>
                <a:spcPct val="110000"/>
              </a:lnSpc>
            </a:pPr>
            <a:r>
              <a:rPr lang="en-US" dirty="0" smtClean="0"/>
              <a:t>It does not.  Your vision </a:t>
            </a:r>
            <a:r>
              <a:rPr lang="en-US" u="sng" dirty="0" smtClean="0"/>
              <a:t>model</a:t>
            </a:r>
            <a:r>
              <a:rPr lang="en-US" dirty="0" smtClean="0"/>
              <a:t> is hardwired to disregard the momentary blackouts caused by blinking.  What you perceive is a somewhat idealized model of what photons do or don’t hit your retina.</a:t>
            </a:r>
          </a:p>
          <a:p>
            <a:pPr>
              <a:lnSpc>
                <a:spcPct val="110000"/>
              </a:lnSpc>
            </a:pPr>
            <a:r>
              <a:rPr lang="en-US" dirty="0" smtClean="0"/>
              <a:t>My point is that models are not reality even when you think they are, and that their deliberate omissions may be helpful and desirable.  Simplification to emphasize what’s important is a good thing.</a:t>
            </a:r>
          </a:p>
          <a:p>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8</a:t>
            </a:fld>
            <a:endParaRPr lang="en-US" dirty="0"/>
          </a:p>
        </p:txBody>
      </p:sp>
    </p:spTree>
    <p:extLst>
      <p:ext uri="{BB962C8B-B14F-4D97-AF65-F5344CB8AC3E}">
        <p14:creationId xmlns:p14="http://schemas.microsoft.com/office/powerpoint/2010/main" val="329433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What is a model – operational view</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dirty="0" smtClean="0">
                <a:latin typeface="Garamond" panose="02020404030301010803" pitchFamily="18" charset="0"/>
              </a:rPr>
              <a:t>Numerical outputs that depend on some inputs</a:t>
            </a:r>
          </a:p>
          <a:p>
            <a:pPr lvl="1"/>
            <a:r>
              <a:rPr lang="en-US" dirty="0" smtClean="0"/>
              <a:t>If the answer is always zero, it isn’t a model.</a:t>
            </a:r>
          </a:p>
          <a:p>
            <a:pPr lvl="1"/>
            <a:r>
              <a:rPr lang="en-US" dirty="0" smtClean="0">
                <a:latin typeface="Garamond" panose="02020404030301010803" pitchFamily="18" charset="0"/>
              </a:rPr>
              <a:t>Example: Non-model for pricing make-whole insurance on super-senior CDO tranches</a:t>
            </a:r>
          </a:p>
          <a:p>
            <a:r>
              <a:rPr lang="en-US" dirty="0" smtClean="0"/>
              <a:t>Assumptions</a:t>
            </a:r>
          </a:p>
          <a:p>
            <a:pPr lvl="1"/>
            <a:r>
              <a:rPr lang="en-US" dirty="0" smtClean="0">
                <a:latin typeface="Garamond" panose="02020404030301010803" pitchFamily="18" charset="0"/>
              </a:rPr>
              <a:t>Adding a column of numbers – if they are dollar amounts that’s not a model, but if they are risk exposures, adding them together is assuming 100% correlation which is a strong assumption</a:t>
            </a:r>
          </a:p>
          <a:p>
            <a:r>
              <a:rPr lang="en-US" dirty="0" smtClean="0"/>
              <a:t>Intended use – “useful business information”</a:t>
            </a:r>
            <a:endParaRPr lang="en-US"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FDC97D2E-B53C-401D-BB80-0AC164EEAD9F}" type="slidenum">
              <a:rPr lang="en-US" smtClean="0"/>
              <a:t>9</a:t>
            </a:fld>
            <a:endParaRPr lang="en-US" dirty="0"/>
          </a:p>
        </p:txBody>
      </p:sp>
    </p:spTree>
    <p:extLst>
      <p:ext uri="{BB962C8B-B14F-4D97-AF65-F5344CB8AC3E}">
        <p14:creationId xmlns:p14="http://schemas.microsoft.com/office/powerpoint/2010/main" val="3968454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2815</TotalTime>
  <Words>2400</Words>
  <Application>Microsoft Office PowerPoint</Application>
  <PresentationFormat>On-screen Show (4:3)</PresentationFormat>
  <Paragraphs>264</Paragraphs>
  <Slides>44</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Office Theme</vt:lpstr>
      <vt:lpstr>1_Custom Design</vt:lpstr>
      <vt:lpstr>Custom Design</vt:lpstr>
      <vt:lpstr>Equation</vt:lpstr>
      <vt:lpstr>Model Validation</vt:lpstr>
      <vt:lpstr>The Usual Caveats</vt:lpstr>
      <vt:lpstr>Outline of this talk</vt:lpstr>
      <vt:lpstr>What is a Model and who gets to decide? </vt:lpstr>
      <vt:lpstr>What is a model – The Fed/OCC view</vt:lpstr>
      <vt:lpstr>What is a model – quant view</vt:lpstr>
      <vt:lpstr>Model Phobia</vt:lpstr>
      <vt:lpstr>Your First Model - Eyesight</vt:lpstr>
      <vt:lpstr>What is a model – operational view</vt:lpstr>
      <vt:lpstr>What is not a model</vt:lpstr>
      <vt:lpstr>Becoming a model</vt:lpstr>
      <vt:lpstr>Who decides</vt:lpstr>
      <vt:lpstr>These decisions have consequences</vt:lpstr>
      <vt:lpstr>Model Validation timing and staffing</vt:lpstr>
      <vt:lpstr>How long does a Validation take?</vt:lpstr>
      <vt:lpstr>How big is the Model Validation group?</vt:lpstr>
      <vt:lpstr>There is no Validation cookbook</vt:lpstr>
      <vt:lpstr>assumptions</vt:lpstr>
      <vt:lpstr>Moore’s Law for Human Nature</vt:lpstr>
      <vt:lpstr>Traditional Assumptions</vt:lpstr>
      <vt:lpstr>Surprising Assumptions on Why The Model Works That Way</vt:lpstr>
      <vt:lpstr>Tradeoffs</vt:lpstr>
      <vt:lpstr>The Easy Way</vt:lpstr>
      <vt:lpstr>Tails not Mesokurtic - 1</vt:lpstr>
      <vt:lpstr>Tails not Mesokurtic - 2</vt:lpstr>
      <vt:lpstr>Sometimes the tail can mask the rest of the picture</vt:lpstr>
      <vt:lpstr>Libor Copula Density</vt:lpstr>
      <vt:lpstr>Other Copula Densities</vt:lpstr>
      <vt:lpstr>Avoiding myopia</vt:lpstr>
      <vt:lpstr>Long histories</vt:lpstr>
      <vt:lpstr>Why we don’t learn from history</vt:lpstr>
      <vt:lpstr>Some war stories</vt:lpstr>
      <vt:lpstr>Names have been changed to protect the guilty</vt:lpstr>
      <vt:lpstr>BRIEF DIGRESSION</vt:lpstr>
      <vt:lpstr>On Presentation of Talks</vt:lpstr>
      <vt:lpstr>Eye-to-Chin Ratio</vt:lpstr>
      <vt:lpstr>Some Aphorisms</vt:lpstr>
      <vt:lpstr>The Egg Question</vt:lpstr>
      <vt:lpstr>Rabin’s Rules</vt:lpstr>
      <vt:lpstr>Deadlines</vt:lpstr>
      <vt:lpstr>Validation </vt:lpstr>
      <vt:lpstr>conclusions</vt:lpstr>
      <vt:lpstr>Some conclusions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Validation</dc:title>
  <dc:creator>Martin Goldberg</dc:creator>
  <cp:lastModifiedBy>M</cp:lastModifiedBy>
  <cp:revision>32</cp:revision>
  <dcterms:created xsi:type="dcterms:W3CDTF">2013-11-05T22:07:11Z</dcterms:created>
  <dcterms:modified xsi:type="dcterms:W3CDTF">2013-11-07T23:02:06Z</dcterms:modified>
</cp:coreProperties>
</file>