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20"/>
  </p:notesMasterIdLst>
  <p:handoutMasterIdLst>
    <p:handoutMasterId r:id="rId21"/>
  </p:handoutMasterIdLst>
  <p:sldIdLst>
    <p:sldId id="315" r:id="rId2"/>
    <p:sldId id="314" r:id="rId3"/>
    <p:sldId id="312" r:id="rId4"/>
    <p:sldId id="316" r:id="rId5"/>
    <p:sldId id="318" r:id="rId6"/>
    <p:sldId id="321" r:id="rId7"/>
    <p:sldId id="317" r:id="rId8"/>
    <p:sldId id="323" r:id="rId9"/>
    <p:sldId id="322" r:id="rId10"/>
    <p:sldId id="324" r:id="rId11"/>
    <p:sldId id="325" r:id="rId12"/>
    <p:sldId id="329" r:id="rId13"/>
    <p:sldId id="328" r:id="rId14"/>
    <p:sldId id="319" r:id="rId15"/>
    <p:sldId id="331" r:id="rId16"/>
    <p:sldId id="326" r:id="rId17"/>
    <p:sldId id="327" r:id="rId18"/>
    <p:sldId id="330" r:id="rId19"/>
  </p:sldIdLst>
  <p:sldSz cx="9144000" cy="6858000" type="screen4x3"/>
  <p:notesSz cx="6954838" cy="9309100"/>
  <p:defaultTextStyle>
    <a:defPPr>
      <a:defRPr lang="en-US"/>
    </a:defPPr>
    <a:lvl1pPr algn="ctr"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CC00"/>
    <a:srgbClr val="990099"/>
    <a:srgbClr val="CC0000"/>
    <a:srgbClr val="CC6600"/>
    <a:srgbClr val="E3173E"/>
    <a:srgbClr val="72C7E7"/>
    <a:srgbClr val="000000"/>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85" autoAdjust="0"/>
  </p:normalViewPr>
  <p:slideViewPr>
    <p:cSldViewPr snapToGrid="0">
      <p:cViewPr varScale="1">
        <p:scale>
          <a:sx n="79" d="100"/>
          <a:sy n="79" d="100"/>
        </p:scale>
        <p:origin x="-2094" y="-78"/>
      </p:cViewPr>
      <p:guideLst>
        <p:guide orient="horz" pos="2160"/>
        <p:guide pos="2880"/>
        <p:guide pos="35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77091" y="130353"/>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algn="l" defTabSz="928688">
              <a:defRPr sz="1200">
                <a:latin typeface="Arial" charset="0"/>
              </a:defRPr>
            </a:lvl1pPr>
          </a:lstStyle>
          <a:p>
            <a:endParaRPr lang="en-US" altLang="en-US"/>
          </a:p>
        </p:txBody>
      </p:sp>
      <p:sp>
        <p:nvSpPr>
          <p:cNvPr id="34819" name="Rectangle 3"/>
          <p:cNvSpPr>
            <a:spLocks noGrp="1" noChangeArrowheads="1"/>
          </p:cNvSpPr>
          <p:nvPr>
            <p:ph type="dt" sz="quarter" idx="1"/>
          </p:nvPr>
        </p:nvSpPr>
        <p:spPr bwMode="auto">
          <a:xfrm>
            <a:off x="3763984" y="130353"/>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algn="r" defTabSz="928688">
              <a:defRPr sz="1200">
                <a:latin typeface="Arial" charset="0"/>
              </a:defRPr>
            </a:lvl1pPr>
          </a:lstStyle>
          <a:p>
            <a:endParaRPr lang="en-US" altLang="en-US"/>
          </a:p>
        </p:txBody>
      </p:sp>
      <p:sp>
        <p:nvSpPr>
          <p:cNvPr id="34820" name="Rectangle 4"/>
          <p:cNvSpPr>
            <a:spLocks noGrp="1" noChangeArrowheads="1"/>
          </p:cNvSpPr>
          <p:nvPr>
            <p:ph type="ftr" sz="quarter" idx="2"/>
          </p:nvPr>
        </p:nvSpPr>
        <p:spPr bwMode="auto">
          <a:xfrm>
            <a:off x="177091" y="8666874"/>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algn="l" defTabSz="928688">
              <a:defRPr sz="1200">
                <a:latin typeface="Arial" charset="0"/>
              </a:defRPr>
            </a:lvl1pPr>
          </a:lstStyle>
          <a:p>
            <a:endParaRPr lang="en-US" altLang="en-US"/>
          </a:p>
        </p:txBody>
      </p:sp>
      <p:sp>
        <p:nvSpPr>
          <p:cNvPr id="34821" name="Rectangle 5"/>
          <p:cNvSpPr>
            <a:spLocks noGrp="1" noChangeArrowheads="1"/>
          </p:cNvSpPr>
          <p:nvPr>
            <p:ph type="sldNum" sz="quarter" idx="3"/>
          </p:nvPr>
        </p:nvSpPr>
        <p:spPr bwMode="auto">
          <a:xfrm>
            <a:off x="3763984" y="8666874"/>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algn="r" defTabSz="928688">
              <a:defRPr sz="1200">
                <a:latin typeface="Arial" charset="0"/>
              </a:defRPr>
            </a:lvl1pPr>
          </a:lstStyle>
          <a:p>
            <a:fld id="{182A2922-B004-42FA-A69E-F02D199770E8}" type="slidenum">
              <a:rPr lang="en-US" altLang="en-US"/>
              <a:pPr/>
              <a:t>‹#›</a:t>
            </a:fld>
            <a:endParaRPr lang="en-US" altLang="en-US"/>
          </a:p>
        </p:txBody>
      </p:sp>
    </p:spTree>
    <p:extLst>
      <p:ext uri="{BB962C8B-B14F-4D97-AF65-F5344CB8AC3E}">
        <p14:creationId xmlns:p14="http://schemas.microsoft.com/office/powerpoint/2010/main" val="322956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54552" y="155787"/>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algn="l" defTabSz="928688">
              <a:defRPr sz="1200">
                <a:latin typeface="Arial" charset="0"/>
              </a:defRPr>
            </a:lvl1pPr>
          </a:lstStyle>
          <a:p>
            <a:endParaRPr lang="en-US" altLang="en-US"/>
          </a:p>
        </p:txBody>
      </p:sp>
      <p:sp>
        <p:nvSpPr>
          <p:cNvPr id="31747" name="Rectangle 3"/>
          <p:cNvSpPr>
            <a:spLocks noGrp="1" noChangeArrowheads="1"/>
          </p:cNvSpPr>
          <p:nvPr>
            <p:ph type="dt" idx="1"/>
          </p:nvPr>
        </p:nvSpPr>
        <p:spPr bwMode="auto">
          <a:xfrm>
            <a:off x="3786523" y="155787"/>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algn="r" defTabSz="928688">
              <a:defRPr sz="1200">
                <a:latin typeface="Arial" charset="0"/>
              </a:defRPr>
            </a:lvl1pPr>
          </a:lstStyle>
          <a:p>
            <a:endParaRPr lang="en-US" altLang="en-US"/>
          </a:p>
        </p:txBody>
      </p:sp>
      <p:sp>
        <p:nvSpPr>
          <p:cNvPr id="31748" name="Rectangle 4"/>
          <p:cNvSpPr>
            <a:spLocks noGrp="1" noRot="1" noChangeAspect="1" noChangeArrowheads="1" noTextEdit="1"/>
          </p:cNvSpPr>
          <p:nvPr>
            <p:ph type="sldImg" idx="2"/>
          </p:nvPr>
        </p:nvSpPr>
        <p:spPr bwMode="auto">
          <a:xfrm>
            <a:off x="1149350"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925702" y="4422460"/>
            <a:ext cx="5103435" cy="418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50" name="Rectangle 6"/>
          <p:cNvSpPr>
            <a:spLocks noGrp="1" noChangeArrowheads="1"/>
          </p:cNvSpPr>
          <p:nvPr>
            <p:ph type="ftr" sz="quarter" idx="4"/>
          </p:nvPr>
        </p:nvSpPr>
        <p:spPr bwMode="auto">
          <a:xfrm>
            <a:off x="154552" y="868913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algn="l" defTabSz="928688">
              <a:defRPr sz="1200">
                <a:latin typeface="Arial" charset="0"/>
              </a:defRPr>
            </a:lvl1pPr>
          </a:lstStyle>
          <a:p>
            <a:endParaRPr lang="en-US" altLang="en-US"/>
          </a:p>
        </p:txBody>
      </p:sp>
      <p:sp>
        <p:nvSpPr>
          <p:cNvPr id="31751" name="Rectangle 7"/>
          <p:cNvSpPr>
            <a:spLocks noGrp="1" noChangeArrowheads="1"/>
          </p:cNvSpPr>
          <p:nvPr>
            <p:ph type="sldNum" sz="quarter" idx="5"/>
          </p:nvPr>
        </p:nvSpPr>
        <p:spPr bwMode="auto">
          <a:xfrm>
            <a:off x="3786523" y="8689130"/>
            <a:ext cx="3013763" cy="46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algn="r" defTabSz="928688">
              <a:defRPr sz="1200">
                <a:latin typeface="Arial" charset="0"/>
              </a:defRPr>
            </a:lvl1pPr>
          </a:lstStyle>
          <a:p>
            <a:fld id="{7B9CB4E4-497D-4FDB-B157-D34F91663B6C}" type="slidenum">
              <a:rPr lang="en-US" altLang="en-US"/>
              <a:pPr/>
              <a:t>‹#›</a:t>
            </a:fld>
            <a:endParaRPr lang="en-US" altLang="en-US"/>
          </a:p>
        </p:txBody>
      </p:sp>
    </p:spTree>
    <p:extLst>
      <p:ext uri="{BB962C8B-B14F-4D97-AF65-F5344CB8AC3E}">
        <p14:creationId xmlns:p14="http://schemas.microsoft.com/office/powerpoint/2010/main" val="3395863407"/>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20000"/>
      </a:spcBef>
      <a:spcAft>
        <a:spcPct val="0"/>
      </a:spcAft>
      <a:defRPr sz="1000" kern="1200">
        <a:solidFill>
          <a:schemeClr val="tx1"/>
        </a:solidFill>
        <a:latin typeface="Arial" charset="0"/>
        <a:ea typeface="+mn-ea"/>
        <a:cs typeface="+mn-cs"/>
      </a:defRPr>
    </a:lvl2pPr>
    <a:lvl3pPr marL="914400" algn="l" rtl="0" eaLnBrk="0" fontAlgn="base" hangingPunct="0">
      <a:lnSpc>
        <a:spcPct val="90000"/>
      </a:lnSpc>
      <a:spcBef>
        <a:spcPct val="20000"/>
      </a:spcBef>
      <a:spcAft>
        <a:spcPct val="0"/>
      </a:spcAft>
      <a:defRPr sz="1000" kern="1200">
        <a:solidFill>
          <a:schemeClr val="tx1"/>
        </a:solidFill>
        <a:latin typeface="Arial" charset="0"/>
        <a:ea typeface="+mn-ea"/>
        <a:cs typeface="+mn-cs"/>
      </a:defRPr>
    </a:lvl3pPr>
    <a:lvl4pPr marL="1371600" algn="l" rtl="0" eaLnBrk="0" fontAlgn="base" hangingPunct="0">
      <a:lnSpc>
        <a:spcPct val="90000"/>
      </a:lnSpc>
      <a:spcBef>
        <a:spcPct val="20000"/>
      </a:spcBef>
      <a:spcAft>
        <a:spcPct val="0"/>
      </a:spcAft>
      <a:defRPr sz="1000" kern="1200">
        <a:solidFill>
          <a:schemeClr val="tx1"/>
        </a:solidFill>
        <a:latin typeface="Arial" charset="0"/>
        <a:ea typeface="+mn-ea"/>
        <a:cs typeface="+mn-cs"/>
      </a:defRPr>
    </a:lvl4pPr>
    <a:lvl5pPr marL="1828800" algn="l" rtl="0" eaLnBrk="0" fontAlgn="base" hangingPunct="0">
      <a:lnSpc>
        <a:spcPct val="90000"/>
      </a:lnSpc>
      <a:spcBef>
        <a:spcPct val="2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737A3-650A-4CF8-BFC5-F282C9095A2D}" type="slidenum">
              <a:rPr lang="en-US" altLang="en-US"/>
              <a:pPr/>
              <a:t>2</a:t>
            </a:fld>
            <a:endParaRPr lang="en-US" alt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737A3-650A-4CF8-BFC5-F282C9095A2D}" type="slidenum">
              <a:rPr lang="en-US" altLang="en-US"/>
              <a:pPr/>
              <a:t>4</a:t>
            </a:fld>
            <a:endParaRPr lang="en-US" alt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8FD04-C10B-4936-98EA-9ADA6A5FC128}"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109698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8FD04-C10B-4936-98EA-9ADA6A5FC128}"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281175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8FD04-C10B-4936-98EA-9ADA6A5FC128}"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31450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9767"/>
          </a:xfrm>
        </p:spPr>
        <p:txBody>
          <a:bodyPr/>
          <a:lstStyle>
            <a:lvl1pPr>
              <a:defRPr>
                <a:latin typeface="Garamond" panose="02020404030301010803"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D8FD04-C10B-4936-98EA-9ADA6A5FC128}"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147922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8FD04-C10B-4936-98EA-9ADA6A5FC128}"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182836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8FD04-C10B-4936-98EA-9ADA6A5FC128}"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365396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8FD04-C10B-4936-98EA-9ADA6A5FC128}"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428664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8FD04-C10B-4936-98EA-9ADA6A5FC128}"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20705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8FD04-C10B-4936-98EA-9ADA6A5FC128}"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367080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8FD04-C10B-4936-98EA-9ADA6A5FC128}"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83698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8FD04-C10B-4936-98EA-9ADA6A5FC128}"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2734F-2E60-4D32-8907-950E63C1E72A}" type="slidenum">
              <a:rPr lang="en-US" smtClean="0"/>
              <a:t>‹#›</a:t>
            </a:fld>
            <a:endParaRPr lang="en-US"/>
          </a:p>
        </p:txBody>
      </p:sp>
    </p:spTree>
    <p:extLst>
      <p:ext uri="{BB962C8B-B14F-4D97-AF65-F5344CB8AC3E}">
        <p14:creationId xmlns:p14="http://schemas.microsoft.com/office/powerpoint/2010/main" val="138618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8FD04-C10B-4936-98EA-9ADA6A5FC128}" type="datetimeFigureOut">
              <a:rPr lang="en-US" smtClean="0"/>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2734F-2E60-4D32-8907-950E63C1E72A}" type="slidenum">
              <a:rPr lang="en-US" smtClean="0"/>
              <a:t>‹#›</a:t>
            </a:fld>
            <a:endParaRPr lang="en-US"/>
          </a:p>
        </p:txBody>
      </p:sp>
    </p:spTree>
    <p:extLst>
      <p:ext uri="{BB962C8B-B14F-4D97-AF65-F5344CB8AC3E}">
        <p14:creationId xmlns:p14="http://schemas.microsoft.com/office/powerpoint/2010/main" val="372704180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Text Box 3"/>
          <p:cNvSpPr txBox="1">
            <a:spLocks noChangeArrowheads="1"/>
          </p:cNvSpPr>
          <p:nvPr/>
        </p:nvSpPr>
        <p:spPr bwMode="auto">
          <a:xfrm>
            <a:off x="404813" y="58562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Clr>
                <a:schemeClr val="tx1"/>
              </a:buClr>
              <a:buFont typeface="Arial" charset="0"/>
              <a:buNone/>
            </a:pPr>
            <a:endParaRPr lang="en-US"/>
          </a:p>
        </p:txBody>
      </p:sp>
      <p:sp>
        <p:nvSpPr>
          <p:cNvPr id="2" name="Title 1"/>
          <p:cNvSpPr>
            <a:spLocks noGrp="1"/>
          </p:cNvSpPr>
          <p:nvPr>
            <p:ph type="ctrTitle"/>
          </p:nvPr>
        </p:nvSpPr>
        <p:spPr/>
        <p:txBody>
          <a:bodyPr/>
          <a:lstStyle/>
          <a:p>
            <a:r>
              <a:rPr lang="en-US" dirty="0" smtClean="0"/>
              <a:t>Gini coefficients demystified</a:t>
            </a:r>
            <a:br>
              <a:rPr lang="en-US" dirty="0" smtClean="0"/>
            </a:br>
            <a:r>
              <a:rPr lang="en-US" sz="1600" dirty="0" smtClean="0">
                <a:solidFill>
                  <a:schemeClr val="bg2"/>
                </a:solidFill>
              </a:rPr>
              <a:t>Definition, use, alternatives</a:t>
            </a:r>
            <a:endParaRPr lang="en-US" sz="1600" dirty="0">
              <a:solidFill>
                <a:schemeClr val="bg2"/>
              </a:solidFill>
            </a:endParaRPr>
          </a:p>
        </p:txBody>
      </p:sp>
      <p:sp>
        <p:nvSpPr>
          <p:cNvPr id="3" name="Subtitle 2"/>
          <p:cNvSpPr>
            <a:spLocks noGrp="1"/>
          </p:cNvSpPr>
          <p:nvPr>
            <p:ph type="subTitle" idx="1"/>
          </p:nvPr>
        </p:nvSpPr>
        <p:spPr>
          <a:xfrm>
            <a:off x="449263" y="3011488"/>
            <a:ext cx="5972175" cy="1077218"/>
          </a:xfrm>
        </p:spPr>
        <p:txBody>
          <a:bodyPr>
            <a:noAutofit/>
          </a:bodyPr>
          <a:lstStyle/>
          <a:p>
            <a:r>
              <a:rPr lang="en-US" sz="2000" dirty="0" smtClean="0">
                <a:solidFill>
                  <a:schemeClr val="tx1"/>
                </a:solidFill>
                <a:latin typeface="Garamond" panose="02020404030301010803" pitchFamily="18" charset="0"/>
              </a:rPr>
              <a:t>Martin Goldberg</a:t>
            </a:r>
          </a:p>
          <a:p>
            <a:r>
              <a:rPr lang="en-US" sz="2000" dirty="0" smtClean="0">
                <a:solidFill>
                  <a:schemeClr val="tx1"/>
                </a:solidFill>
                <a:latin typeface="Garamond" panose="02020404030301010803" pitchFamily="18" charset="0"/>
              </a:rPr>
              <a:t>martin@quantvalidation.com</a:t>
            </a:r>
            <a:endParaRPr lang="en-US" sz="2000" dirty="0" smtClean="0">
              <a:solidFill>
                <a:schemeClr val="tx1"/>
              </a:solidFill>
              <a:latin typeface="Garamond" panose="02020404030301010803" pitchFamily="18" charset="0"/>
            </a:endParaRPr>
          </a:p>
          <a:p>
            <a:endParaRPr lang="en-US" sz="2000" dirty="0" smtClean="0">
              <a:solidFill>
                <a:schemeClr val="tx1"/>
              </a:solidFill>
              <a:latin typeface="Garamond" panose="02020404030301010803" pitchFamily="18" charset="0"/>
            </a:endParaRPr>
          </a:p>
          <a:p>
            <a:r>
              <a:rPr lang="en-US" sz="2000" dirty="0" smtClean="0">
                <a:solidFill>
                  <a:schemeClr val="tx1"/>
                </a:solidFill>
                <a:latin typeface="Garamond" panose="02020404030301010803" pitchFamily="18" charset="0"/>
              </a:rPr>
              <a:t>March 11, </a:t>
            </a:r>
            <a:r>
              <a:rPr lang="en-US" sz="2000" dirty="0" smtClean="0">
                <a:solidFill>
                  <a:schemeClr val="tx1"/>
                </a:solidFill>
                <a:latin typeface="Garamond" panose="02020404030301010803" pitchFamily="18" charset="0"/>
              </a:rPr>
              <a:t>2013 </a:t>
            </a:r>
            <a:endParaRPr lang="en-US" sz="2000" dirty="0">
              <a:solidFill>
                <a:schemeClr val="tx1"/>
              </a:solidFill>
              <a:latin typeface="Garamond" panose="02020404030301010803" pitchFamily="18" charset="0"/>
            </a:endParaRPr>
          </a:p>
        </p:txBody>
      </p:sp>
    </p:spTree>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Gini coefficient for bank PD models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4226" y="2819400"/>
            <a:ext cx="6395765" cy="33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1652" y="683664"/>
            <a:ext cx="8383425" cy="2308324"/>
          </a:xfrm>
          <a:prstGeom prst="rect">
            <a:avLst/>
          </a:prstGeom>
          <a:noFill/>
        </p:spPr>
        <p:txBody>
          <a:bodyPr wrap="square" rtlCol="0">
            <a:spAutoFit/>
          </a:bodyPr>
          <a:lstStyle/>
          <a:p>
            <a:pPr marL="342900" indent="-342900" algn="l">
              <a:buFont typeface="Arial" pitchFamily="34" charset="0"/>
              <a:buChar char="•"/>
            </a:pPr>
            <a:endParaRPr lang="en-US" sz="1800" dirty="0" smtClean="0">
              <a:latin typeface="+mn-lt"/>
            </a:endParaRPr>
          </a:p>
          <a:p>
            <a:pPr marL="342900" indent="-342900" algn="l">
              <a:buFont typeface="Arial" pitchFamily="34" charset="0"/>
              <a:buChar char="•"/>
            </a:pPr>
            <a:r>
              <a:rPr lang="en-US" sz="1800" dirty="0" smtClean="0">
                <a:latin typeface="+mn-lt"/>
              </a:rPr>
              <a:t>Higher </a:t>
            </a:r>
            <a:r>
              <a:rPr lang="en-US" sz="1800" dirty="0" smtClean="0">
                <a:latin typeface="+mn-lt"/>
              </a:rPr>
              <a:t>Gini means better predictor of default</a:t>
            </a:r>
          </a:p>
          <a:p>
            <a:pPr marL="342900" indent="-342900" algn="l">
              <a:buFont typeface="Arial" pitchFamily="34" charset="0"/>
              <a:buChar char="•"/>
            </a:pPr>
            <a:r>
              <a:rPr lang="en-US" sz="1800" dirty="0" smtClean="0">
                <a:latin typeface="+mn-lt"/>
              </a:rPr>
              <a:t>Assumes all defaults have happened or not already – measurement at end of prediction period</a:t>
            </a:r>
          </a:p>
          <a:p>
            <a:pPr marL="342900" indent="-342900" algn="l">
              <a:buFont typeface="Arial" pitchFamily="34" charset="0"/>
              <a:buChar char="•"/>
            </a:pPr>
            <a:r>
              <a:rPr lang="en-US" sz="1800" dirty="0" smtClean="0">
                <a:latin typeface="+mn-lt"/>
              </a:rPr>
              <a:t>All defaults equally weighted</a:t>
            </a:r>
          </a:p>
          <a:p>
            <a:pPr marL="342900" indent="-342900" algn="l">
              <a:buFont typeface="Arial" pitchFamily="34" charset="0"/>
              <a:buChar char="•"/>
            </a:pPr>
            <a:r>
              <a:rPr lang="en-US" sz="1800" dirty="0" smtClean="0">
                <a:latin typeface="+mn-lt"/>
              </a:rPr>
              <a:t>Equal weight for false default and false survival predictions</a:t>
            </a:r>
          </a:p>
          <a:p>
            <a:pPr marL="342900" indent="-342900" algn="l">
              <a:buFont typeface="Arial" pitchFamily="34" charset="0"/>
              <a:buChar char="•"/>
            </a:pPr>
            <a:r>
              <a:rPr lang="en-US" sz="1800" dirty="0" smtClean="0">
                <a:latin typeface="+mn-lt"/>
              </a:rPr>
              <a:t>Gini coefficient is ratio of the shaded area divided by the area of the triangle above the diagonal.</a:t>
            </a:r>
            <a:endParaRPr lang="en-US" sz="1800" dirty="0">
              <a:latin typeface="+mn-lt"/>
            </a:endParaRPr>
          </a:p>
        </p:txBody>
      </p:sp>
      <p:sp>
        <p:nvSpPr>
          <p:cNvPr id="26" name="Freeform 25"/>
          <p:cNvSpPr/>
          <p:nvPr/>
        </p:nvSpPr>
        <p:spPr bwMode="auto">
          <a:xfrm>
            <a:off x="2233521" y="3298798"/>
            <a:ext cx="4241019" cy="2473351"/>
          </a:xfrm>
          <a:custGeom>
            <a:avLst/>
            <a:gdLst>
              <a:gd name="connsiteX0" fmla="*/ 14377 w 4241019"/>
              <a:gd name="connsiteY0" fmla="*/ 2536851 h 2536851"/>
              <a:gd name="connsiteX1" fmla="*/ 14377 w 4241019"/>
              <a:gd name="connsiteY1" fmla="*/ 2536851 h 2536851"/>
              <a:gd name="connsiteX2" fmla="*/ 20727 w 4241019"/>
              <a:gd name="connsiteY2" fmla="*/ 2403501 h 2536851"/>
              <a:gd name="connsiteX3" fmla="*/ 27077 w 4241019"/>
              <a:gd name="connsiteY3" fmla="*/ 2384451 h 2536851"/>
              <a:gd name="connsiteX4" fmla="*/ 39777 w 4241019"/>
              <a:gd name="connsiteY4" fmla="*/ 2365401 h 2536851"/>
              <a:gd name="connsiteX5" fmla="*/ 52477 w 4241019"/>
              <a:gd name="connsiteY5" fmla="*/ 2340001 h 2536851"/>
              <a:gd name="connsiteX6" fmla="*/ 77877 w 4241019"/>
              <a:gd name="connsiteY6" fmla="*/ 2301901 h 2536851"/>
              <a:gd name="connsiteX7" fmla="*/ 84227 w 4241019"/>
              <a:gd name="connsiteY7" fmla="*/ 2282851 h 2536851"/>
              <a:gd name="connsiteX8" fmla="*/ 109627 w 4241019"/>
              <a:gd name="connsiteY8" fmla="*/ 2244751 h 2536851"/>
              <a:gd name="connsiteX9" fmla="*/ 122327 w 4241019"/>
              <a:gd name="connsiteY9" fmla="*/ 2225701 h 2536851"/>
              <a:gd name="connsiteX10" fmla="*/ 160427 w 4241019"/>
              <a:gd name="connsiteY10" fmla="*/ 2149501 h 2536851"/>
              <a:gd name="connsiteX11" fmla="*/ 166777 w 4241019"/>
              <a:gd name="connsiteY11" fmla="*/ 2130451 h 2536851"/>
              <a:gd name="connsiteX12" fmla="*/ 179477 w 4241019"/>
              <a:gd name="connsiteY12" fmla="*/ 2111401 h 2536851"/>
              <a:gd name="connsiteX13" fmla="*/ 185827 w 4241019"/>
              <a:gd name="connsiteY13" fmla="*/ 2092351 h 2536851"/>
              <a:gd name="connsiteX14" fmla="*/ 211227 w 4241019"/>
              <a:gd name="connsiteY14" fmla="*/ 2054251 h 2536851"/>
              <a:gd name="connsiteX15" fmla="*/ 236627 w 4241019"/>
              <a:gd name="connsiteY15" fmla="*/ 1978051 h 2536851"/>
              <a:gd name="connsiteX16" fmla="*/ 249327 w 4241019"/>
              <a:gd name="connsiteY16" fmla="*/ 1959001 h 2536851"/>
              <a:gd name="connsiteX17" fmla="*/ 262027 w 4241019"/>
              <a:gd name="connsiteY17" fmla="*/ 1920901 h 2536851"/>
              <a:gd name="connsiteX18" fmla="*/ 293777 w 4241019"/>
              <a:gd name="connsiteY18" fmla="*/ 1882801 h 2536851"/>
              <a:gd name="connsiteX19" fmla="*/ 306477 w 4241019"/>
              <a:gd name="connsiteY19" fmla="*/ 1844701 h 2536851"/>
              <a:gd name="connsiteX20" fmla="*/ 319177 w 4241019"/>
              <a:gd name="connsiteY20" fmla="*/ 1825651 h 2536851"/>
              <a:gd name="connsiteX21" fmla="*/ 325527 w 4241019"/>
              <a:gd name="connsiteY21" fmla="*/ 1806601 h 2536851"/>
              <a:gd name="connsiteX22" fmla="*/ 338227 w 4241019"/>
              <a:gd name="connsiteY22" fmla="*/ 1787551 h 2536851"/>
              <a:gd name="connsiteX23" fmla="*/ 344577 w 4241019"/>
              <a:gd name="connsiteY23" fmla="*/ 1768501 h 2536851"/>
              <a:gd name="connsiteX24" fmla="*/ 357277 w 4241019"/>
              <a:gd name="connsiteY24" fmla="*/ 1749451 h 2536851"/>
              <a:gd name="connsiteX25" fmla="*/ 369977 w 4241019"/>
              <a:gd name="connsiteY25" fmla="*/ 1711351 h 2536851"/>
              <a:gd name="connsiteX26" fmla="*/ 376327 w 4241019"/>
              <a:gd name="connsiteY26" fmla="*/ 1692301 h 2536851"/>
              <a:gd name="connsiteX27" fmla="*/ 389027 w 4241019"/>
              <a:gd name="connsiteY27" fmla="*/ 1673251 h 2536851"/>
              <a:gd name="connsiteX28" fmla="*/ 408077 w 4241019"/>
              <a:gd name="connsiteY28" fmla="*/ 1622451 h 2536851"/>
              <a:gd name="connsiteX29" fmla="*/ 414427 w 4241019"/>
              <a:gd name="connsiteY29" fmla="*/ 1597051 h 2536851"/>
              <a:gd name="connsiteX30" fmla="*/ 427127 w 4241019"/>
              <a:gd name="connsiteY30" fmla="*/ 1578001 h 2536851"/>
              <a:gd name="connsiteX31" fmla="*/ 433477 w 4241019"/>
              <a:gd name="connsiteY31" fmla="*/ 1558951 h 2536851"/>
              <a:gd name="connsiteX32" fmla="*/ 458877 w 4241019"/>
              <a:gd name="connsiteY32" fmla="*/ 1501801 h 2536851"/>
              <a:gd name="connsiteX33" fmla="*/ 471577 w 4241019"/>
              <a:gd name="connsiteY33" fmla="*/ 1482751 h 2536851"/>
              <a:gd name="connsiteX34" fmla="*/ 477927 w 4241019"/>
              <a:gd name="connsiteY34" fmla="*/ 1463701 h 2536851"/>
              <a:gd name="connsiteX35" fmla="*/ 490627 w 4241019"/>
              <a:gd name="connsiteY35" fmla="*/ 1444651 h 2536851"/>
              <a:gd name="connsiteX36" fmla="*/ 503327 w 4241019"/>
              <a:gd name="connsiteY36" fmla="*/ 1406551 h 2536851"/>
              <a:gd name="connsiteX37" fmla="*/ 516027 w 4241019"/>
              <a:gd name="connsiteY37" fmla="*/ 1387501 h 2536851"/>
              <a:gd name="connsiteX38" fmla="*/ 535077 w 4241019"/>
              <a:gd name="connsiteY38" fmla="*/ 1349401 h 2536851"/>
              <a:gd name="connsiteX39" fmla="*/ 554127 w 4241019"/>
              <a:gd name="connsiteY39" fmla="*/ 1343051 h 2536851"/>
              <a:gd name="connsiteX40" fmla="*/ 585877 w 4241019"/>
              <a:gd name="connsiteY40" fmla="*/ 1292251 h 2536851"/>
              <a:gd name="connsiteX41" fmla="*/ 604927 w 4241019"/>
              <a:gd name="connsiteY41" fmla="*/ 1254151 h 2536851"/>
              <a:gd name="connsiteX42" fmla="*/ 617627 w 4241019"/>
              <a:gd name="connsiteY42" fmla="*/ 1235101 h 2536851"/>
              <a:gd name="connsiteX43" fmla="*/ 623977 w 4241019"/>
              <a:gd name="connsiteY43" fmla="*/ 1216051 h 2536851"/>
              <a:gd name="connsiteX44" fmla="*/ 649377 w 4241019"/>
              <a:gd name="connsiteY44" fmla="*/ 1158901 h 2536851"/>
              <a:gd name="connsiteX45" fmla="*/ 674777 w 4241019"/>
              <a:gd name="connsiteY45" fmla="*/ 1120801 h 2536851"/>
              <a:gd name="connsiteX46" fmla="*/ 687477 w 4241019"/>
              <a:gd name="connsiteY46" fmla="*/ 1101751 h 2536851"/>
              <a:gd name="connsiteX47" fmla="*/ 700177 w 4241019"/>
              <a:gd name="connsiteY47" fmla="*/ 1063651 h 2536851"/>
              <a:gd name="connsiteX48" fmla="*/ 719227 w 4241019"/>
              <a:gd name="connsiteY48" fmla="*/ 1044601 h 2536851"/>
              <a:gd name="connsiteX49" fmla="*/ 744627 w 4241019"/>
              <a:gd name="connsiteY49" fmla="*/ 1006501 h 2536851"/>
              <a:gd name="connsiteX50" fmla="*/ 763677 w 4241019"/>
              <a:gd name="connsiteY50" fmla="*/ 968401 h 2536851"/>
              <a:gd name="connsiteX51" fmla="*/ 782727 w 4241019"/>
              <a:gd name="connsiteY51" fmla="*/ 949351 h 2536851"/>
              <a:gd name="connsiteX52" fmla="*/ 795427 w 4241019"/>
              <a:gd name="connsiteY52" fmla="*/ 930301 h 2536851"/>
              <a:gd name="connsiteX53" fmla="*/ 833527 w 4241019"/>
              <a:gd name="connsiteY53" fmla="*/ 898551 h 2536851"/>
              <a:gd name="connsiteX54" fmla="*/ 846227 w 4241019"/>
              <a:gd name="connsiteY54" fmla="*/ 879501 h 2536851"/>
              <a:gd name="connsiteX55" fmla="*/ 884327 w 4241019"/>
              <a:gd name="connsiteY55" fmla="*/ 841401 h 2536851"/>
              <a:gd name="connsiteX56" fmla="*/ 928777 w 4241019"/>
              <a:gd name="connsiteY56" fmla="*/ 790601 h 2536851"/>
              <a:gd name="connsiteX57" fmla="*/ 960527 w 4241019"/>
              <a:gd name="connsiteY57" fmla="*/ 752501 h 2536851"/>
              <a:gd name="connsiteX58" fmla="*/ 979577 w 4241019"/>
              <a:gd name="connsiteY58" fmla="*/ 739801 h 2536851"/>
              <a:gd name="connsiteX59" fmla="*/ 1004977 w 4241019"/>
              <a:gd name="connsiteY59" fmla="*/ 714401 h 2536851"/>
              <a:gd name="connsiteX60" fmla="*/ 1043077 w 4241019"/>
              <a:gd name="connsiteY60" fmla="*/ 669951 h 2536851"/>
              <a:gd name="connsiteX61" fmla="*/ 1062127 w 4241019"/>
              <a:gd name="connsiteY61" fmla="*/ 663601 h 2536851"/>
              <a:gd name="connsiteX62" fmla="*/ 1093877 w 4241019"/>
              <a:gd name="connsiteY62" fmla="*/ 625501 h 2536851"/>
              <a:gd name="connsiteX63" fmla="*/ 1106577 w 4241019"/>
              <a:gd name="connsiteY63" fmla="*/ 606451 h 2536851"/>
              <a:gd name="connsiteX64" fmla="*/ 1125627 w 4241019"/>
              <a:gd name="connsiteY64" fmla="*/ 593751 h 2536851"/>
              <a:gd name="connsiteX65" fmla="*/ 1163727 w 4241019"/>
              <a:gd name="connsiteY65" fmla="*/ 568351 h 2536851"/>
              <a:gd name="connsiteX66" fmla="*/ 1189127 w 4241019"/>
              <a:gd name="connsiteY66" fmla="*/ 523901 h 2536851"/>
              <a:gd name="connsiteX67" fmla="*/ 1208177 w 4241019"/>
              <a:gd name="connsiteY67" fmla="*/ 504851 h 2536851"/>
              <a:gd name="connsiteX68" fmla="*/ 1227227 w 4241019"/>
              <a:gd name="connsiteY68" fmla="*/ 498501 h 2536851"/>
              <a:gd name="connsiteX69" fmla="*/ 1271677 w 4241019"/>
              <a:gd name="connsiteY69" fmla="*/ 460401 h 2536851"/>
              <a:gd name="connsiteX70" fmla="*/ 1290727 w 4241019"/>
              <a:gd name="connsiteY70" fmla="*/ 447701 h 2536851"/>
              <a:gd name="connsiteX71" fmla="*/ 1309777 w 4241019"/>
              <a:gd name="connsiteY71" fmla="*/ 428651 h 2536851"/>
              <a:gd name="connsiteX72" fmla="*/ 1347877 w 4241019"/>
              <a:gd name="connsiteY72" fmla="*/ 403251 h 2536851"/>
              <a:gd name="connsiteX73" fmla="*/ 1373277 w 4241019"/>
              <a:gd name="connsiteY73" fmla="*/ 384201 h 2536851"/>
              <a:gd name="connsiteX74" fmla="*/ 1392327 w 4241019"/>
              <a:gd name="connsiteY74" fmla="*/ 371501 h 2536851"/>
              <a:gd name="connsiteX75" fmla="*/ 1411377 w 4241019"/>
              <a:gd name="connsiteY75" fmla="*/ 352451 h 2536851"/>
              <a:gd name="connsiteX76" fmla="*/ 1449477 w 4241019"/>
              <a:gd name="connsiteY76" fmla="*/ 333401 h 2536851"/>
              <a:gd name="connsiteX77" fmla="*/ 1493927 w 4241019"/>
              <a:gd name="connsiteY77" fmla="*/ 314351 h 2536851"/>
              <a:gd name="connsiteX78" fmla="*/ 1512977 w 4241019"/>
              <a:gd name="connsiteY78" fmla="*/ 301651 h 2536851"/>
              <a:gd name="connsiteX79" fmla="*/ 1614577 w 4241019"/>
              <a:gd name="connsiteY79" fmla="*/ 288951 h 2536851"/>
              <a:gd name="connsiteX80" fmla="*/ 1639977 w 4241019"/>
              <a:gd name="connsiteY80" fmla="*/ 276251 h 2536851"/>
              <a:gd name="connsiteX81" fmla="*/ 1678077 w 4241019"/>
              <a:gd name="connsiteY81" fmla="*/ 263551 h 2536851"/>
              <a:gd name="connsiteX82" fmla="*/ 1722527 w 4241019"/>
              <a:gd name="connsiteY82" fmla="*/ 238151 h 2536851"/>
              <a:gd name="connsiteX83" fmla="*/ 1760627 w 4241019"/>
              <a:gd name="connsiteY83" fmla="*/ 212751 h 2536851"/>
              <a:gd name="connsiteX84" fmla="*/ 1798727 w 4241019"/>
              <a:gd name="connsiteY84" fmla="*/ 200051 h 2536851"/>
              <a:gd name="connsiteX85" fmla="*/ 1817777 w 4241019"/>
              <a:gd name="connsiteY85" fmla="*/ 193701 h 2536851"/>
              <a:gd name="connsiteX86" fmla="*/ 1836827 w 4241019"/>
              <a:gd name="connsiteY86" fmla="*/ 187351 h 2536851"/>
              <a:gd name="connsiteX87" fmla="*/ 1881277 w 4241019"/>
              <a:gd name="connsiteY87" fmla="*/ 174651 h 2536851"/>
              <a:gd name="connsiteX88" fmla="*/ 1900327 w 4241019"/>
              <a:gd name="connsiteY88" fmla="*/ 161951 h 2536851"/>
              <a:gd name="connsiteX89" fmla="*/ 1982877 w 4241019"/>
              <a:gd name="connsiteY89" fmla="*/ 142901 h 2536851"/>
              <a:gd name="connsiteX90" fmla="*/ 2008277 w 4241019"/>
              <a:gd name="connsiteY90" fmla="*/ 136551 h 2536851"/>
              <a:gd name="connsiteX91" fmla="*/ 2027327 w 4241019"/>
              <a:gd name="connsiteY91" fmla="*/ 130201 h 2536851"/>
              <a:gd name="connsiteX92" fmla="*/ 2147977 w 4241019"/>
              <a:gd name="connsiteY92" fmla="*/ 123851 h 2536851"/>
              <a:gd name="connsiteX93" fmla="*/ 2205127 w 4241019"/>
              <a:gd name="connsiteY93" fmla="*/ 111151 h 2536851"/>
              <a:gd name="connsiteX94" fmla="*/ 2224177 w 4241019"/>
              <a:gd name="connsiteY94" fmla="*/ 104801 h 2536851"/>
              <a:gd name="connsiteX95" fmla="*/ 2281327 w 4241019"/>
              <a:gd name="connsiteY95" fmla="*/ 98451 h 2536851"/>
              <a:gd name="connsiteX96" fmla="*/ 2306727 w 4241019"/>
              <a:gd name="connsiteY96" fmla="*/ 79401 h 2536851"/>
              <a:gd name="connsiteX97" fmla="*/ 2363877 w 4241019"/>
              <a:gd name="connsiteY97" fmla="*/ 47651 h 2536851"/>
              <a:gd name="connsiteX98" fmla="*/ 2522627 w 4241019"/>
              <a:gd name="connsiteY98" fmla="*/ 41301 h 2536851"/>
              <a:gd name="connsiteX99" fmla="*/ 2541677 w 4241019"/>
              <a:gd name="connsiteY99" fmla="*/ 34951 h 2536851"/>
              <a:gd name="connsiteX100" fmla="*/ 2598827 w 4241019"/>
              <a:gd name="connsiteY100" fmla="*/ 22251 h 2536851"/>
              <a:gd name="connsiteX101" fmla="*/ 3303677 w 4241019"/>
              <a:gd name="connsiteY101" fmla="*/ 22251 h 2536851"/>
              <a:gd name="connsiteX102" fmla="*/ 3354477 w 4241019"/>
              <a:gd name="connsiteY102" fmla="*/ 15901 h 2536851"/>
              <a:gd name="connsiteX103" fmla="*/ 3417977 w 4241019"/>
              <a:gd name="connsiteY103" fmla="*/ 9551 h 2536851"/>
              <a:gd name="connsiteX104" fmla="*/ 3564027 w 4241019"/>
              <a:gd name="connsiteY104" fmla="*/ 3201 h 2536851"/>
              <a:gd name="connsiteX105" fmla="*/ 4002177 w 4241019"/>
              <a:gd name="connsiteY105" fmla="*/ 9551 h 2536851"/>
              <a:gd name="connsiteX106" fmla="*/ 4205377 w 4241019"/>
              <a:gd name="connsiteY106" fmla="*/ 28601 h 2536851"/>
              <a:gd name="connsiteX107" fmla="*/ 4192677 w 4241019"/>
              <a:gd name="connsiteY107" fmla="*/ 47651 h 2536851"/>
              <a:gd name="connsiteX108" fmla="*/ 4154577 w 4241019"/>
              <a:gd name="connsiteY108" fmla="*/ 73051 h 2536851"/>
              <a:gd name="connsiteX109" fmla="*/ 4135527 w 4241019"/>
              <a:gd name="connsiteY109" fmla="*/ 85751 h 2536851"/>
              <a:gd name="connsiteX110" fmla="*/ 4097427 w 4241019"/>
              <a:gd name="connsiteY110" fmla="*/ 111151 h 2536851"/>
              <a:gd name="connsiteX111" fmla="*/ 4059327 w 4241019"/>
              <a:gd name="connsiteY111" fmla="*/ 130201 h 2536851"/>
              <a:gd name="connsiteX112" fmla="*/ 4021227 w 4241019"/>
              <a:gd name="connsiteY112" fmla="*/ 149251 h 2536851"/>
              <a:gd name="connsiteX113" fmla="*/ 3970427 w 4241019"/>
              <a:gd name="connsiteY113" fmla="*/ 168301 h 2536851"/>
              <a:gd name="connsiteX114" fmla="*/ 3932327 w 4241019"/>
              <a:gd name="connsiteY114" fmla="*/ 193701 h 2536851"/>
              <a:gd name="connsiteX115" fmla="*/ 3919627 w 4241019"/>
              <a:gd name="connsiteY115" fmla="*/ 212751 h 2536851"/>
              <a:gd name="connsiteX116" fmla="*/ 3881527 w 4241019"/>
              <a:gd name="connsiteY116" fmla="*/ 225451 h 2536851"/>
              <a:gd name="connsiteX117" fmla="*/ 3862477 w 4241019"/>
              <a:gd name="connsiteY117" fmla="*/ 238151 h 2536851"/>
              <a:gd name="connsiteX118" fmla="*/ 3843427 w 4241019"/>
              <a:gd name="connsiteY118" fmla="*/ 244501 h 2536851"/>
              <a:gd name="connsiteX119" fmla="*/ 3798977 w 4241019"/>
              <a:gd name="connsiteY119" fmla="*/ 276251 h 2536851"/>
              <a:gd name="connsiteX120" fmla="*/ 3779927 w 4241019"/>
              <a:gd name="connsiteY120" fmla="*/ 282601 h 2536851"/>
              <a:gd name="connsiteX121" fmla="*/ 3741827 w 4241019"/>
              <a:gd name="connsiteY121" fmla="*/ 301651 h 2536851"/>
              <a:gd name="connsiteX122" fmla="*/ 3703727 w 4241019"/>
              <a:gd name="connsiteY122" fmla="*/ 320701 h 2536851"/>
              <a:gd name="connsiteX123" fmla="*/ 3665627 w 4241019"/>
              <a:gd name="connsiteY123" fmla="*/ 352451 h 2536851"/>
              <a:gd name="connsiteX124" fmla="*/ 3646577 w 4241019"/>
              <a:gd name="connsiteY124" fmla="*/ 365151 h 2536851"/>
              <a:gd name="connsiteX125" fmla="*/ 3602127 w 4241019"/>
              <a:gd name="connsiteY125" fmla="*/ 396901 h 2536851"/>
              <a:gd name="connsiteX126" fmla="*/ 3583077 w 4241019"/>
              <a:gd name="connsiteY126" fmla="*/ 403251 h 2536851"/>
              <a:gd name="connsiteX127" fmla="*/ 3570377 w 4241019"/>
              <a:gd name="connsiteY127" fmla="*/ 422301 h 2536851"/>
              <a:gd name="connsiteX128" fmla="*/ 3532277 w 4241019"/>
              <a:gd name="connsiteY128" fmla="*/ 441351 h 2536851"/>
              <a:gd name="connsiteX129" fmla="*/ 3494177 w 4241019"/>
              <a:gd name="connsiteY129" fmla="*/ 466751 h 2536851"/>
              <a:gd name="connsiteX130" fmla="*/ 3456077 w 4241019"/>
              <a:gd name="connsiteY130" fmla="*/ 479451 h 2536851"/>
              <a:gd name="connsiteX131" fmla="*/ 3417977 w 4241019"/>
              <a:gd name="connsiteY131" fmla="*/ 498501 h 2536851"/>
              <a:gd name="connsiteX132" fmla="*/ 3379877 w 4241019"/>
              <a:gd name="connsiteY132" fmla="*/ 517551 h 2536851"/>
              <a:gd name="connsiteX133" fmla="*/ 3341777 w 4241019"/>
              <a:gd name="connsiteY133" fmla="*/ 542951 h 2536851"/>
              <a:gd name="connsiteX134" fmla="*/ 3322727 w 4241019"/>
              <a:gd name="connsiteY134" fmla="*/ 555651 h 2536851"/>
              <a:gd name="connsiteX135" fmla="*/ 3303677 w 4241019"/>
              <a:gd name="connsiteY135" fmla="*/ 562001 h 2536851"/>
              <a:gd name="connsiteX136" fmla="*/ 3265577 w 4241019"/>
              <a:gd name="connsiteY136" fmla="*/ 593751 h 2536851"/>
              <a:gd name="connsiteX137" fmla="*/ 3246527 w 4241019"/>
              <a:gd name="connsiteY137" fmla="*/ 600101 h 2536851"/>
              <a:gd name="connsiteX138" fmla="*/ 3227477 w 4241019"/>
              <a:gd name="connsiteY138" fmla="*/ 612801 h 2536851"/>
              <a:gd name="connsiteX139" fmla="*/ 3208427 w 4241019"/>
              <a:gd name="connsiteY139" fmla="*/ 619151 h 2536851"/>
              <a:gd name="connsiteX140" fmla="*/ 3144927 w 4241019"/>
              <a:gd name="connsiteY140" fmla="*/ 650901 h 2536851"/>
              <a:gd name="connsiteX141" fmla="*/ 3125877 w 4241019"/>
              <a:gd name="connsiteY141" fmla="*/ 663601 h 2536851"/>
              <a:gd name="connsiteX142" fmla="*/ 3075077 w 4241019"/>
              <a:gd name="connsiteY142" fmla="*/ 676301 h 2536851"/>
              <a:gd name="connsiteX143" fmla="*/ 3056027 w 4241019"/>
              <a:gd name="connsiteY143" fmla="*/ 682651 h 2536851"/>
              <a:gd name="connsiteX144" fmla="*/ 3017927 w 4241019"/>
              <a:gd name="connsiteY144" fmla="*/ 720751 h 2536851"/>
              <a:gd name="connsiteX145" fmla="*/ 2998877 w 4241019"/>
              <a:gd name="connsiteY145" fmla="*/ 739801 h 2536851"/>
              <a:gd name="connsiteX146" fmla="*/ 2960777 w 4241019"/>
              <a:gd name="connsiteY146" fmla="*/ 765201 h 2536851"/>
              <a:gd name="connsiteX147" fmla="*/ 2941727 w 4241019"/>
              <a:gd name="connsiteY147" fmla="*/ 784251 h 2536851"/>
              <a:gd name="connsiteX148" fmla="*/ 2903627 w 4241019"/>
              <a:gd name="connsiteY148" fmla="*/ 796951 h 2536851"/>
              <a:gd name="connsiteX149" fmla="*/ 2859177 w 4241019"/>
              <a:gd name="connsiteY149" fmla="*/ 822351 h 2536851"/>
              <a:gd name="connsiteX150" fmla="*/ 2840127 w 4241019"/>
              <a:gd name="connsiteY150" fmla="*/ 828701 h 2536851"/>
              <a:gd name="connsiteX151" fmla="*/ 2802027 w 4241019"/>
              <a:gd name="connsiteY151" fmla="*/ 854101 h 2536851"/>
              <a:gd name="connsiteX152" fmla="*/ 2763927 w 4241019"/>
              <a:gd name="connsiteY152" fmla="*/ 879501 h 2536851"/>
              <a:gd name="connsiteX153" fmla="*/ 2744877 w 4241019"/>
              <a:gd name="connsiteY153" fmla="*/ 892201 h 2536851"/>
              <a:gd name="connsiteX154" fmla="*/ 2687727 w 4241019"/>
              <a:gd name="connsiteY154" fmla="*/ 911251 h 2536851"/>
              <a:gd name="connsiteX155" fmla="*/ 2662327 w 4241019"/>
              <a:gd name="connsiteY155" fmla="*/ 923951 h 2536851"/>
              <a:gd name="connsiteX156" fmla="*/ 2643277 w 4241019"/>
              <a:gd name="connsiteY156" fmla="*/ 930301 h 2536851"/>
              <a:gd name="connsiteX157" fmla="*/ 2598827 w 4241019"/>
              <a:gd name="connsiteY157" fmla="*/ 962051 h 2536851"/>
              <a:gd name="connsiteX158" fmla="*/ 2579777 w 4241019"/>
              <a:gd name="connsiteY158" fmla="*/ 968401 h 2536851"/>
              <a:gd name="connsiteX159" fmla="*/ 2560727 w 4241019"/>
              <a:gd name="connsiteY159" fmla="*/ 981101 h 2536851"/>
              <a:gd name="connsiteX160" fmla="*/ 2541677 w 4241019"/>
              <a:gd name="connsiteY160" fmla="*/ 987451 h 2536851"/>
              <a:gd name="connsiteX161" fmla="*/ 2522627 w 4241019"/>
              <a:gd name="connsiteY161" fmla="*/ 1006501 h 2536851"/>
              <a:gd name="connsiteX162" fmla="*/ 2484527 w 4241019"/>
              <a:gd name="connsiteY162" fmla="*/ 1025551 h 2536851"/>
              <a:gd name="connsiteX163" fmla="*/ 2465477 w 4241019"/>
              <a:gd name="connsiteY163" fmla="*/ 1044601 h 2536851"/>
              <a:gd name="connsiteX164" fmla="*/ 2446427 w 4241019"/>
              <a:gd name="connsiteY164" fmla="*/ 1057301 h 2536851"/>
              <a:gd name="connsiteX165" fmla="*/ 2433727 w 4241019"/>
              <a:gd name="connsiteY165" fmla="*/ 1076351 h 2536851"/>
              <a:gd name="connsiteX166" fmla="*/ 2395627 w 4241019"/>
              <a:gd name="connsiteY166" fmla="*/ 1095401 h 2536851"/>
              <a:gd name="connsiteX167" fmla="*/ 2376577 w 4241019"/>
              <a:gd name="connsiteY167" fmla="*/ 1108101 h 2536851"/>
              <a:gd name="connsiteX168" fmla="*/ 2363877 w 4241019"/>
              <a:gd name="connsiteY168" fmla="*/ 1127151 h 2536851"/>
              <a:gd name="connsiteX169" fmla="*/ 2325777 w 4241019"/>
              <a:gd name="connsiteY169" fmla="*/ 1139851 h 2536851"/>
              <a:gd name="connsiteX170" fmla="*/ 2287677 w 4241019"/>
              <a:gd name="connsiteY170" fmla="*/ 1165251 h 2536851"/>
              <a:gd name="connsiteX171" fmla="*/ 2249577 w 4241019"/>
              <a:gd name="connsiteY171" fmla="*/ 1184301 h 2536851"/>
              <a:gd name="connsiteX172" fmla="*/ 2236877 w 4241019"/>
              <a:gd name="connsiteY172" fmla="*/ 1203351 h 2536851"/>
              <a:gd name="connsiteX173" fmla="*/ 2217827 w 4241019"/>
              <a:gd name="connsiteY173" fmla="*/ 1209701 h 2536851"/>
              <a:gd name="connsiteX174" fmla="*/ 2179727 w 4241019"/>
              <a:gd name="connsiteY174" fmla="*/ 1228751 h 2536851"/>
              <a:gd name="connsiteX175" fmla="*/ 2160677 w 4241019"/>
              <a:gd name="connsiteY175" fmla="*/ 1241451 h 2536851"/>
              <a:gd name="connsiteX176" fmla="*/ 2135277 w 4241019"/>
              <a:gd name="connsiteY176" fmla="*/ 1247801 h 2536851"/>
              <a:gd name="connsiteX177" fmla="*/ 2097177 w 4241019"/>
              <a:gd name="connsiteY177" fmla="*/ 1273201 h 2536851"/>
              <a:gd name="connsiteX178" fmla="*/ 2078127 w 4241019"/>
              <a:gd name="connsiteY178" fmla="*/ 1285901 h 2536851"/>
              <a:gd name="connsiteX179" fmla="*/ 2059077 w 4241019"/>
              <a:gd name="connsiteY179" fmla="*/ 1292251 h 2536851"/>
              <a:gd name="connsiteX180" fmla="*/ 2001927 w 4241019"/>
              <a:gd name="connsiteY180" fmla="*/ 1324001 h 2536851"/>
              <a:gd name="connsiteX181" fmla="*/ 1932077 w 4241019"/>
              <a:gd name="connsiteY181" fmla="*/ 1374801 h 2536851"/>
              <a:gd name="connsiteX182" fmla="*/ 1900327 w 4241019"/>
              <a:gd name="connsiteY182" fmla="*/ 1400201 h 2536851"/>
              <a:gd name="connsiteX183" fmla="*/ 1836827 w 4241019"/>
              <a:gd name="connsiteY183" fmla="*/ 1431951 h 2536851"/>
              <a:gd name="connsiteX184" fmla="*/ 1798727 w 4241019"/>
              <a:gd name="connsiteY184" fmla="*/ 1457351 h 2536851"/>
              <a:gd name="connsiteX185" fmla="*/ 1779677 w 4241019"/>
              <a:gd name="connsiteY185" fmla="*/ 1476401 h 2536851"/>
              <a:gd name="connsiteX186" fmla="*/ 1754277 w 4241019"/>
              <a:gd name="connsiteY186" fmla="*/ 1482751 h 2536851"/>
              <a:gd name="connsiteX187" fmla="*/ 1735227 w 4241019"/>
              <a:gd name="connsiteY187" fmla="*/ 1495451 h 2536851"/>
              <a:gd name="connsiteX188" fmla="*/ 1703477 w 4241019"/>
              <a:gd name="connsiteY188" fmla="*/ 1527201 h 2536851"/>
              <a:gd name="connsiteX189" fmla="*/ 1665377 w 4241019"/>
              <a:gd name="connsiteY189" fmla="*/ 1539901 h 2536851"/>
              <a:gd name="connsiteX190" fmla="*/ 1652677 w 4241019"/>
              <a:gd name="connsiteY190" fmla="*/ 1558951 h 2536851"/>
              <a:gd name="connsiteX191" fmla="*/ 1608227 w 4241019"/>
              <a:gd name="connsiteY191" fmla="*/ 1578001 h 2536851"/>
              <a:gd name="connsiteX192" fmla="*/ 1589177 w 4241019"/>
              <a:gd name="connsiteY192" fmla="*/ 1590701 h 2536851"/>
              <a:gd name="connsiteX193" fmla="*/ 1551077 w 4241019"/>
              <a:gd name="connsiteY193" fmla="*/ 1603401 h 2536851"/>
              <a:gd name="connsiteX194" fmla="*/ 1538377 w 4241019"/>
              <a:gd name="connsiteY194" fmla="*/ 1622451 h 2536851"/>
              <a:gd name="connsiteX195" fmla="*/ 1519327 w 4241019"/>
              <a:gd name="connsiteY195" fmla="*/ 1628801 h 2536851"/>
              <a:gd name="connsiteX196" fmla="*/ 1468527 w 4241019"/>
              <a:gd name="connsiteY196" fmla="*/ 1647851 h 2536851"/>
              <a:gd name="connsiteX197" fmla="*/ 1430427 w 4241019"/>
              <a:gd name="connsiteY197" fmla="*/ 1660551 h 2536851"/>
              <a:gd name="connsiteX198" fmla="*/ 1385977 w 4241019"/>
              <a:gd name="connsiteY198" fmla="*/ 1679601 h 2536851"/>
              <a:gd name="connsiteX199" fmla="*/ 1366927 w 4241019"/>
              <a:gd name="connsiteY199" fmla="*/ 1692301 h 2536851"/>
              <a:gd name="connsiteX200" fmla="*/ 1341527 w 4241019"/>
              <a:gd name="connsiteY200" fmla="*/ 1705001 h 2536851"/>
              <a:gd name="connsiteX201" fmla="*/ 1303427 w 4241019"/>
              <a:gd name="connsiteY201" fmla="*/ 1730401 h 2536851"/>
              <a:gd name="connsiteX202" fmla="*/ 1284377 w 4241019"/>
              <a:gd name="connsiteY202" fmla="*/ 1743101 h 2536851"/>
              <a:gd name="connsiteX203" fmla="*/ 1265327 w 4241019"/>
              <a:gd name="connsiteY203" fmla="*/ 1749451 h 2536851"/>
              <a:gd name="connsiteX204" fmla="*/ 1208177 w 4241019"/>
              <a:gd name="connsiteY204" fmla="*/ 1781201 h 2536851"/>
              <a:gd name="connsiteX205" fmla="*/ 1170077 w 4241019"/>
              <a:gd name="connsiteY205" fmla="*/ 1812951 h 2536851"/>
              <a:gd name="connsiteX206" fmla="*/ 1151027 w 4241019"/>
              <a:gd name="connsiteY206" fmla="*/ 1819301 h 2536851"/>
              <a:gd name="connsiteX207" fmla="*/ 1112927 w 4241019"/>
              <a:gd name="connsiteY207" fmla="*/ 1851051 h 2536851"/>
              <a:gd name="connsiteX208" fmla="*/ 1093877 w 4241019"/>
              <a:gd name="connsiteY208" fmla="*/ 1857401 h 2536851"/>
              <a:gd name="connsiteX209" fmla="*/ 1055777 w 4241019"/>
              <a:gd name="connsiteY209" fmla="*/ 1882801 h 2536851"/>
              <a:gd name="connsiteX210" fmla="*/ 1036727 w 4241019"/>
              <a:gd name="connsiteY210" fmla="*/ 1901851 h 2536851"/>
              <a:gd name="connsiteX211" fmla="*/ 973227 w 4241019"/>
              <a:gd name="connsiteY211" fmla="*/ 1946301 h 2536851"/>
              <a:gd name="connsiteX212" fmla="*/ 916077 w 4241019"/>
              <a:gd name="connsiteY212" fmla="*/ 1984401 h 2536851"/>
              <a:gd name="connsiteX213" fmla="*/ 897027 w 4241019"/>
              <a:gd name="connsiteY213" fmla="*/ 1997101 h 2536851"/>
              <a:gd name="connsiteX214" fmla="*/ 884327 w 4241019"/>
              <a:gd name="connsiteY214" fmla="*/ 2016151 h 2536851"/>
              <a:gd name="connsiteX215" fmla="*/ 846227 w 4241019"/>
              <a:gd name="connsiteY215" fmla="*/ 2035201 h 2536851"/>
              <a:gd name="connsiteX216" fmla="*/ 827177 w 4241019"/>
              <a:gd name="connsiteY216" fmla="*/ 2047901 h 2536851"/>
              <a:gd name="connsiteX217" fmla="*/ 770027 w 4241019"/>
              <a:gd name="connsiteY217" fmla="*/ 2079651 h 2536851"/>
              <a:gd name="connsiteX218" fmla="*/ 731927 w 4241019"/>
              <a:gd name="connsiteY218" fmla="*/ 2105051 h 2536851"/>
              <a:gd name="connsiteX219" fmla="*/ 712877 w 4241019"/>
              <a:gd name="connsiteY219" fmla="*/ 2117751 h 2536851"/>
              <a:gd name="connsiteX220" fmla="*/ 674777 w 4241019"/>
              <a:gd name="connsiteY220" fmla="*/ 2130451 h 2536851"/>
              <a:gd name="connsiteX221" fmla="*/ 636677 w 4241019"/>
              <a:gd name="connsiteY221" fmla="*/ 2155851 h 2536851"/>
              <a:gd name="connsiteX222" fmla="*/ 611277 w 4241019"/>
              <a:gd name="connsiteY222" fmla="*/ 2162201 h 2536851"/>
              <a:gd name="connsiteX223" fmla="*/ 592227 w 4241019"/>
              <a:gd name="connsiteY223" fmla="*/ 2168551 h 2536851"/>
              <a:gd name="connsiteX224" fmla="*/ 554127 w 4241019"/>
              <a:gd name="connsiteY224" fmla="*/ 2193951 h 2536851"/>
              <a:gd name="connsiteX225" fmla="*/ 516027 w 4241019"/>
              <a:gd name="connsiteY225" fmla="*/ 2219351 h 2536851"/>
              <a:gd name="connsiteX226" fmla="*/ 496977 w 4241019"/>
              <a:gd name="connsiteY226" fmla="*/ 2232051 h 2536851"/>
              <a:gd name="connsiteX227" fmla="*/ 484277 w 4241019"/>
              <a:gd name="connsiteY227" fmla="*/ 2251101 h 2536851"/>
              <a:gd name="connsiteX228" fmla="*/ 439827 w 4241019"/>
              <a:gd name="connsiteY228" fmla="*/ 2270151 h 2536851"/>
              <a:gd name="connsiteX229" fmla="*/ 389027 w 4241019"/>
              <a:gd name="connsiteY229" fmla="*/ 2308251 h 2536851"/>
              <a:gd name="connsiteX230" fmla="*/ 369977 w 4241019"/>
              <a:gd name="connsiteY230" fmla="*/ 2327301 h 2536851"/>
              <a:gd name="connsiteX231" fmla="*/ 350927 w 4241019"/>
              <a:gd name="connsiteY231" fmla="*/ 2333651 h 2536851"/>
              <a:gd name="connsiteX232" fmla="*/ 300127 w 4241019"/>
              <a:gd name="connsiteY232" fmla="*/ 2352701 h 2536851"/>
              <a:gd name="connsiteX233" fmla="*/ 262027 w 4241019"/>
              <a:gd name="connsiteY233" fmla="*/ 2378101 h 2536851"/>
              <a:gd name="connsiteX234" fmla="*/ 242977 w 4241019"/>
              <a:gd name="connsiteY234" fmla="*/ 2390801 h 2536851"/>
              <a:gd name="connsiteX235" fmla="*/ 204877 w 4241019"/>
              <a:gd name="connsiteY235" fmla="*/ 2403501 h 2536851"/>
              <a:gd name="connsiteX236" fmla="*/ 185827 w 4241019"/>
              <a:gd name="connsiteY236" fmla="*/ 2416201 h 2536851"/>
              <a:gd name="connsiteX237" fmla="*/ 166777 w 4241019"/>
              <a:gd name="connsiteY237" fmla="*/ 2422551 h 2536851"/>
              <a:gd name="connsiteX238" fmla="*/ 128677 w 4241019"/>
              <a:gd name="connsiteY238" fmla="*/ 2447951 h 2536851"/>
              <a:gd name="connsiteX239" fmla="*/ 90577 w 4241019"/>
              <a:gd name="connsiteY239" fmla="*/ 2473351 h 2536851"/>
              <a:gd name="connsiteX240" fmla="*/ 65177 w 4241019"/>
              <a:gd name="connsiteY240" fmla="*/ 2492401 h 2536851"/>
              <a:gd name="connsiteX241" fmla="*/ 27077 w 4241019"/>
              <a:gd name="connsiteY241" fmla="*/ 2517801 h 2536851"/>
              <a:gd name="connsiteX242" fmla="*/ 8027 w 4241019"/>
              <a:gd name="connsiteY242" fmla="*/ 2524151 h 2536851"/>
              <a:gd name="connsiteX243" fmla="*/ 14377 w 4241019"/>
              <a:gd name="connsiteY243" fmla="*/ 2536851 h 2536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4241019" h="2536851">
                <a:moveTo>
                  <a:pt x="14377" y="2536851"/>
                </a:moveTo>
                <a:lnTo>
                  <a:pt x="14377" y="2536851"/>
                </a:lnTo>
                <a:cubicBezTo>
                  <a:pt x="16494" y="2492401"/>
                  <a:pt x="17031" y="2447848"/>
                  <a:pt x="20727" y="2403501"/>
                </a:cubicBezTo>
                <a:cubicBezTo>
                  <a:pt x="21283" y="2396831"/>
                  <a:pt x="24084" y="2390438"/>
                  <a:pt x="27077" y="2384451"/>
                </a:cubicBezTo>
                <a:cubicBezTo>
                  <a:pt x="30490" y="2377625"/>
                  <a:pt x="35991" y="2372027"/>
                  <a:pt x="39777" y="2365401"/>
                </a:cubicBezTo>
                <a:cubicBezTo>
                  <a:pt x="44473" y="2357182"/>
                  <a:pt x="47607" y="2348118"/>
                  <a:pt x="52477" y="2340001"/>
                </a:cubicBezTo>
                <a:cubicBezTo>
                  <a:pt x="60330" y="2326913"/>
                  <a:pt x="73050" y="2316381"/>
                  <a:pt x="77877" y="2301901"/>
                </a:cubicBezTo>
                <a:cubicBezTo>
                  <a:pt x="79994" y="2295551"/>
                  <a:pt x="80976" y="2288702"/>
                  <a:pt x="84227" y="2282851"/>
                </a:cubicBezTo>
                <a:cubicBezTo>
                  <a:pt x="91640" y="2269508"/>
                  <a:pt x="101160" y="2257451"/>
                  <a:pt x="109627" y="2244751"/>
                </a:cubicBezTo>
                <a:cubicBezTo>
                  <a:pt x="113860" y="2238401"/>
                  <a:pt x="119914" y="2232941"/>
                  <a:pt x="122327" y="2225701"/>
                </a:cubicBezTo>
                <a:cubicBezTo>
                  <a:pt x="139854" y="2173121"/>
                  <a:pt x="127601" y="2198740"/>
                  <a:pt x="160427" y="2149501"/>
                </a:cubicBezTo>
                <a:cubicBezTo>
                  <a:pt x="164140" y="2143932"/>
                  <a:pt x="163784" y="2136438"/>
                  <a:pt x="166777" y="2130451"/>
                </a:cubicBezTo>
                <a:cubicBezTo>
                  <a:pt x="170190" y="2123625"/>
                  <a:pt x="176064" y="2118227"/>
                  <a:pt x="179477" y="2111401"/>
                </a:cubicBezTo>
                <a:cubicBezTo>
                  <a:pt x="182470" y="2105414"/>
                  <a:pt x="182576" y="2098202"/>
                  <a:pt x="185827" y="2092351"/>
                </a:cubicBezTo>
                <a:cubicBezTo>
                  <a:pt x="193240" y="2079008"/>
                  <a:pt x="206400" y="2068731"/>
                  <a:pt x="211227" y="2054251"/>
                </a:cubicBezTo>
                <a:lnTo>
                  <a:pt x="236627" y="1978051"/>
                </a:lnTo>
                <a:cubicBezTo>
                  <a:pt x="239040" y="1970811"/>
                  <a:pt x="246227" y="1965975"/>
                  <a:pt x="249327" y="1959001"/>
                </a:cubicBezTo>
                <a:cubicBezTo>
                  <a:pt x="254764" y="1946768"/>
                  <a:pt x="252561" y="1930367"/>
                  <a:pt x="262027" y="1920901"/>
                </a:cubicBezTo>
                <a:cubicBezTo>
                  <a:pt x="273990" y="1908938"/>
                  <a:pt x="286704" y="1898714"/>
                  <a:pt x="293777" y="1882801"/>
                </a:cubicBezTo>
                <a:cubicBezTo>
                  <a:pt x="299214" y="1870568"/>
                  <a:pt x="302244" y="1857401"/>
                  <a:pt x="306477" y="1844701"/>
                </a:cubicBezTo>
                <a:cubicBezTo>
                  <a:pt x="308890" y="1837461"/>
                  <a:pt x="315764" y="1832477"/>
                  <a:pt x="319177" y="1825651"/>
                </a:cubicBezTo>
                <a:cubicBezTo>
                  <a:pt x="322170" y="1819664"/>
                  <a:pt x="322534" y="1812588"/>
                  <a:pt x="325527" y="1806601"/>
                </a:cubicBezTo>
                <a:cubicBezTo>
                  <a:pt x="328940" y="1799775"/>
                  <a:pt x="334814" y="1794377"/>
                  <a:pt x="338227" y="1787551"/>
                </a:cubicBezTo>
                <a:cubicBezTo>
                  <a:pt x="341220" y="1781564"/>
                  <a:pt x="341584" y="1774488"/>
                  <a:pt x="344577" y="1768501"/>
                </a:cubicBezTo>
                <a:cubicBezTo>
                  <a:pt x="347990" y="1761675"/>
                  <a:pt x="354177" y="1756425"/>
                  <a:pt x="357277" y="1749451"/>
                </a:cubicBezTo>
                <a:cubicBezTo>
                  <a:pt x="362714" y="1737218"/>
                  <a:pt x="365744" y="1724051"/>
                  <a:pt x="369977" y="1711351"/>
                </a:cubicBezTo>
                <a:cubicBezTo>
                  <a:pt x="372094" y="1705001"/>
                  <a:pt x="372614" y="1697870"/>
                  <a:pt x="376327" y="1692301"/>
                </a:cubicBezTo>
                <a:lnTo>
                  <a:pt x="389027" y="1673251"/>
                </a:lnTo>
                <a:cubicBezTo>
                  <a:pt x="405132" y="1592725"/>
                  <a:pt x="383551" y="1679679"/>
                  <a:pt x="408077" y="1622451"/>
                </a:cubicBezTo>
                <a:cubicBezTo>
                  <a:pt x="411515" y="1614429"/>
                  <a:pt x="410989" y="1605073"/>
                  <a:pt x="414427" y="1597051"/>
                </a:cubicBezTo>
                <a:cubicBezTo>
                  <a:pt x="417433" y="1590036"/>
                  <a:pt x="423714" y="1584827"/>
                  <a:pt x="427127" y="1578001"/>
                </a:cubicBezTo>
                <a:cubicBezTo>
                  <a:pt x="430120" y="1572014"/>
                  <a:pt x="430484" y="1564938"/>
                  <a:pt x="433477" y="1558951"/>
                </a:cubicBezTo>
                <a:cubicBezTo>
                  <a:pt x="463666" y="1498574"/>
                  <a:pt x="426112" y="1600095"/>
                  <a:pt x="458877" y="1501801"/>
                </a:cubicBezTo>
                <a:cubicBezTo>
                  <a:pt x="461290" y="1494561"/>
                  <a:pt x="468164" y="1489577"/>
                  <a:pt x="471577" y="1482751"/>
                </a:cubicBezTo>
                <a:cubicBezTo>
                  <a:pt x="474570" y="1476764"/>
                  <a:pt x="474934" y="1469688"/>
                  <a:pt x="477927" y="1463701"/>
                </a:cubicBezTo>
                <a:cubicBezTo>
                  <a:pt x="481340" y="1456875"/>
                  <a:pt x="487527" y="1451625"/>
                  <a:pt x="490627" y="1444651"/>
                </a:cubicBezTo>
                <a:cubicBezTo>
                  <a:pt x="496064" y="1432418"/>
                  <a:pt x="495901" y="1417690"/>
                  <a:pt x="503327" y="1406551"/>
                </a:cubicBezTo>
                <a:cubicBezTo>
                  <a:pt x="507560" y="1400201"/>
                  <a:pt x="512614" y="1394327"/>
                  <a:pt x="516027" y="1387501"/>
                </a:cubicBezTo>
                <a:cubicBezTo>
                  <a:pt x="523696" y="1372163"/>
                  <a:pt x="519912" y="1361533"/>
                  <a:pt x="535077" y="1349401"/>
                </a:cubicBezTo>
                <a:cubicBezTo>
                  <a:pt x="540304" y="1345220"/>
                  <a:pt x="547777" y="1345168"/>
                  <a:pt x="554127" y="1343051"/>
                </a:cubicBezTo>
                <a:cubicBezTo>
                  <a:pt x="569240" y="1297711"/>
                  <a:pt x="555688" y="1312377"/>
                  <a:pt x="585877" y="1292251"/>
                </a:cubicBezTo>
                <a:cubicBezTo>
                  <a:pt x="622273" y="1237656"/>
                  <a:pt x="578637" y="1306731"/>
                  <a:pt x="604927" y="1254151"/>
                </a:cubicBezTo>
                <a:cubicBezTo>
                  <a:pt x="608340" y="1247325"/>
                  <a:pt x="614214" y="1241927"/>
                  <a:pt x="617627" y="1235101"/>
                </a:cubicBezTo>
                <a:cubicBezTo>
                  <a:pt x="620620" y="1229114"/>
                  <a:pt x="620984" y="1222038"/>
                  <a:pt x="623977" y="1216051"/>
                </a:cubicBezTo>
                <a:cubicBezTo>
                  <a:pt x="654166" y="1155674"/>
                  <a:pt x="616612" y="1257195"/>
                  <a:pt x="649377" y="1158901"/>
                </a:cubicBezTo>
                <a:cubicBezTo>
                  <a:pt x="654204" y="1144421"/>
                  <a:pt x="666310" y="1133501"/>
                  <a:pt x="674777" y="1120801"/>
                </a:cubicBezTo>
                <a:cubicBezTo>
                  <a:pt x="679010" y="1114451"/>
                  <a:pt x="685064" y="1108991"/>
                  <a:pt x="687477" y="1101751"/>
                </a:cubicBezTo>
                <a:lnTo>
                  <a:pt x="700177" y="1063651"/>
                </a:lnTo>
                <a:cubicBezTo>
                  <a:pt x="703017" y="1055132"/>
                  <a:pt x="713714" y="1051690"/>
                  <a:pt x="719227" y="1044601"/>
                </a:cubicBezTo>
                <a:cubicBezTo>
                  <a:pt x="728598" y="1032553"/>
                  <a:pt x="739800" y="1020981"/>
                  <a:pt x="744627" y="1006501"/>
                </a:cubicBezTo>
                <a:cubicBezTo>
                  <a:pt x="750991" y="987408"/>
                  <a:pt x="750000" y="984814"/>
                  <a:pt x="763677" y="968401"/>
                </a:cubicBezTo>
                <a:cubicBezTo>
                  <a:pt x="769426" y="961502"/>
                  <a:pt x="776978" y="956250"/>
                  <a:pt x="782727" y="949351"/>
                </a:cubicBezTo>
                <a:cubicBezTo>
                  <a:pt x="787613" y="943488"/>
                  <a:pt x="790031" y="935697"/>
                  <a:pt x="795427" y="930301"/>
                </a:cubicBezTo>
                <a:cubicBezTo>
                  <a:pt x="845377" y="880351"/>
                  <a:pt x="781513" y="960968"/>
                  <a:pt x="833527" y="898551"/>
                </a:cubicBezTo>
                <a:cubicBezTo>
                  <a:pt x="838413" y="892688"/>
                  <a:pt x="841157" y="885205"/>
                  <a:pt x="846227" y="879501"/>
                </a:cubicBezTo>
                <a:cubicBezTo>
                  <a:pt x="858159" y="866077"/>
                  <a:pt x="871627" y="854101"/>
                  <a:pt x="884327" y="841401"/>
                </a:cubicBezTo>
                <a:cubicBezTo>
                  <a:pt x="958410" y="767318"/>
                  <a:pt x="874802" y="826584"/>
                  <a:pt x="928777" y="790601"/>
                </a:cubicBezTo>
                <a:cubicBezTo>
                  <a:pt x="941264" y="771870"/>
                  <a:pt x="942192" y="767780"/>
                  <a:pt x="960527" y="752501"/>
                </a:cubicBezTo>
                <a:cubicBezTo>
                  <a:pt x="966390" y="747615"/>
                  <a:pt x="973227" y="744034"/>
                  <a:pt x="979577" y="739801"/>
                </a:cubicBezTo>
                <a:cubicBezTo>
                  <a:pt x="991672" y="703515"/>
                  <a:pt x="975948" y="733753"/>
                  <a:pt x="1004977" y="714401"/>
                </a:cubicBezTo>
                <a:cubicBezTo>
                  <a:pt x="1040653" y="690617"/>
                  <a:pt x="1007865" y="699295"/>
                  <a:pt x="1043077" y="669951"/>
                </a:cubicBezTo>
                <a:cubicBezTo>
                  <a:pt x="1048219" y="665666"/>
                  <a:pt x="1055777" y="665718"/>
                  <a:pt x="1062127" y="663601"/>
                </a:cubicBezTo>
                <a:cubicBezTo>
                  <a:pt x="1089373" y="609110"/>
                  <a:pt x="1057975" y="661403"/>
                  <a:pt x="1093877" y="625501"/>
                </a:cubicBezTo>
                <a:cubicBezTo>
                  <a:pt x="1099273" y="620105"/>
                  <a:pt x="1101181" y="611847"/>
                  <a:pt x="1106577" y="606451"/>
                </a:cubicBezTo>
                <a:cubicBezTo>
                  <a:pt x="1111973" y="601055"/>
                  <a:pt x="1119764" y="598637"/>
                  <a:pt x="1125627" y="593751"/>
                </a:cubicBezTo>
                <a:cubicBezTo>
                  <a:pt x="1157338" y="567325"/>
                  <a:pt x="1130249" y="579510"/>
                  <a:pt x="1163727" y="568351"/>
                </a:cubicBezTo>
                <a:cubicBezTo>
                  <a:pt x="1171491" y="552824"/>
                  <a:pt x="1177908" y="537364"/>
                  <a:pt x="1189127" y="523901"/>
                </a:cubicBezTo>
                <a:cubicBezTo>
                  <a:pt x="1194876" y="517002"/>
                  <a:pt x="1200705" y="509832"/>
                  <a:pt x="1208177" y="504851"/>
                </a:cubicBezTo>
                <a:cubicBezTo>
                  <a:pt x="1213746" y="501138"/>
                  <a:pt x="1220877" y="500618"/>
                  <a:pt x="1227227" y="498501"/>
                </a:cubicBezTo>
                <a:cubicBezTo>
                  <a:pt x="1270961" y="469345"/>
                  <a:pt x="1217783" y="506596"/>
                  <a:pt x="1271677" y="460401"/>
                </a:cubicBezTo>
                <a:cubicBezTo>
                  <a:pt x="1277471" y="455434"/>
                  <a:pt x="1284864" y="452587"/>
                  <a:pt x="1290727" y="447701"/>
                </a:cubicBezTo>
                <a:cubicBezTo>
                  <a:pt x="1297626" y="441952"/>
                  <a:pt x="1302688" y="434164"/>
                  <a:pt x="1309777" y="428651"/>
                </a:cubicBezTo>
                <a:cubicBezTo>
                  <a:pt x="1321825" y="419280"/>
                  <a:pt x="1335177" y="411718"/>
                  <a:pt x="1347877" y="403251"/>
                </a:cubicBezTo>
                <a:cubicBezTo>
                  <a:pt x="1356683" y="397380"/>
                  <a:pt x="1364665" y="390352"/>
                  <a:pt x="1373277" y="384201"/>
                </a:cubicBezTo>
                <a:cubicBezTo>
                  <a:pt x="1379487" y="379765"/>
                  <a:pt x="1386464" y="376387"/>
                  <a:pt x="1392327" y="371501"/>
                </a:cubicBezTo>
                <a:cubicBezTo>
                  <a:pt x="1399226" y="365752"/>
                  <a:pt x="1404478" y="358200"/>
                  <a:pt x="1411377" y="352451"/>
                </a:cubicBezTo>
                <a:cubicBezTo>
                  <a:pt x="1427790" y="338774"/>
                  <a:pt x="1430384" y="339765"/>
                  <a:pt x="1449477" y="333401"/>
                </a:cubicBezTo>
                <a:cubicBezTo>
                  <a:pt x="1497303" y="301517"/>
                  <a:pt x="1436520" y="338954"/>
                  <a:pt x="1493927" y="314351"/>
                </a:cubicBezTo>
                <a:cubicBezTo>
                  <a:pt x="1500942" y="311345"/>
                  <a:pt x="1505737" y="304064"/>
                  <a:pt x="1512977" y="301651"/>
                </a:cubicBezTo>
                <a:cubicBezTo>
                  <a:pt x="1529858" y="296024"/>
                  <a:pt x="1607991" y="289610"/>
                  <a:pt x="1614577" y="288951"/>
                </a:cubicBezTo>
                <a:cubicBezTo>
                  <a:pt x="1623044" y="284718"/>
                  <a:pt x="1631188" y="279767"/>
                  <a:pt x="1639977" y="276251"/>
                </a:cubicBezTo>
                <a:cubicBezTo>
                  <a:pt x="1652406" y="271279"/>
                  <a:pt x="1678077" y="263551"/>
                  <a:pt x="1678077" y="263551"/>
                </a:cubicBezTo>
                <a:cubicBezTo>
                  <a:pt x="1761398" y="201060"/>
                  <a:pt x="1660191" y="272782"/>
                  <a:pt x="1722527" y="238151"/>
                </a:cubicBezTo>
                <a:cubicBezTo>
                  <a:pt x="1735870" y="230738"/>
                  <a:pt x="1747927" y="221218"/>
                  <a:pt x="1760627" y="212751"/>
                </a:cubicBezTo>
                <a:cubicBezTo>
                  <a:pt x="1771766" y="205325"/>
                  <a:pt x="1786027" y="204284"/>
                  <a:pt x="1798727" y="200051"/>
                </a:cubicBezTo>
                <a:lnTo>
                  <a:pt x="1817777" y="193701"/>
                </a:lnTo>
                <a:cubicBezTo>
                  <a:pt x="1824127" y="191584"/>
                  <a:pt x="1830333" y="188974"/>
                  <a:pt x="1836827" y="187351"/>
                </a:cubicBezTo>
                <a:cubicBezTo>
                  <a:pt x="1868721" y="179378"/>
                  <a:pt x="1853948" y="183761"/>
                  <a:pt x="1881277" y="174651"/>
                </a:cubicBezTo>
                <a:cubicBezTo>
                  <a:pt x="1887627" y="170418"/>
                  <a:pt x="1893353" y="165051"/>
                  <a:pt x="1900327" y="161951"/>
                </a:cubicBezTo>
                <a:cubicBezTo>
                  <a:pt x="1938156" y="145138"/>
                  <a:pt x="1941353" y="150451"/>
                  <a:pt x="1982877" y="142901"/>
                </a:cubicBezTo>
                <a:cubicBezTo>
                  <a:pt x="1991463" y="141340"/>
                  <a:pt x="1999886" y="138949"/>
                  <a:pt x="2008277" y="136551"/>
                </a:cubicBezTo>
                <a:cubicBezTo>
                  <a:pt x="2014713" y="134712"/>
                  <a:pt x="2020661" y="130807"/>
                  <a:pt x="2027327" y="130201"/>
                </a:cubicBezTo>
                <a:cubicBezTo>
                  <a:pt x="2067434" y="126555"/>
                  <a:pt x="2107760" y="125968"/>
                  <a:pt x="2147977" y="123851"/>
                </a:cubicBezTo>
                <a:cubicBezTo>
                  <a:pt x="2169801" y="119486"/>
                  <a:pt x="2184202" y="117129"/>
                  <a:pt x="2205127" y="111151"/>
                </a:cubicBezTo>
                <a:cubicBezTo>
                  <a:pt x="2211563" y="109312"/>
                  <a:pt x="2217575" y="105901"/>
                  <a:pt x="2224177" y="104801"/>
                </a:cubicBezTo>
                <a:cubicBezTo>
                  <a:pt x="2243083" y="101650"/>
                  <a:pt x="2262277" y="100568"/>
                  <a:pt x="2281327" y="98451"/>
                </a:cubicBezTo>
                <a:cubicBezTo>
                  <a:pt x="2289794" y="92101"/>
                  <a:pt x="2298057" y="85470"/>
                  <a:pt x="2306727" y="79401"/>
                </a:cubicBezTo>
                <a:cubicBezTo>
                  <a:pt x="2316222" y="72755"/>
                  <a:pt x="2345333" y="48976"/>
                  <a:pt x="2363877" y="47651"/>
                </a:cubicBezTo>
                <a:cubicBezTo>
                  <a:pt x="2416701" y="43878"/>
                  <a:pt x="2469710" y="43418"/>
                  <a:pt x="2522627" y="41301"/>
                </a:cubicBezTo>
                <a:cubicBezTo>
                  <a:pt x="2528977" y="39184"/>
                  <a:pt x="2535241" y="36790"/>
                  <a:pt x="2541677" y="34951"/>
                </a:cubicBezTo>
                <a:cubicBezTo>
                  <a:pt x="2562602" y="28973"/>
                  <a:pt x="2577003" y="26616"/>
                  <a:pt x="2598827" y="22251"/>
                </a:cubicBezTo>
                <a:cubicBezTo>
                  <a:pt x="2939471" y="28124"/>
                  <a:pt x="2972155" y="33121"/>
                  <a:pt x="3303677" y="22251"/>
                </a:cubicBezTo>
                <a:cubicBezTo>
                  <a:pt x="3320733" y="21692"/>
                  <a:pt x="3337516" y="17786"/>
                  <a:pt x="3354477" y="15901"/>
                </a:cubicBezTo>
                <a:cubicBezTo>
                  <a:pt x="3375619" y="13552"/>
                  <a:pt x="3396744" y="10838"/>
                  <a:pt x="3417977" y="9551"/>
                </a:cubicBezTo>
                <a:cubicBezTo>
                  <a:pt x="3466617" y="6603"/>
                  <a:pt x="3515344" y="5318"/>
                  <a:pt x="3564027" y="3201"/>
                </a:cubicBezTo>
                <a:lnTo>
                  <a:pt x="4002177" y="9551"/>
                </a:lnTo>
                <a:cubicBezTo>
                  <a:pt x="4235186" y="14032"/>
                  <a:pt x="4285771" y="-24995"/>
                  <a:pt x="4205377" y="28601"/>
                </a:cubicBezTo>
                <a:cubicBezTo>
                  <a:pt x="4201144" y="34951"/>
                  <a:pt x="4198420" y="42625"/>
                  <a:pt x="4192677" y="47651"/>
                </a:cubicBezTo>
                <a:cubicBezTo>
                  <a:pt x="4181190" y="57702"/>
                  <a:pt x="4167277" y="64584"/>
                  <a:pt x="4154577" y="73051"/>
                </a:cubicBezTo>
                <a:cubicBezTo>
                  <a:pt x="4148227" y="77284"/>
                  <a:pt x="4140923" y="80355"/>
                  <a:pt x="4135527" y="85751"/>
                </a:cubicBezTo>
                <a:cubicBezTo>
                  <a:pt x="4111744" y="109534"/>
                  <a:pt x="4124996" y="101961"/>
                  <a:pt x="4097427" y="111151"/>
                </a:cubicBezTo>
                <a:cubicBezTo>
                  <a:pt x="4042832" y="147547"/>
                  <a:pt x="4111907" y="103911"/>
                  <a:pt x="4059327" y="130201"/>
                </a:cubicBezTo>
                <a:cubicBezTo>
                  <a:pt x="4010088" y="154820"/>
                  <a:pt x="4069110" y="133290"/>
                  <a:pt x="4021227" y="149251"/>
                </a:cubicBezTo>
                <a:cubicBezTo>
                  <a:pt x="3959906" y="190132"/>
                  <a:pt x="4056741" y="129067"/>
                  <a:pt x="3970427" y="168301"/>
                </a:cubicBezTo>
                <a:cubicBezTo>
                  <a:pt x="3956532" y="174617"/>
                  <a:pt x="3932327" y="193701"/>
                  <a:pt x="3932327" y="193701"/>
                </a:cubicBezTo>
                <a:cubicBezTo>
                  <a:pt x="3928094" y="200051"/>
                  <a:pt x="3926099" y="208706"/>
                  <a:pt x="3919627" y="212751"/>
                </a:cubicBezTo>
                <a:cubicBezTo>
                  <a:pt x="3908275" y="219846"/>
                  <a:pt x="3881527" y="225451"/>
                  <a:pt x="3881527" y="225451"/>
                </a:cubicBezTo>
                <a:cubicBezTo>
                  <a:pt x="3875177" y="229684"/>
                  <a:pt x="3869303" y="234738"/>
                  <a:pt x="3862477" y="238151"/>
                </a:cubicBezTo>
                <a:cubicBezTo>
                  <a:pt x="3856490" y="241144"/>
                  <a:pt x="3849239" y="241180"/>
                  <a:pt x="3843427" y="244501"/>
                </a:cubicBezTo>
                <a:cubicBezTo>
                  <a:pt x="3823293" y="256006"/>
                  <a:pt x="3818633" y="266423"/>
                  <a:pt x="3798977" y="276251"/>
                </a:cubicBezTo>
                <a:cubicBezTo>
                  <a:pt x="3792990" y="279244"/>
                  <a:pt x="3786277" y="280484"/>
                  <a:pt x="3779927" y="282601"/>
                </a:cubicBezTo>
                <a:cubicBezTo>
                  <a:pt x="3725332" y="318997"/>
                  <a:pt x="3794407" y="275361"/>
                  <a:pt x="3741827" y="301651"/>
                </a:cubicBezTo>
                <a:cubicBezTo>
                  <a:pt x="3692588" y="326270"/>
                  <a:pt x="3751610" y="304740"/>
                  <a:pt x="3703727" y="320701"/>
                </a:cubicBezTo>
                <a:cubicBezTo>
                  <a:pt x="3656429" y="352233"/>
                  <a:pt x="3714520" y="311707"/>
                  <a:pt x="3665627" y="352451"/>
                </a:cubicBezTo>
                <a:cubicBezTo>
                  <a:pt x="3659764" y="357337"/>
                  <a:pt x="3652787" y="360715"/>
                  <a:pt x="3646577" y="365151"/>
                </a:cubicBezTo>
                <a:cubicBezTo>
                  <a:pt x="3639866" y="369945"/>
                  <a:pt x="3612104" y="391913"/>
                  <a:pt x="3602127" y="396901"/>
                </a:cubicBezTo>
                <a:cubicBezTo>
                  <a:pt x="3596140" y="399894"/>
                  <a:pt x="3589427" y="401134"/>
                  <a:pt x="3583077" y="403251"/>
                </a:cubicBezTo>
                <a:cubicBezTo>
                  <a:pt x="3578844" y="409601"/>
                  <a:pt x="3575773" y="416905"/>
                  <a:pt x="3570377" y="422301"/>
                </a:cubicBezTo>
                <a:cubicBezTo>
                  <a:pt x="3558067" y="434611"/>
                  <a:pt x="3547771" y="436186"/>
                  <a:pt x="3532277" y="441351"/>
                </a:cubicBezTo>
                <a:lnTo>
                  <a:pt x="3494177" y="466751"/>
                </a:lnTo>
                <a:cubicBezTo>
                  <a:pt x="3483038" y="474177"/>
                  <a:pt x="3456077" y="479451"/>
                  <a:pt x="3456077" y="479451"/>
                </a:cubicBezTo>
                <a:cubicBezTo>
                  <a:pt x="3401482" y="515847"/>
                  <a:pt x="3470557" y="472211"/>
                  <a:pt x="3417977" y="498501"/>
                </a:cubicBezTo>
                <a:cubicBezTo>
                  <a:pt x="3368738" y="523120"/>
                  <a:pt x="3427760" y="501590"/>
                  <a:pt x="3379877" y="517551"/>
                </a:cubicBezTo>
                <a:lnTo>
                  <a:pt x="3341777" y="542951"/>
                </a:lnTo>
                <a:cubicBezTo>
                  <a:pt x="3335427" y="547184"/>
                  <a:pt x="3329967" y="553238"/>
                  <a:pt x="3322727" y="555651"/>
                </a:cubicBezTo>
                <a:lnTo>
                  <a:pt x="3303677" y="562001"/>
                </a:lnTo>
                <a:cubicBezTo>
                  <a:pt x="3289633" y="576045"/>
                  <a:pt x="3283258" y="584910"/>
                  <a:pt x="3265577" y="593751"/>
                </a:cubicBezTo>
                <a:cubicBezTo>
                  <a:pt x="3259590" y="596744"/>
                  <a:pt x="3252877" y="597984"/>
                  <a:pt x="3246527" y="600101"/>
                </a:cubicBezTo>
                <a:cubicBezTo>
                  <a:pt x="3240177" y="604334"/>
                  <a:pt x="3234303" y="609388"/>
                  <a:pt x="3227477" y="612801"/>
                </a:cubicBezTo>
                <a:cubicBezTo>
                  <a:pt x="3221490" y="615794"/>
                  <a:pt x="3214278" y="615900"/>
                  <a:pt x="3208427" y="619151"/>
                </a:cubicBezTo>
                <a:cubicBezTo>
                  <a:pt x="3146570" y="653516"/>
                  <a:pt x="3194566" y="638491"/>
                  <a:pt x="3144927" y="650901"/>
                </a:cubicBezTo>
                <a:cubicBezTo>
                  <a:pt x="3138577" y="655134"/>
                  <a:pt x="3133049" y="660993"/>
                  <a:pt x="3125877" y="663601"/>
                </a:cubicBezTo>
                <a:cubicBezTo>
                  <a:pt x="3109473" y="669566"/>
                  <a:pt x="3092010" y="672068"/>
                  <a:pt x="3075077" y="676301"/>
                </a:cubicBezTo>
                <a:cubicBezTo>
                  <a:pt x="3068583" y="677924"/>
                  <a:pt x="3062377" y="680534"/>
                  <a:pt x="3056027" y="682651"/>
                </a:cubicBezTo>
                <a:lnTo>
                  <a:pt x="3017927" y="720751"/>
                </a:lnTo>
                <a:cubicBezTo>
                  <a:pt x="3011577" y="727101"/>
                  <a:pt x="3006349" y="734820"/>
                  <a:pt x="2998877" y="739801"/>
                </a:cubicBezTo>
                <a:lnTo>
                  <a:pt x="2960777" y="765201"/>
                </a:lnTo>
                <a:cubicBezTo>
                  <a:pt x="2953305" y="770182"/>
                  <a:pt x="2949577" y="779890"/>
                  <a:pt x="2941727" y="784251"/>
                </a:cubicBezTo>
                <a:cubicBezTo>
                  <a:pt x="2930025" y="790752"/>
                  <a:pt x="2916327" y="792718"/>
                  <a:pt x="2903627" y="796951"/>
                </a:cubicBezTo>
                <a:cubicBezTo>
                  <a:pt x="2870229" y="808084"/>
                  <a:pt x="2887048" y="808416"/>
                  <a:pt x="2859177" y="822351"/>
                </a:cubicBezTo>
                <a:cubicBezTo>
                  <a:pt x="2853190" y="825344"/>
                  <a:pt x="2846477" y="826584"/>
                  <a:pt x="2840127" y="828701"/>
                </a:cubicBezTo>
                <a:cubicBezTo>
                  <a:pt x="2779356" y="889472"/>
                  <a:pt x="2857166" y="817342"/>
                  <a:pt x="2802027" y="854101"/>
                </a:cubicBezTo>
                <a:cubicBezTo>
                  <a:pt x="2754461" y="885812"/>
                  <a:pt x="2809223" y="864402"/>
                  <a:pt x="2763927" y="879501"/>
                </a:cubicBezTo>
                <a:cubicBezTo>
                  <a:pt x="2757577" y="883734"/>
                  <a:pt x="2751851" y="889101"/>
                  <a:pt x="2744877" y="892201"/>
                </a:cubicBezTo>
                <a:lnTo>
                  <a:pt x="2687727" y="911251"/>
                </a:lnTo>
                <a:cubicBezTo>
                  <a:pt x="2678747" y="914244"/>
                  <a:pt x="2671028" y="920222"/>
                  <a:pt x="2662327" y="923951"/>
                </a:cubicBezTo>
                <a:cubicBezTo>
                  <a:pt x="2656175" y="926588"/>
                  <a:pt x="2649627" y="928184"/>
                  <a:pt x="2643277" y="930301"/>
                </a:cubicBezTo>
                <a:cubicBezTo>
                  <a:pt x="2637524" y="934615"/>
                  <a:pt x="2608112" y="957408"/>
                  <a:pt x="2598827" y="962051"/>
                </a:cubicBezTo>
                <a:cubicBezTo>
                  <a:pt x="2592840" y="965044"/>
                  <a:pt x="2586127" y="966284"/>
                  <a:pt x="2579777" y="968401"/>
                </a:cubicBezTo>
                <a:cubicBezTo>
                  <a:pt x="2573427" y="972634"/>
                  <a:pt x="2567553" y="977688"/>
                  <a:pt x="2560727" y="981101"/>
                </a:cubicBezTo>
                <a:cubicBezTo>
                  <a:pt x="2554740" y="984094"/>
                  <a:pt x="2547246" y="983738"/>
                  <a:pt x="2541677" y="987451"/>
                </a:cubicBezTo>
                <a:cubicBezTo>
                  <a:pt x="2534205" y="992432"/>
                  <a:pt x="2529526" y="1000752"/>
                  <a:pt x="2522627" y="1006501"/>
                </a:cubicBezTo>
                <a:cubicBezTo>
                  <a:pt x="2506214" y="1020178"/>
                  <a:pt x="2503620" y="1019187"/>
                  <a:pt x="2484527" y="1025551"/>
                </a:cubicBezTo>
                <a:cubicBezTo>
                  <a:pt x="2478177" y="1031901"/>
                  <a:pt x="2472376" y="1038852"/>
                  <a:pt x="2465477" y="1044601"/>
                </a:cubicBezTo>
                <a:cubicBezTo>
                  <a:pt x="2459614" y="1049487"/>
                  <a:pt x="2451823" y="1051905"/>
                  <a:pt x="2446427" y="1057301"/>
                </a:cubicBezTo>
                <a:cubicBezTo>
                  <a:pt x="2441031" y="1062697"/>
                  <a:pt x="2439123" y="1070955"/>
                  <a:pt x="2433727" y="1076351"/>
                </a:cubicBezTo>
                <a:cubicBezTo>
                  <a:pt x="2421417" y="1088661"/>
                  <a:pt x="2411121" y="1090236"/>
                  <a:pt x="2395627" y="1095401"/>
                </a:cubicBezTo>
                <a:cubicBezTo>
                  <a:pt x="2389277" y="1099634"/>
                  <a:pt x="2381973" y="1102705"/>
                  <a:pt x="2376577" y="1108101"/>
                </a:cubicBezTo>
                <a:cubicBezTo>
                  <a:pt x="2371181" y="1113497"/>
                  <a:pt x="2370349" y="1123106"/>
                  <a:pt x="2363877" y="1127151"/>
                </a:cubicBezTo>
                <a:cubicBezTo>
                  <a:pt x="2352525" y="1134246"/>
                  <a:pt x="2325777" y="1139851"/>
                  <a:pt x="2325777" y="1139851"/>
                </a:cubicBezTo>
                <a:cubicBezTo>
                  <a:pt x="2289665" y="1175963"/>
                  <a:pt x="2324436" y="1146871"/>
                  <a:pt x="2287677" y="1165251"/>
                </a:cubicBezTo>
                <a:cubicBezTo>
                  <a:pt x="2238438" y="1189870"/>
                  <a:pt x="2297460" y="1168340"/>
                  <a:pt x="2249577" y="1184301"/>
                </a:cubicBezTo>
                <a:cubicBezTo>
                  <a:pt x="2245344" y="1190651"/>
                  <a:pt x="2242836" y="1198583"/>
                  <a:pt x="2236877" y="1203351"/>
                </a:cubicBezTo>
                <a:cubicBezTo>
                  <a:pt x="2231650" y="1207532"/>
                  <a:pt x="2223814" y="1206708"/>
                  <a:pt x="2217827" y="1209701"/>
                </a:cubicBezTo>
                <a:cubicBezTo>
                  <a:pt x="2168588" y="1234320"/>
                  <a:pt x="2227610" y="1212790"/>
                  <a:pt x="2179727" y="1228751"/>
                </a:cubicBezTo>
                <a:cubicBezTo>
                  <a:pt x="2173377" y="1232984"/>
                  <a:pt x="2167692" y="1238445"/>
                  <a:pt x="2160677" y="1241451"/>
                </a:cubicBezTo>
                <a:cubicBezTo>
                  <a:pt x="2152655" y="1244889"/>
                  <a:pt x="2142854" y="1243471"/>
                  <a:pt x="2135277" y="1247801"/>
                </a:cubicBezTo>
                <a:cubicBezTo>
                  <a:pt x="2068685" y="1285854"/>
                  <a:pt x="2156655" y="1253375"/>
                  <a:pt x="2097177" y="1273201"/>
                </a:cubicBezTo>
                <a:cubicBezTo>
                  <a:pt x="2090827" y="1277434"/>
                  <a:pt x="2084953" y="1282488"/>
                  <a:pt x="2078127" y="1285901"/>
                </a:cubicBezTo>
                <a:cubicBezTo>
                  <a:pt x="2072140" y="1288894"/>
                  <a:pt x="2064928" y="1289000"/>
                  <a:pt x="2059077" y="1292251"/>
                </a:cubicBezTo>
                <a:cubicBezTo>
                  <a:pt x="1993573" y="1328642"/>
                  <a:pt x="2045032" y="1309633"/>
                  <a:pt x="2001927" y="1324001"/>
                </a:cubicBezTo>
                <a:cubicBezTo>
                  <a:pt x="1945022" y="1366680"/>
                  <a:pt x="1968739" y="1350360"/>
                  <a:pt x="1932077" y="1374801"/>
                </a:cubicBezTo>
                <a:cubicBezTo>
                  <a:pt x="1908611" y="1410000"/>
                  <a:pt x="1932803" y="1382159"/>
                  <a:pt x="1900327" y="1400201"/>
                </a:cubicBezTo>
                <a:cubicBezTo>
                  <a:pt x="1838470" y="1434566"/>
                  <a:pt x="1886466" y="1419541"/>
                  <a:pt x="1836827" y="1431951"/>
                </a:cubicBezTo>
                <a:cubicBezTo>
                  <a:pt x="1824127" y="1440418"/>
                  <a:pt x="1809520" y="1446558"/>
                  <a:pt x="1798727" y="1457351"/>
                </a:cubicBezTo>
                <a:cubicBezTo>
                  <a:pt x="1792377" y="1463701"/>
                  <a:pt x="1787474" y="1471946"/>
                  <a:pt x="1779677" y="1476401"/>
                </a:cubicBezTo>
                <a:cubicBezTo>
                  <a:pt x="1772100" y="1480731"/>
                  <a:pt x="1762744" y="1480634"/>
                  <a:pt x="1754277" y="1482751"/>
                </a:cubicBezTo>
                <a:cubicBezTo>
                  <a:pt x="1747927" y="1486984"/>
                  <a:pt x="1740623" y="1490055"/>
                  <a:pt x="1735227" y="1495451"/>
                </a:cubicBezTo>
                <a:cubicBezTo>
                  <a:pt x="1713214" y="1517464"/>
                  <a:pt x="1733957" y="1513654"/>
                  <a:pt x="1703477" y="1527201"/>
                </a:cubicBezTo>
                <a:cubicBezTo>
                  <a:pt x="1691244" y="1532638"/>
                  <a:pt x="1665377" y="1539901"/>
                  <a:pt x="1665377" y="1539901"/>
                </a:cubicBezTo>
                <a:cubicBezTo>
                  <a:pt x="1661144" y="1546251"/>
                  <a:pt x="1658540" y="1554065"/>
                  <a:pt x="1652677" y="1558951"/>
                </a:cubicBezTo>
                <a:cubicBezTo>
                  <a:pt x="1642215" y="1567670"/>
                  <a:pt x="1621461" y="1573590"/>
                  <a:pt x="1608227" y="1578001"/>
                </a:cubicBezTo>
                <a:cubicBezTo>
                  <a:pt x="1601877" y="1582234"/>
                  <a:pt x="1596151" y="1587601"/>
                  <a:pt x="1589177" y="1590701"/>
                </a:cubicBezTo>
                <a:cubicBezTo>
                  <a:pt x="1576944" y="1596138"/>
                  <a:pt x="1551077" y="1603401"/>
                  <a:pt x="1551077" y="1603401"/>
                </a:cubicBezTo>
                <a:cubicBezTo>
                  <a:pt x="1546844" y="1609751"/>
                  <a:pt x="1544336" y="1617683"/>
                  <a:pt x="1538377" y="1622451"/>
                </a:cubicBezTo>
                <a:cubicBezTo>
                  <a:pt x="1533150" y="1626632"/>
                  <a:pt x="1525314" y="1625808"/>
                  <a:pt x="1519327" y="1628801"/>
                </a:cubicBezTo>
                <a:cubicBezTo>
                  <a:pt x="1461864" y="1657533"/>
                  <a:pt x="1549385" y="1625799"/>
                  <a:pt x="1468527" y="1647851"/>
                </a:cubicBezTo>
                <a:cubicBezTo>
                  <a:pt x="1455612" y="1651373"/>
                  <a:pt x="1430427" y="1660551"/>
                  <a:pt x="1430427" y="1660551"/>
                </a:cubicBezTo>
                <a:cubicBezTo>
                  <a:pt x="1382601" y="1692435"/>
                  <a:pt x="1443384" y="1654998"/>
                  <a:pt x="1385977" y="1679601"/>
                </a:cubicBezTo>
                <a:cubicBezTo>
                  <a:pt x="1378962" y="1682607"/>
                  <a:pt x="1373553" y="1688515"/>
                  <a:pt x="1366927" y="1692301"/>
                </a:cubicBezTo>
                <a:cubicBezTo>
                  <a:pt x="1358708" y="1696997"/>
                  <a:pt x="1349644" y="1700131"/>
                  <a:pt x="1341527" y="1705001"/>
                </a:cubicBezTo>
                <a:cubicBezTo>
                  <a:pt x="1328439" y="1712854"/>
                  <a:pt x="1316127" y="1721934"/>
                  <a:pt x="1303427" y="1730401"/>
                </a:cubicBezTo>
                <a:cubicBezTo>
                  <a:pt x="1297077" y="1734634"/>
                  <a:pt x="1291617" y="1740688"/>
                  <a:pt x="1284377" y="1743101"/>
                </a:cubicBezTo>
                <a:lnTo>
                  <a:pt x="1265327" y="1749451"/>
                </a:lnTo>
                <a:cubicBezTo>
                  <a:pt x="1221658" y="1778564"/>
                  <a:pt x="1241707" y="1770024"/>
                  <a:pt x="1208177" y="1781201"/>
                </a:cubicBezTo>
                <a:cubicBezTo>
                  <a:pt x="1194133" y="1795245"/>
                  <a:pt x="1187758" y="1804110"/>
                  <a:pt x="1170077" y="1812951"/>
                </a:cubicBezTo>
                <a:cubicBezTo>
                  <a:pt x="1164090" y="1815944"/>
                  <a:pt x="1157377" y="1817184"/>
                  <a:pt x="1151027" y="1819301"/>
                </a:cubicBezTo>
                <a:cubicBezTo>
                  <a:pt x="1136983" y="1833345"/>
                  <a:pt x="1130608" y="1842210"/>
                  <a:pt x="1112927" y="1851051"/>
                </a:cubicBezTo>
                <a:cubicBezTo>
                  <a:pt x="1106940" y="1854044"/>
                  <a:pt x="1100227" y="1855284"/>
                  <a:pt x="1093877" y="1857401"/>
                </a:cubicBezTo>
                <a:cubicBezTo>
                  <a:pt x="1033106" y="1918172"/>
                  <a:pt x="1110916" y="1846042"/>
                  <a:pt x="1055777" y="1882801"/>
                </a:cubicBezTo>
                <a:cubicBezTo>
                  <a:pt x="1048305" y="1887782"/>
                  <a:pt x="1043545" y="1896007"/>
                  <a:pt x="1036727" y="1901851"/>
                </a:cubicBezTo>
                <a:cubicBezTo>
                  <a:pt x="1020272" y="1915955"/>
                  <a:pt x="989621" y="1935372"/>
                  <a:pt x="973227" y="1946301"/>
                </a:cubicBezTo>
                <a:lnTo>
                  <a:pt x="916077" y="1984401"/>
                </a:lnTo>
                <a:lnTo>
                  <a:pt x="897027" y="1997101"/>
                </a:lnTo>
                <a:cubicBezTo>
                  <a:pt x="892794" y="2003451"/>
                  <a:pt x="889723" y="2010755"/>
                  <a:pt x="884327" y="2016151"/>
                </a:cubicBezTo>
                <a:cubicBezTo>
                  <a:pt x="872017" y="2028461"/>
                  <a:pt x="861721" y="2030036"/>
                  <a:pt x="846227" y="2035201"/>
                </a:cubicBezTo>
                <a:cubicBezTo>
                  <a:pt x="839877" y="2039434"/>
                  <a:pt x="834003" y="2044488"/>
                  <a:pt x="827177" y="2047901"/>
                </a:cubicBezTo>
                <a:cubicBezTo>
                  <a:pt x="795237" y="2063871"/>
                  <a:pt x="810070" y="2039608"/>
                  <a:pt x="770027" y="2079651"/>
                </a:cubicBezTo>
                <a:cubicBezTo>
                  <a:pt x="746244" y="2103434"/>
                  <a:pt x="759496" y="2095861"/>
                  <a:pt x="731927" y="2105051"/>
                </a:cubicBezTo>
                <a:cubicBezTo>
                  <a:pt x="725577" y="2109284"/>
                  <a:pt x="719851" y="2114651"/>
                  <a:pt x="712877" y="2117751"/>
                </a:cubicBezTo>
                <a:cubicBezTo>
                  <a:pt x="700644" y="2123188"/>
                  <a:pt x="674777" y="2130451"/>
                  <a:pt x="674777" y="2130451"/>
                </a:cubicBezTo>
                <a:lnTo>
                  <a:pt x="636677" y="2155851"/>
                </a:lnTo>
                <a:cubicBezTo>
                  <a:pt x="629415" y="2160692"/>
                  <a:pt x="619668" y="2159803"/>
                  <a:pt x="611277" y="2162201"/>
                </a:cubicBezTo>
                <a:cubicBezTo>
                  <a:pt x="604841" y="2164040"/>
                  <a:pt x="598577" y="2166434"/>
                  <a:pt x="592227" y="2168551"/>
                </a:cubicBezTo>
                <a:lnTo>
                  <a:pt x="554127" y="2193951"/>
                </a:lnTo>
                <a:cubicBezTo>
                  <a:pt x="506561" y="2225662"/>
                  <a:pt x="561323" y="2204252"/>
                  <a:pt x="516027" y="2219351"/>
                </a:cubicBezTo>
                <a:cubicBezTo>
                  <a:pt x="509677" y="2223584"/>
                  <a:pt x="502373" y="2226655"/>
                  <a:pt x="496977" y="2232051"/>
                </a:cubicBezTo>
                <a:cubicBezTo>
                  <a:pt x="491581" y="2237447"/>
                  <a:pt x="490140" y="2246215"/>
                  <a:pt x="484277" y="2251101"/>
                </a:cubicBezTo>
                <a:cubicBezTo>
                  <a:pt x="473815" y="2259820"/>
                  <a:pt x="453061" y="2265740"/>
                  <a:pt x="439827" y="2270151"/>
                </a:cubicBezTo>
                <a:cubicBezTo>
                  <a:pt x="422894" y="2282851"/>
                  <a:pt x="403994" y="2293284"/>
                  <a:pt x="389027" y="2308251"/>
                </a:cubicBezTo>
                <a:cubicBezTo>
                  <a:pt x="382677" y="2314601"/>
                  <a:pt x="377449" y="2322320"/>
                  <a:pt x="369977" y="2327301"/>
                </a:cubicBezTo>
                <a:cubicBezTo>
                  <a:pt x="364408" y="2331014"/>
                  <a:pt x="357277" y="2331534"/>
                  <a:pt x="350927" y="2333651"/>
                </a:cubicBezTo>
                <a:cubicBezTo>
                  <a:pt x="289606" y="2374532"/>
                  <a:pt x="386441" y="2313467"/>
                  <a:pt x="300127" y="2352701"/>
                </a:cubicBezTo>
                <a:cubicBezTo>
                  <a:pt x="286232" y="2359017"/>
                  <a:pt x="274727" y="2369634"/>
                  <a:pt x="262027" y="2378101"/>
                </a:cubicBezTo>
                <a:cubicBezTo>
                  <a:pt x="255677" y="2382334"/>
                  <a:pt x="250217" y="2388388"/>
                  <a:pt x="242977" y="2390801"/>
                </a:cubicBezTo>
                <a:lnTo>
                  <a:pt x="204877" y="2403501"/>
                </a:lnTo>
                <a:cubicBezTo>
                  <a:pt x="198527" y="2407734"/>
                  <a:pt x="192653" y="2412788"/>
                  <a:pt x="185827" y="2416201"/>
                </a:cubicBezTo>
                <a:cubicBezTo>
                  <a:pt x="179840" y="2419194"/>
                  <a:pt x="172628" y="2419300"/>
                  <a:pt x="166777" y="2422551"/>
                </a:cubicBezTo>
                <a:cubicBezTo>
                  <a:pt x="153434" y="2429964"/>
                  <a:pt x="141377" y="2439484"/>
                  <a:pt x="128677" y="2447951"/>
                </a:cubicBezTo>
                <a:lnTo>
                  <a:pt x="90577" y="2473351"/>
                </a:lnTo>
                <a:cubicBezTo>
                  <a:pt x="81771" y="2479222"/>
                  <a:pt x="73847" y="2486332"/>
                  <a:pt x="65177" y="2492401"/>
                </a:cubicBezTo>
                <a:cubicBezTo>
                  <a:pt x="52673" y="2501154"/>
                  <a:pt x="39777" y="2509334"/>
                  <a:pt x="27077" y="2517801"/>
                </a:cubicBezTo>
                <a:cubicBezTo>
                  <a:pt x="21508" y="2521514"/>
                  <a:pt x="14377" y="2522034"/>
                  <a:pt x="8027" y="2524151"/>
                </a:cubicBezTo>
                <a:cubicBezTo>
                  <a:pt x="-12784" y="2538025"/>
                  <a:pt x="13319" y="2534734"/>
                  <a:pt x="14377" y="2536851"/>
                </a:cubicBezTo>
                <a:close/>
              </a:path>
            </a:pathLst>
          </a:custGeom>
          <a:solidFill>
            <a:schemeClr val="bg1">
              <a:lumMod val="65000"/>
              <a:alpha val="48000"/>
            </a:schemeClr>
          </a:solidFill>
          <a:ln w="19050" cap="flat" cmpd="sng" algn="ctr">
            <a:solidFill>
              <a:srgbClr val="0099C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p:txBody>
      </p:sp>
      <p:cxnSp>
        <p:nvCxnSpPr>
          <p:cNvPr id="28" name="Straight Connector 27"/>
          <p:cNvCxnSpPr/>
          <p:nvPr/>
        </p:nvCxnSpPr>
        <p:spPr bwMode="auto">
          <a:xfrm flipH="1">
            <a:off x="2233521" y="3298798"/>
            <a:ext cx="4241019" cy="0"/>
          </a:xfrm>
          <a:prstGeom prst="line">
            <a:avLst/>
          </a:prstGeom>
          <a:solidFill>
            <a:schemeClr val="accent1"/>
          </a:solidFill>
          <a:ln w="28575" cap="flat" cmpd="sng" algn="ctr">
            <a:solidFill>
              <a:schemeClr val="tx2">
                <a:lumMod val="75000"/>
                <a:alpha val="39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flipV="1">
            <a:off x="2193085" y="3298798"/>
            <a:ext cx="40436" cy="2473352"/>
          </a:xfrm>
          <a:prstGeom prst="line">
            <a:avLst/>
          </a:prstGeom>
          <a:solidFill>
            <a:schemeClr val="accent1"/>
          </a:solidFill>
          <a:ln w="28575" cap="flat" cmpd="sng" algn="ctr">
            <a:solidFill>
              <a:schemeClr val="tx2">
                <a:lumMod val="75000"/>
                <a:alpha val="39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4493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Gini coefficient for ratings</a:t>
            </a:r>
            <a:endParaRPr lang="en-US" dirty="0"/>
          </a:p>
        </p:txBody>
      </p:sp>
      <p:sp>
        <p:nvSpPr>
          <p:cNvPr id="3" name="Content Placeholder 2"/>
          <p:cNvSpPr>
            <a:spLocks noGrp="1"/>
          </p:cNvSpPr>
          <p:nvPr>
            <p:ph idx="1"/>
          </p:nvPr>
        </p:nvSpPr>
        <p:spPr>
          <a:xfrm>
            <a:off x="481492" y="773862"/>
            <a:ext cx="8234362" cy="5186362"/>
          </a:xfrm>
        </p:spPr>
        <p:txBody>
          <a:bodyPr>
            <a:normAutofit/>
          </a:bodyPr>
          <a:lstStyle/>
          <a:p>
            <a:pPr>
              <a:lnSpc>
                <a:spcPct val="100000"/>
              </a:lnSpc>
            </a:pPr>
            <a:r>
              <a:rPr lang="en-US" sz="2000" dirty="0" smtClean="0"/>
              <a:t>S&amp;P ratings are not probabilities of default. </a:t>
            </a:r>
          </a:p>
          <a:p>
            <a:pPr>
              <a:lnSpc>
                <a:spcPct val="100000"/>
              </a:lnSpc>
            </a:pPr>
            <a:r>
              <a:rPr lang="en-US" sz="2000" dirty="0" smtClean="0"/>
              <a:t>Measured credit event could be default, downgrade below CCC-, downgrade below  </a:t>
            </a:r>
            <a:r>
              <a:rPr lang="en-US" sz="2000" dirty="0"/>
              <a:t>Credit Stability </a:t>
            </a:r>
            <a:r>
              <a:rPr lang="en-US" sz="2000" dirty="0" smtClean="0"/>
              <a:t>Criteria limit, etc.  </a:t>
            </a:r>
          </a:p>
          <a:p>
            <a:pPr lvl="1">
              <a:lnSpc>
                <a:spcPct val="100000"/>
              </a:lnSpc>
            </a:pPr>
            <a:r>
              <a:rPr lang="en-US" sz="2000" dirty="0" smtClean="0"/>
              <a:t>Usually S&amp;P uses defaults, since less subjective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1328" y="2379214"/>
            <a:ext cx="4439190" cy="3593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85420" y="4430811"/>
            <a:ext cx="540857" cy="230832"/>
          </a:xfrm>
          <a:prstGeom prst="rect">
            <a:avLst/>
          </a:prstGeom>
          <a:noFill/>
        </p:spPr>
        <p:txBody>
          <a:bodyPr wrap="square" rtlCol="0">
            <a:spAutoFit/>
          </a:bodyPr>
          <a:lstStyle/>
          <a:p>
            <a:r>
              <a:rPr lang="en-US" sz="900" dirty="0" smtClean="0">
                <a:latin typeface="+mn-lt"/>
              </a:rPr>
              <a:t>CCC</a:t>
            </a:r>
            <a:endParaRPr lang="en-US" sz="900" dirty="0">
              <a:latin typeface="+mn-lt"/>
            </a:endParaRPr>
          </a:p>
        </p:txBody>
      </p:sp>
      <p:sp>
        <p:nvSpPr>
          <p:cNvPr id="6" name="TextBox 5"/>
          <p:cNvSpPr txBox="1"/>
          <p:nvPr/>
        </p:nvSpPr>
        <p:spPr>
          <a:xfrm>
            <a:off x="5771073" y="3112055"/>
            <a:ext cx="785003" cy="230832"/>
          </a:xfrm>
          <a:prstGeom prst="rect">
            <a:avLst/>
          </a:prstGeom>
          <a:noFill/>
        </p:spPr>
        <p:txBody>
          <a:bodyPr wrap="square" rtlCol="0">
            <a:spAutoFit/>
          </a:bodyPr>
          <a:lstStyle/>
          <a:p>
            <a:r>
              <a:rPr lang="en-US" sz="900" dirty="0" smtClean="0">
                <a:latin typeface="+mn-lt"/>
              </a:rPr>
              <a:t>AAA</a:t>
            </a:r>
            <a:endParaRPr lang="en-US" sz="900" dirty="0">
              <a:latin typeface="+mn-lt"/>
            </a:endParaRPr>
          </a:p>
        </p:txBody>
      </p:sp>
      <p:sp>
        <p:nvSpPr>
          <p:cNvPr id="7" name="TextBox 6"/>
          <p:cNvSpPr txBox="1"/>
          <p:nvPr/>
        </p:nvSpPr>
        <p:spPr>
          <a:xfrm>
            <a:off x="5046453" y="3458303"/>
            <a:ext cx="198407" cy="230832"/>
          </a:xfrm>
          <a:prstGeom prst="rect">
            <a:avLst/>
          </a:prstGeom>
          <a:noFill/>
        </p:spPr>
        <p:txBody>
          <a:bodyPr wrap="square" rtlCol="0">
            <a:spAutoFit/>
          </a:bodyPr>
          <a:lstStyle/>
          <a:p>
            <a:r>
              <a:rPr lang="en-US" sz="900" dirty="0" smtClean="0">
                <a:latin typeface="+mn-lt"/>
              </a:rPr>
              <a:t>A</a:t>
            </a:r>
            <a:endParaRPr lang="en-US" sz="900" dirty="0">
              <a:latin typeface="+mn-lt"/>
            </a:endParaRPr>
          </a:p>
        </p:txBody>
      </p:sp>
      <p:sp>
        <p:nvSpPr>
          <p:cNvPr id="8" name="TextBox 7"/>
          <p:cNvSpPr txBox="1"/>
          <p:nvPr/>
        </p:nvSpPr>
        <p:spPr>
          <a:xfrm>
            <a:off x="3928928" y="3458303"/>
            <a:ext cx="583990" cy="230832"/>
          </a:xfrm>
          <a:prstGeom prst="rect">
            <a:avLst/>
          </a:prstGeom>
          <a:noFill/>
        </p:spPr>
        <p:txBody>
          <a:bodyPr wrap="square" rtlCol="0">
            <a:spAutoFit/>
          </a:bodyPr>
          <a:lstStyle/>
          <a:p>
            <a:r>
              <a:rPr lang="en-US" sz="900" dirty="0" smtClean="0">
                <a:latin typeface="+mn-lt"/>
              </a:rPr>
              <a:t>BBB</a:t>
            </a:r>
            <a:endParaRPr lang="en-US" sz="900" dirty="0">
              <a:latin typeface="+mn-lt"/>
            </a:endParaRPr>
          </a:p>
        </p:txBody>
      </p:sp>
      <p:sp>
        <p:nvSpPr>
          <p:cNvPr id="10" name="TextBox 9"/>
          <p:cNvSpPr txBox="1"/>
          <p:nvPr/>
        </p:nvSpPr>
        <p:spPr>
          <a:xfrm>
            <a:off x="3295289" y="3342887"/>
            <a:ext cx="461109" cy="230832"/>
          </a:xfrm>
          <a:prstGeom prst="rect">
            <a:avLst/>
          </a:prstGeom>
          <a:noFill/>
        </p:spPr>
        <p:txBody>
          <a:bodyPr wrap="square" rtlCol="0">
            <a:spAutoFit/>
          </a:bodyPr>
          <a:lstStyle/>
          <a:p>
            <a:r>
              <a:rPr lang="en-US" sz="900" dirty="0" smtClean="0">
                <a:latin typeface="+mn-lt"/>
              </a:rPr>
              <a:t>BB</a:t>
            </a:r>
            <a:endParaRPr lang="en-US" sz="900" dirty="0">
              <a:latin typeface="+mn-lt"/>
            </a:endParaRPr>
          </a:p>
        </p:txBody>
      </p:sp>
    </p:spTree>
    <p:extLst>
      <p:ext uri="{BB962C8B-B14F-4D97-AF65-F5344CB8AC3E}">
        <p14:creationId xmlns:p14="http://schemas.microsoft.com/office/powerpoint/2010/main" val="28189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5" y="94164"/>
            <a:ext cx="8229600" cy="829767"/>
          </a:xfrm>
        </p:spPr>
        <p:txBody>
          <a:bodyPr/>
          <a:lstStyle/>
          <a:p>
            <a:r>
              <a:rPr lang="en-US" dirty="0" smtClean="0"/>
              <a:t>Gini coefficient for ratings</a:t>
            </a:r>
            <a:endParaRPr lang="en-US" dirty="0"/>
          </a:p>
        </p:txBody>
      </p:sp>
      <p:sp>
        <p:nvSpPr>
          <p:cNvPr id="3" name="Content Placeholder 2"/>
          <p:cNvSpPr>
            <a:spLocks noGrp="1"/>
          </p:cNvSpPr>
          <p:nvPr>
            <p:ph idx="1"/>
          </p:nvPr>
        </p:nvSpPr>
        <p:spPr>
          <a:xfrm>
            <a:off x="481492" y="773861"/>
            <a:ext cx="8234362" cy="5831475"/>
          </a:xfrm>
        </p:spPr>
        <p:txBody>
          <a:bodyPr>
            <a:normAutofit fontScale="70000" lnSpcReduction="20000"/>
          </a:bodyPr>
          <a:lstStyle/>
          <a:p>
            <a:pPr>
              <a:lnSpc>
                <a:spcPct val="100000"/>
              </a:lnSpc>
              <a:spcBef>
                <a:spcPts val="0"/>
              </a:spcBef>
            </a:pPr>
            <a:r>
              <a:rPr lang="en-US" dirty="0" smtClean="0"/>
              <a:t>An S&amp;P rating on a 10-year bond has a horizon of 10 years, and not just one year.  Measure Gini after some arbitrary interval.</a:t>
            </a:r>
          </a:p>
          <a:p>
            <a:pPr>
              <a:lnSpc>
                <a:spcPct val="100000"/>
              </a:lnSpc>
              <a:spcBef>
                <a:spcPts val="0"/>
              </a:spcBef>
            </a:pPr>
            <a:r>
              <a:rPr lang="en-US" dirty="0"/>
              <a:t>Merging score categories will lead to a lower Gini.  For example, this would happen if you ignored the + and – on ratings</a:t>
            </a:r>
            <a:r>
              <a:rPr lang="en-US" dirty="0" smtClean="0"/>
              <a:t>.</a:t>
            </a:r>
          </a:p>
          <a:p>
            <a:pPr>
              <a:lnSpc>
                <a:spcPct val="100000"/>
              </a:lnSpc>
              <a:spcBef>
                <a:spcPts val="0"/>
              </a:spcBef>
            </a:pPr>
            <a:r>
              <a:rPr lang="en-US" dirty="0" smtClean="0"/>
              <a:t>Defining a “perfect model” to calculate an Accuracy Ratio would require more assumptions; S&amp;P GFIR uses Gini. </a:t>
            </a:r>
            <a:endParaRPr lang="en-US" dirty="0"/>
          </a:p>
          <a:p>
            <a:pPr>
              <a:lnSpc>
                <a:spcPct val="100000"/>
              </a:lnSpc>
              <a:spcBef>
                <a:spcPts val="0"/>
              </a:spcBef>
            </a:pPr>
            <a:r>
              <a:rPr lang="en-US" dirty="0" smtClean="0"/>
              <a:t>One-year Gini for S&amp;P ratings, from RatingsDirect 9/10/2012</a:t>
            </a:r>
          </a:p>
          <a:p>
            <a:pPr>
              <a:lnSpc>
                <a:spcPct val="100000"/>
              </a:lnSpc>
              <a:spcBef>
                <a:spcPts val="0"/>
              </a:spcBef>
            </a:pPr>
            <a:endParaRPr lang="en-US" dirty="0"/>
          </a:p>
          <a:p>
            <a:pPr>
              <a:lnSpc>
                <a:spcPct val="100000"/>
              </a:lnSpc>
              <a:spcBef>
                <a:spcPts val="0"/>
              </a:spcBef>
            </a:pPr>
            <a:endParaRPr lang="en-US" dirty="0" smtClean="0"/>
          </a:p>
          <a:p>
            <a:pPr>
              <a:lnSpc>
                <a:spcPct val="100000"/>
              </a:lnSpc>
              <a:spcBef>
                <a:spcPts val="0"/>
              </a:spcBef>
            </a:pPr>
            <a:endParaRPr lang="en-US" dirty="0"/>
          </a:p>
          <a:p>
            <a:pPr>
              <a:lnSpc>
                <a:spcPct val="100000"/>
              </a:lnSpc>
              <a:spcBef>
                <a:spcPts val="0"/>
              </a:spcBef>
            </a:pPr>
            <a:endParaRPr lang="en-US" dirty="0" smtClean="0"/>
          </a:p>
          <a:p>
            <a:pPr>
              <a:lnSpc>
                <a:spcPct val="100000"/>
              </a:lnSpc>
              <a:spcBef>
                <a:spcPts val="0"/>
              </a:spcBef>
            </a:pPr>
            <a:endParaRPr lang="en-US" dirty="0"/>
          </a:p>
          <a:p>
            <a:pPr>
              <a:lnSpc>
                <a:spcPct val="100000"/>
              </a:lnSpc>
              <a:spcBef>
                <a:spcPts val="0"/>
              </a:spcBef>
            </a:pPr>
            <a:endParaRPr lang="en-US" dirty="0" smtClean="0"/>
          </a:p>
          <a:p>
            <a:pPr>
              <a:lnSpc>
                <a:spcPct val="100000"/>
              </a:lnSpc>
              <a:spcBef>
                <a:spcPts val="0"/>
              </a:spcBef>
            </a:pPr>
            <a:endParaRPr lang="en-US" dirty="0"/>
          </a:p>
          <a:p>
            <a:pPr>
              <a:lnSpc>
                <a:spcPct val="100000"/>
              </a:lnSpc>
              <a:spcBef>
                <a:spcPts val="0"/>
              </a:spcBef>
            </a:pPr>
            <a:endParaRPr lang="en-US" dirty="0" smtClean="0"/>
          </a:p>
          <a:p>
            <a:pPr marL="0" indent="0">
              <a:lnSpc>
                <a:spcPct val="100000"/>
              </a:lnSpc>
              <a:spcBef>
                <a:spcPts val="0"/>
              </a:spcBef>
              <a:buNone/>
            </a:pPr>
            <a:endParaRPr lang="en-US" dirty="0" smtClean="0"/>
          </a:p>
          <a:p>
            <a:pPr marL="0" indent="0">
              <a:lnSpc>
                <a:spcPct val="100000"/>
              </a:lnSpc>
              <a:spcBef>
                <a:spcPts val="0"/>
              </a:spcBef>
              <a:buNone/>
            </a:pPr>
            <a:endParaRPr lang="en-US" dirty="0"/>
          </a:p>
          <a:p>
            <a:pPr marL="0" indent="0">
              <a:lnSpc>
                <a:spcPct val="100000"/>
              </a:lnSpc>
              <a:spcBef>
                <a:spcPts val="0"/>
              </a:spcBef>
              <a:buNone/>
            </a:pPr>
            <a:endParaRPr lang="en-US" dirty="0" smtClean="0"/>
          </a:p>
          <a:p>
            <a:pPr marL="0" indent="0">
              <a:lnSpc>
                <a:spcPct val="100000"/>
              </a:lnSpc>
              <a:spcBef>
                <a:spcPts val="0"/>
              </a:spcBef>
              <a:buNone/>
            </a:pPr>
            <a:endParaRPr lang="en-US" dirty="0"/>
          </a:p>
          <a:p>
            <a:pPr marL="0" indent="0">
              <a:lnSpc>
                <a:spcPct val="100000"/>
              </a:lnSpc>
              <a:spcBef>
                <a:spcPts val="0"/>
              </a:spcBef>
              <a:buNone/>
            </a:pPr>
            <a:r>
              <a:rPr lang="en-US" dirty="0" smtClean="0"/>
              <a:t>Performance </a:t>
            </a:r>
            <a:r>
              <a:rPr lang="en-US" dirty="0" smtClean="0"/>
              <a:t>varies over time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141" y="2978854"/>
            <a:ext cx="5879506" cy="26919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reeform 4"/>
          <p:cNvSpPr/>
          <p:nvPr/>
        </p:nvSpPr>
        <p:spPr bwMode="auto">
          <a:xfrm>
            <a:off x="1824318" y="3924618"/>
            <a:ext cx="4746811" cy="957487"/>
          </a:xfrm>
          <a:custGeom>
            <a:avLst/>
            <a:gdLst>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26858 w 4746811"/>
              <a:gd name="connsiteY244" fmla="*/ 557648 h 943953"/>
              <a:gd name="connsiteX245" fmla="*/ 4235823 w 4746811"/>
              <a:gd name="connsiteY245" fmla="*/ 571095 h 943953"/>
              <a:gd name="connsiteX246" fmla="*/ 4217894 w 4746811"/>
              <a:gd name="connsiteY246" fmla="*/ 553166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22694 w 4746811"/>
              <a:gd name="connsiteY300" fmla="*/ 270777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57330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26858 w 4746811"/>
              <a:gd name="connsiteY244" fmla="*/ 557648 h 943953"/>
              <a:gd name="connsiteX245" fmla="*/ 4204446 w 4746811"/>
              <a:gd name="connsiteY245" fmla="*/ 584542 h 943953"/>
              <a:gd name="connsiteX246" fmla="*/ 4217894 w 4746811"/>
              <a:gd name="connsiteY246" fmla="*/ 553166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22694 w 4746811"/>
              <a:gd name="connsiteY300" fmla="*/ 270777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57330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26858 w 4746811"/>
              <a:gd name="connsiteY244" fmla="*/ 557648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22694 w 4746811"/>
              <a:gd name="connsiteY300" fmla="*/ 270777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57330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22694 w 4746811"/>
              <a:gd name="connsiteY300" fmla="*/ 270777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57330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00282 w 4746811"/>
              <a:gd name="connsiteY300" fmla="*/ 248365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57330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00282 w 4746811"/>
              <a:gd name="connsiteY300" fmla="*/ 248365 h 943953"/>
              <a:gd name="connsiteX301" fmla="*/ 4536141 w 4746811"/>
              <a:gd name="connsiteY301" fmla="*/ 261813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21472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707776 w 4746811"/>
              <a:gd name="connsiteY117" fmla="*/ 87001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00282 w 4746811"/>
              <a:gd name="connsiteY300" fmla="*/ 248365 h 943953"/>
              <a:gd name="connsiteX301" fmla="*/ 4536141 w 4746811"/>
              <a:gd name="connsiteY301" fmla="*/ 208025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21472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685364 w 4746811"/>
              <a:gd name="connsiteY117" fmla="*/ 78037 h 943953"/>
              <a:gd name="connsiteX118" fmla="*/ 1730188 w 4746811"/>
              <a:gd name="connsiteY118" fmla="*/ 6319 h 943953"/>
              <a:gd name="connsiteX119" fmla="*/ 1757082 w 4746811"/>
              <a:gd name="connsiteY119" fmla="*/ 24248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00282 w 4746811"/>
              <a:gd name="connsiteY300" fmla="*/ 248365 h 943953"/>
              <a:gd name="connsiteX301" fmla="*/ 4536141 w 4746811"/>
              <a:gd name="connsiteY301" fmla="*/ 208025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21472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685364 w 4746811"/>
              <a:gd name="connsiteY117" fmla="*/ 78037 h 943953"/>
              <a:gd name="connsiteX118" fmla="*/ 1730188 w 4746811"/>
              <a:gd name="connsiteY118" fmla="*/ 6319 h 943953"/>
              <a:gd name="connsiteX119" fmla="*/ 1748118 w 4746811"/>
              <a:gd name="connsiteY119" fmla="*/ 46660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819835 w 4746811"/>
              <a:gd name="connsiteY123" fmla="*/ 91483 h 943953"/>
              <a:gd name="connsiteX124" fmla="*/ 1828800 w 4746811"/>
              <a:gd name="connsiteY124" fmla="*/ 104930 h 943953"/>
              <a:gd name="connsiteX125" fmla="*/ 1855694 w 4746811"/>
              <a:gd name="connsiteY125" fmla="*/ 127342 h 943953"/>
              <a:gd name="connsiteX126" fmla="*/ 1864658 w 4746811"/>
              <a:gd name="connsiteY126" fmla="*/ 140789 h 943953"/>
              <a:gd name="connsiteX127" fmla="*/ 1891553 w 4746811"/>
              <a:gd name="connsiteY127" fmla="*/ 163201 h 943953"/>
              <a:gd name="connsiteX128" fmla="*/ 1909482 w 4746811"/>
              <a:gd name="connsiteY128" fmla="*/ 190095 h 943953"/>
              <a:gd name="connsiteX129" fmla="*/ 1918447 w 4746811"/>
              <a:gd name="connsiteY129" fmla="*/ 203542 h 943953"/>
              <a:gd name="connsiteX130" fmla="*/ 1931894 w 4746811"/>
              <a:gd name="connsiteY130" fmla="*/ 212507 h 943953"/>
              <a:gd name="connsiteX131" fmla="*/ 1949823 w 4746811"/>
              <a:gd name="connsiteY131" fmla="*/ 234919 h 943953"/>
              <a:gd name="connsiteX132" fmla="*/ 1967753 w 4746811"/>
              <a:gd name="connsiteY132" fmla="*/ 257330 h 943953"/>
              <a:gd name="connsiteX133" fmla="*/ 1990164 w 4746811"/>
              <a:gd name="connsiteY133" fmla="*/ 293189 h 943953"/>
              <a:gd name="connsiteX134" fmla="*/ 1994647 w 4746811"/>
              <a:gd name="connsiteY134" fmla="*/ 306636 h 943953"/>
              <a:gd name="connsiteX135" fmla="*/ 2021541 w 4746811"/>
              <a:gd name="connsiteY135" fmla="*/ 346977 h 943953"/>
              <a:gd name="connsiteX136" fmla="*/ 2039470 w 4746811"/>
              <a:gd name="connsiteY136" fmla="*/ 373872 h 943953"/>
              <a:gd name="connsiteX137" fmla="*/ 2048435 w 4746811"/>
              <a:gd name="connsiteY137" fmla="*/ 400766 h 943953"/>
              <a:gd name="connsiteX138" fmla="*/ 2057400 w 4746811"/>
              <a:gd name="connsiteY138" fmla="*/ 432142 h 943953"/>
              <a:gd name="connsiteX139" fmla="*/ 2070847 w 4746811"/>
              <a:gd name="connsiteY139" fmla="*/ 423177 h 943953"/>
              <a:gd name="connsiteX140" fmla="*/ 2075329 w 4746811"/>
              <a:gd name="connsiteY140" fmla="*/ 409730 h 943953"/>
              <a:gd name="connsiteX141" fmla="*/ 2102223 w 4746811"/>
              <a:gd name="connsiteY141" fmla="*/ 400766 h 943953"/>
              <a:gd name="connsiteX142" fmla="*/ 2142564 w 4746811"/>
              <a:gd name="connsiteY142" fmla="*/ 373872 h 943953"/>
              <a:gd name="connsiteX143" fmla="*/ 2156011 w 4746811"/>
              <a:gd name="connsiteY143" fmla="*/ 360424 h 943953"/>
              <a:gd name="connsiteX144" fmla="*/ 2169458 w 4746811"/>
              <a:gd name="connsiteY144" fmla="*/ 351460 h 943953"/>
              <a:gd name="connsiteX145" fmla="*/ 2205317 w 4746811"/>
              <a:gd name="connsiteY145" fmla="*/ 297672 h 943953"/>
              <a:gd name="connsiteX146" fmla="*/ 2218764 w 4746811"/>
              <a:gd name="connsiteY146" fmla="*/ 288707 h 943953"/>
              <a:gd name="connsiteX147" fmla="*/ 2232211 w 4746811"/>
              <a:gd name="connsiteY147" fmla="*/ 315601 h 943953"/>
              <a:gd name="connsiteX148" fmla="*/ 2259106 w 4746811"/>
              <a:gd name="connsiteY148" fmla="*/ 324566 h 943953"/>
              <a:gd name="connsiteX149" fmla="*/ 2272553 w 4746811"/>
              <a:gd name="connsiteY149" fmla="*/ 333530 h 943953"/>
              <a:gd name="connsiteX150" fmla="*/ 2286000 w 4746811"/>
              <a:gd name="connsiteY150" fmla="*/ 338013 h 943953"/>
              <a:gd name="connsiteX151" fmla="*/ 2312894 w 4746811"/>
              <a:gd name="connsiteY151" fmla="*/ 355942 h 943953"/>
              <a:gd name="connsiteX152" fmla="*/ 2339788 w 4746811"/>
              <a:gd name="connsiteY152" fmla="*/ 364907 h 943953"/>
              <a:gd name="connsiteX153" fmla="*/ 2348753 w 4746811"/>
              <a:gd name="connsiteY153" fmla="*/ 378354 h 943953"/>
              <a:gd name="connsiteX154" fmla="*/ 2353235 w 4746811"/>
              <a:gd name="connsiteY154" fmla="*/ 391801 h 943953"/>
              <a:gd name="connsiteX155" fmla="*/ 2366682 w 4746811"/>
              <a:gd name="connsiteY155" fmla="*/ 396283 h 943953"/>
              <a:gd name="connsiteX156" fmla="*/ 2389094 w 4746811"/>
              <a:gd name="connsiteY156" fmla="*/ 391801 h 943953"/>
              <a:gd name="connsiteX157" fmla="*/ 2415988 w 4746811"/>
              <a:gd name="connsiteY157" fmla="*/ 382836 h 943953"/>
              <a:gd name="connsiteX158" fmla="*/ 2429435 w 4746811"/>
              <a:gd name="connsiteY158" fmla="*/ 369389 h 943953"/>
              <a:gd name="connsiteX159" fmla="*/ 2438400 w 4746811"/>
              <a:gd name="connsiteY159" fmla="*/ 355942 h 943953"/>
              <a:gd name="connsiteX160" fmla="*/ 2465294 w 4746811"/>
              <a:gd name="connsiteY160" fmla="*/ 338013 h 943953"/>
              <a:gd name="connsiteX161" fmla="*/ 2478741 w 4746811"/>
              <a:gd name="connsiteY161" fmla="*/ 329048 h 943953"/>
              <a:gd name="connsiteX162" fmla="*/ 2492188 w 4746811"/>
              <a:gd name="connsiteY162" fmla="*/ 320083 h 943953"/>
              <a:gd name="connsiteX163" fmla="*/ 2505635 w 4746811"/>
              <a:gd name="connsiteY163" fmla="*/ 311119 h 943953"/>
              <a:gd name="connsiteX164" fmla="*/ 2528047 w 4746811"/>
              <a:gd name="connsiteY164" fmla="*/ 293189 h 943953"/>
              <a:gd name="connsiteX165" fmla="*/ 2541494 w 4746811"/>
              <a:gd name="connsiteY165" fmla="*/ 306636 h 943953"/>
              <a:gd name="connsiteX166" fmla="*/ 2568388 w 4746811"/>
              <a:gd name="connsiteY166" fmla="*/ 315601 h 943953"/>
              <a:gd name="connsiteX167" fmla="*/ 2595282 w 4746811"/>
              <a:gd name="connsiteY167" fmla="*/ 333530 h 943953"/>
              <a:gd name="connsiteX168" fmla="*/ 2622176 w 4746811"/>
              <a:gd name="connsiteY168" fmla="*/ 351460 h 943953"/>
              <a:gd name="connsiteX169" fmla="*/ 2649070 w 4746811"/>
              <a:gd name="connsiteY169" fmla="*/ 373872 h 943953"/>
              <a:gd name="connsiteX170" fmla="*/ 2662517 w 4746811"/>
              <a:gd name="connsiteY170" fmla="*/ 378354 h 943953"/>
              <a:gd name="connsiteX171" fmla="*/ 2689411 w 4746811"/>
              <a:gd name="connsiteY171" fmla="*/ 396283 h 943953"/>
              <a:gd name="connsiteX172" fmla="*/ 2711823 w 4746811"/>
              <a:gd name="connsiteY172" fmla="*/ 400766 h 943953"/>
              <a:gd name="connsiteX173" fmla="*/ 2738717 w 4746811"/>
              <a:gd name="connsiteY173" fmla="*/ 409730 h 943953"/>
              <a:gd name="connsiteX174" fmla="*/ 2752164 w 4746811"/>
              <a:gd name="connsiteY174" fmla="*/ 414213 h 943953"/>
              <a:gd name="connsiteX175" fmla="*/ 2765611 w 4746811"/>
              <a:gd name="connsiteY175" fmla="*/ 423177 h 943953"/>
              <a:gd name="connsiteX176" fmla="*/ 2796988 w 4746811"/>
              <a:gd name="connsiteY176" fmla="*/ 432142 h 943953"/>
              <a:gd name="connsiteX177" fmla="*/ 2810435 w 4746811"/>
              <a:gd name="connsiteY177" fmla="*/ 441107 h 943953"/>
              <a:gd name="connsiteX178" fmla="*/ 2886635 w 4746811"/>
              <a:gd name="connsiteY178" fmla="*/ 459036 h 943953"/>
              <a:gd name="connsiteX179" fmla="*/ 2900082 w 4746811"/>
              <a:gd name="connsiteY179" fmla="*/ 463519 h 943953"/>
              <a:gd name="connsiteX180" fmla="*/ 2935941 w 4746811"/>
              <a:gd name="connsiteY180" fmla="*/ 472483 h 943953"/>
              <a:gd name="connsiteX181" fmla="*/ 2971800 w 4746811"/>
              <a:gd name="connsiteY181" fmla="*/ 503860 h 943953"/>
              <a:gd name="connsiteX182" fmla="*/ 2998694 w 4746811"/>
              <a:gd name="connsiteY182" fmla="*/ 512824 h 943953"/>
              <a:gd name="connsiteX183" fmla="*/ 3052482 w 4746811"/>
              <a:gd name="connsiteY183" fmla="*/ 499377 h 943953"/>
              <a:gd name="connsiteX184" fmla="*/ 3079376 w 4746811"/>
              <a:gd name="connsiteY184" fmla="*/ 490413 h 943953"/>
              <a:gd name="connsiteX185" fmla="*/ 3097306 w 4746811"/>
              <a:gd name="connsiteY185" fmla="*/ 485930 h 943953"/>
              <a:gd name="connsiteX186" fmla="*/ 3142129 w 4746811"/>
              <a:gd name="connsiteY186" fmla="*/ 472483 h 943953"/>
              <a:gd name="connsiteX187" fmla="*/ 3169023 w 4746811"/>
              <a:gd name="connsiteY187" fmla="*/ 454554 h 943953"/>
              <a:gd name="connsiteX188" fmla="*/ 3209364 w 4746811"/>
              <a:gd name="connsiteY188" fmla="*/ 441107 h 943953"/>
              <a:gd name="connsiteX189" fmla="*/ 3258670 w 4746811"/>
              <a:gd name="connsiteY189" fmla="*/ 436624 h 943953"/>
              <a:gd name="connsiteX190" fmla="*/ 3272117 w 4746811"/>
              <a:gd name="connsiteY190" fmla="*/ 432142 h 943953"/>
              <a:gd name="connsiteX191" fmla="*/ 3307976 w 4746811"/>
              <a:gd name="connsiteY191" fmla="*/ 427660 h 943953"/>
              <a:gd name="connsiteX192" fmla="*/ 3334870 w 4746811"/>
              <a:gd name="connsiteY192" fmla="*/ 387319 h 943953"/>
              <a:gd name="connsiteX193" fmla="*/ 3361764 w 4746811"/>
              <a:gd name="connsiteY193" fmla="*/ 369389 h 943953"/>
              <a:gd name="connsiteX194" fmla="*/ 3375211 w 4746811"/>
              <a:gd name="connsiteY194" fmla="*/ 360424 h 943953"/>
              <a:gd name="connsiteX195" fmla="*/ 3393141 w 4746811"/>
              <a:gd name="connsiteY195" fmla="*/ 333530 h 943953"/>
              <a:gd name="connsiteX196" fmla="*/ 3411070 w 4746811"/>
              <a:gd name="connsiteY196" fmla="*/ 306636 h 943953"/>
              <a:gd name="connsiteX197" fmla="*/ 3415553 w 4746811"/>
              <a:gd name="connsiteY197" fmla="*/ 293189 h 943953"/>
              <a:gd name="connsiteX198" fmla="*/ 3433482 w 4746811"/>
              <a:gd name="connsiteY198" fmla="*/ 270777 h 943953"/>
              <a:gd name="connsiteX199" fmla="*/ 3442447 w 4746811"/>
              <a:gd name="connsiteY199" fmla="*/ 257330 h 943953"/>
              <a:gd name="connsiteX200" fmla="*/ 3446929 w 4746811"/>
              <a:gd name="connsiteY200" fmla="*/ 243883 h 943953"/>
              <a:gd name="connsiteX201" fmla="*/ 3464858 w 4746811"/>
              <a:gd name="connsiteY201" fmla="*/ 216989 h 943953"/>
              <a:gd name="connsiteX202" fmla="*/ 3491753 w 4746811"/>
              <a:gd name="connsiteY202" fmla="*/ 230436 h 943953"/>
              <a:gd name="connsiteX203" fmla="*/ 3500717 w 4746811"/>
              <a:gd name="connsiteY203" fmla="*/ 243883 h 943953"/>
              <a:gd name="connsiteX204" fmla="*/ 3514164 w 4746811"/>
              <a:gd name="connsiteY204" fmla="*/ 252848 h 943953"/>
              <a:gd name="connsiteX205" fmla="*/ 3541058 w 4746811"/>
              <a:gd name="connsiteY205" fmla="*/ 275260 h 943953"/>
              <a:gd name="connsiteX206" fmla="*/ 3563470 w 4746811"/>
              <a:gd name="connsiteY206" fmla="*/ 293189 h 943953"/>
              <a:gd name="connsiteX207" fmla="*/ 3603811 w 4746811"/>
              <a:gd name="connsiteY207" fmla="*/ 315601 h 943953"/>
              <a:gd name="connsiteX208" fmla="*/ 3608294 w 4746811"/>
              <a:gd name="connsiteY208" fmla="*/ 329048 h 943953"/>
              <a:gd name="connsiteX209" fmla="*/ 3653117 w 4746811"/>
              <a:gd name="connsiteY209" fmla="*/ 342495 h 943953"/>
              <a:gd name="connsiteX210" fmla="*/ 3765176 w 4746811"/>
              <a:gd name="connsiteY210" fmla="*/ 351460 h 943953"/>
              <a:gd name="connsiteX211" fmla="*/ 3778623 w 4746811"/>
              <a:gd name="connsiteY211" fmla="*/ 355942 h 943953"/>
              <a:gd name="connsiteX212" fmla="*/ 3792070 w 4746811"/>
              <a:gd name="connsiteY212" fmla="*/ 364907 h 943953"/>
              <a:gd name="connsiteX213" fmla="*/ 3805517 w 4746811"/>
              <a:gd name="connsiteY213" fmla="*/ 369389 h 943953"/>
              <a:gd name="connsiteX214" fmla="*/ 3657600 w 4746811"/>
              <a:gd name="connsiteY214" fmla="*/ 364907 h 943953"/>
              <a:gd name="connsiteX215" fmla="*/ 3827929 w 4746811"/>
              <a:gd name="connsiteY215" fmla="*/ 360424 h 943953"/>
              <a:gd name="connsiteX216" fmla="*/ 3850341 w 4746811"/>
              <a:gd name="connsiteY216" fmla="*/ 355942 h 943953"/>
              <a:gd name="connsiteX217" fmla="*/ 3886200 w 4746811"/>
              <a:gd name="connsiteY217" fmla="*/ 351460 h 943953"/>
              <a:gd name="connsiteX218" fmla="*/ 3917576 w 4746811"/>
              <a:gd name="connsiteY218" fmla="*/ 320083 h 943953"/>
              <a:gd name="connsiteX219" fmla="*/ 3917576 w 4746811"/>
              <a:gd name="connsiteY219" fmla="*/ 320083 h 943953"/>
              <a:gd name="connsiteX220" fmla="*/ 3931023 w 4746811"/>
              <a:gd name="connsiteY220" fmla="*/ 311119 h 943953"/>
              <a:gd name="connsiteX221" fmla="*/ 3971364 w 4746811"/>
              <a:gd name="connsiteY221" fmla="*/ 288707 h 943953"/>
              <a:gd name="connsiteX222" fmla="*/ 3998258 w 4746811"/>
              <a:gd name="connsiteY222" fmla="*/ 266295 h 943953"/>
              <a:gd name="connsiteX223" fmla="*/ 4025153 w 4746811"/>
              <a:gd name="connsiteY223" fmla="*/ 243883 h 943953"/>
              <a:gd name="connsiteX224" fmla="*/ 4047564 w 4746811"/>
              <a:gd name="connsiteY224" fmla="*/ 216989 h 943953"/>
              <a:gd name="connsiteX225" fmla="*/ 4065494 w 4746811"/>
              <a:gd name="connsiteY225" fmla="*/ 208024 h 943953"/>
              <a:gd name="connsiteX226" fmla="*/ 4087906 w 4746811"/>
              <a:gd name="connsiteY226" fmla="*/ 167683 h 943953"/>
              <a:gd name="connsiteX227" fmla="*/ 4096870 w 4746811"/>
              <a:gd name="connsiteY227" fmla="*/ 149754 h 943953"/>
              <a:gd name="connsiteX228" fmla="*/ 4128247 w 4746811"/>
              <a:gd name="connsiteY228" fmla="*/ 136307 h 943953"/>
              <a:gd name="connsiteX229" fmla="*/ 4150658 w 4746811"/>
              <a:gd name="connsiteY229" fmla="*/ 176648 h 943953"/>
              <a:gd name="connsiteX230" fmla="*/ 4137211 w 4746811"/>
              <a:gd name="connsiteY230" fmla="*/ 185613 h 943953"/>
              <a:gd name="connsiteX231" fmla="*/ 4132729 w 4746811"/>
              <a:gd name="connsiteY231" fmla="*/ 167683 h 943953"/>
              <a:gd name="connsiteX232" fmla="*/ 4128247 w 4746811"/>
              <a:gd name="connsiteY232" fmla="*/ 136307 h 943953"/>
              <a:gd name="connsiteX233" fmla="*/ 4114800 w 4746811"/>
              <a:gd name="connsiteY233" fmla="*/ 131824 h 943953"/>
              <a:gd name="connsiteX234" fmla="*/ 4123764 w 4746811"/>
              <a:gd name="connsiteY234" fmla="*/ 158719 h 943953"/>
              <a:gd name="connsiteX235" fmla="*/ 4128247 w 4746811"/>
              <a:gd name="connsiteY235" fmla="*/ 172166 h 943953"/>
              <a:gd name="connsiteX236" fmla="*/ 4137211 w 4746811"/>
              <a:gd name="connsiteY236" fmla="*/ 185613 h 943953"/>
              <a:gd name="connsiteX237" fmla="*/ 4141694 w 4746811"/>
              <a:gd name="connsiteY237" fmla="*/ 243883 h 943953"/>
              <a:gd name="connsiteX238" fmla="*/ 4146176 w 4746811"/>
              <a:gd name="connsiteY238" fmla="*/ 284224 h 943953"/>
              <a:gd name="connsiteX239" fmla="*/ 4155141 w 4746811"/>
              <a:gd name="connsiteY239" fmla="*/ 387319 h 943953"/>
              <a:gd name="connsiteX240" fmla="*/ 4159623 w 4746811"/>
              <a:gd name="connsiteY240" fmla="*/ 400766 h 943953"/>
              <a:gd name="connsiteX241" fmla="*/ 4164106 w 4746811"/>
              <a:gd name="connsiteY241" fmla="*/ 490413 h 943953"/>
              <a:gd name="connsiteX242" fmla="*/ 4168588 w 4746811"/>
              <a:gd name="connsiteY242" fmla="*/ 508342 h 943953"/>
              <a:gd name="connsiteX243" fmla="*/ 4208929 w 4746811"/>
              <a:gd name="connsiteY243" fmla="*/ 539719 h 943953"/>
              <a:gd name="connsiteX244" fmla="*/ 4204446 w 4746811"/>
              <a:gd name="connsiteY244" fmla="*/ 606954 h 943953"/>
              <a:gd name="connsiteX245" fmla="*/ 4204446 w 4746811"/>
              <a:gd name="connsiteY245" fmla="*/ 584542 h 943953"/>
              <a:gd name="connsiteX246" fmla="*/ 4191000 w 4746811"/>
              <a:gd name="connsiteY246" fmla="*/ 562130 h 943953"/>
              <a:gd name="connsiteX247" fmla="*/ 4199964 w 4746811"/>
              <a:gd name="connsiteY247" fmla="*/ 521789 h 943953"/>
              <a:gd name="connsiteX248" fmla="*/ 4182035 w 4746811"/>
              <a:gd name="connsiteY248" fmla="*/ 494895 h 943953"/>
              <a:gd name="connsiteX249" fmla="*/ 4173070 w 4746811"/>
              <a:gd name="connsiteY249" fmla="*/ 481448 h 943953"/>
              <a:gd name="connsiteX250" fmla="*/ 4164106 w 4746811"/>
              <a:gd name="connsiteY250" fmla="*/ 441107 h 943953"/>
              <a:gd name="connsiteX251" fmla="*/ 4168588 w 4746811"/>
              <a:gd name="connsiteY251" fmla="*/ 441107 h 943953"/>
              <a:gd name="connsiteX252" fmla="*/ 4173070 w 4746811"/>
              <a:gd name="connsiteY252" fmla="*/ 454554 h 943953"/>
              <a:gd name="connsiteX253" fmla="*/ 4182035 w 4746811"/>
              <a:gd name="connsiteY253" fmla="*/ 468001 h 943953"/>
              <a:gd name="connsiteX254" fmla="*/ 4186517 w 4746811"/>
              <a:gd name="connsiteY254" fmla="*/ 494895 h 943953"/>
              <a:gd name="connsiteX255" fmla="*/ 4195482 w 4746811"/>
              <a:gd name="connsiteY255" fmla="*/ 521789 h 943953"/>
              <a:gd name="connsiteX256" fmla="*/ 4199964 w 4746811"/>
              <a:gd name="connsiteY256" fmla="*/ 562130 h 943953"/>
              <a:gd name="connsiteX257" fmla="*/ 4208929 w 4746811"/>
              <a:gd name="connsiteY257" fmla="*/ 589024 h 943953"/>
              <a:gd name="connsiteX258" fmla="*/ 4213411 w 4746811"/>
              <a:gd name="connsiteY258" fmla="*/ 602472 h 943953"/>
              <a:gd name="connsiteX259" fmla="*/ 4217894 w 4746811"/>
              <a:gd name="connsiteY259" fmla="*/ 624883 h 943953"/>
              <a:gd name="connsiteX260" fmla="*/ 4222376 w 4746811"/>
              <a:gd name="connsiteY260" fmla="*/ 719013 h 943953"/>
              <a:gd name="connsiteX261" fmla="*/ 4231341 w 4746811"/>
              <a:gd name="connsiteY261" fmla="*/ 745907 h 943953"/>
              <a:gd name="connsiteX262" fmla="*/ 4235823 w 4746811"/>
              <a:gd name="connsiteY262" fmla="*/ 768319 h 943953"/>
              <a:gd name="connsiteX263" fmla="*/ 4244788 w 4746811"/>
              <a:gd name="connsiteY263" fmla="*/ 795213 h 943953"/>
              <a:gd name="connsiteX264" fmla="*/ 4249270 w 4746811"/>
              <a:gd name="connsiteY264" fmla="*/ 808660 h 943953"/>
              <a:gd name="connsiteX265" fmla="*/ 4253753 w 4746811"/>
              <a:gd name="connsiteY265" fmla="*/ 822107 h 943953"/>
              <a:gd name="connsiteX266" fmla="*/ 4267200 w 4746811"/>
              <a:gd name="connsiteY266" fmla="*/ 866930 h 943953"/>
              <a:gd name="connsiteX267" fmla="*/ 4276164 w 4746811"/>
              <a:gd name="connsiteY267" fmla="*/ 880377 h 943953"/>
              <a:gd name="connsiteX268" fmla="*/ 4262717 w 4746811"/>
              <a:gd name="connsiteY268" fmla="*/ 925201 h 943953"/>
              <a:gd name="connsiteX269" fmla="*/ 4249270 w 4746811"/>
              <a:gd name="connsiteY269" fmla="*/ 911754 h 943953"/>
              <a:gd name="connsiteX270" fmla="*/ 4240306 w 4746811"/>
              <a:gd name="connsiteY270" fmla="*/ 880377 h 943953"/>
              <a:gd name="connsiteX271" fmla="*/ 4244788 w 4746811"/>
              <a:gd name="connsiteY271" fmla="*/ 857966 h 943953"/>
              <a:gd name="connsiteX272" fmla="*/ 4271682 w 4746811"/>
              <a:gd name="connsiteY272" fmla="*/ 871413 h 943953"/>
              <a:gd name="connsiteX273" fmla="*/ 4276164 w 4746811"/>
              <a:gd name="connsiteY273" fmla="*/ 884860 h 943953"/>
              <a:gd name="connsiteX274" fmla="*/ 4280647 w 4746811"/>
              <a:gd name="connsiteY274" fmla="*/ 916236 h 943953"/>
              <a:gd name="connsiteX275" fmla="*/ 4285129 w 4746811"/>
              <a:gd name="connsiteY275" fmla="*/ 893824 h 943953"/>
              <a:gd name="connsiteX276" fmla="*/ 4289611 w 4746811"/>
              <a:gd name="connsiteY276" fmla="*/ 880377 h 943953"/>
              <a:gd name="connsiteX277" fmla="*/ 4298576 w 4746811"/>
              <a:gd name="connsiteY277" fmla="*/ 835554 h 943953"/>
              <a:gd name="connsiteX278" fmla="*/ 4307541 w 4746811"/>
              <a:gd name="connsiteY278" fmla="*/ 808660 h 943953"/>
              <a:gd name="connsiteX279" fmla="*/ 4312023 w 4746811"/>
              <a:gd name="connsiteY279" fmla="*/ 795213 h 943953"/>
              <a:gd name="connsiteX280" fmla="*/ 4316506 w 4746811"/>
              <a:gd name="connsiteY280" fmla="*/ 772801 h 943953"/>
              <a:gd name="connsiteX281" fmla="*/ 4320988 w 4746811"/>
              <a:gd name="connsiteY281" fmla="*/ 732460 h 943953"/>
              <a:gd name="connsiteX282" fmla="*/ 4329953 w 4746811"/>
              <a:gd name="connsiteY282" fmla="*/ 705566 h 943953"/>
              <a:gd name="connsiteX283" fmla="*/ 4334435 w 4746811"/>
              <a:gd name="connsiteY283" fmla="*/ 692119 h 943953"/>
              <a:gd name="connsiteX284" fmla="*/ 4338917 w 4746811"/>
              <a:gd name="connsiteY284" fmla="*/ 678672 h 943953"/>
              <a:gd name="connsiteX285" fmla="*/ 4347882 w 4746811"/>
              <a:gd name="connsiteY285" fmla="*/ 665224 h 943953"/>
              <a:gd name="connsiteX286" fmla="*/ 4365811 w 4746811"/>
              <a:gd name="connsiteY286" fmla="*/ 624883 h 943953"/>
              <a:gd name="connsiteX287" fmla="*/ 4370294 w 4746811"/>
              <a:gd name="connsiteY287" fmla="*/ 606954 h 943953"/>
              <a:gd name="connsiteX288" fmla="*/ 4374776 w 4746811"/>
              <a:gd name="connsiteY288" fmla="*/ 580060 h 943953"/>
              <a:gd name="connsiteX289" fmla="*/ 4379258 w 4746811"/>
              <a:gd name="connsiteY289" fmla="*/ 566613 h 943953"/>
              <a:gd name="connsiteX290" fmla="*/ 4383741 w 4746811"/>
              <a:gd name="connsiteY290" fmla="*/ 548683 h 943953"/>
              <a:gd name="connsiteX291" fmla="*/ 4392706 w 4746811"/>
              <a:gd name="connsiteY291" fmla="*/ 508342 h 943953"/>
              <a:gd name="connsiteX292" fmla="*/ 4397188 w 4746811"/>
              <a:gd name="connsiteY292" fmla="*/ 494895 h 943953"/>
              <a:gd name="connsiteX293" fmla="*/ 4406153 w 4746811"/>
              <a:gd name="connsiteY293" fmla="*/ 481448 h 943953"/>
              <a:gd name="connsiteX294" fmla="*/ 4424082 w 4746811"/>
              <a:gd name="connsiteY294" fmla="*/ 441107 h 943953"/>
              <a:gd name="connsiteX295" fmla="*/ 4433047 w 4746811"/>
              <a:gd name="connsiteY295" fmla="*/ 409730 h 943953"/>
              <a:gd name="connsiteX296" fmla="*/ 4442011 w 4746811"/>
              <a:gd name="connsiteY296" fmla="*/ 342495 h 943953"/>
              <a:gd name="connsiteX297" fmla="*/ 4450976 w 4746811"/>
              <a:gd name="connsiteY297" fmla="*/ 329048 h 943953"/>
              <a:gd name="connsiteX298" fmla="*/ 4477870 w 4746811"/>
              <a:gd name="connsiteY298" fmla="*/ 315601 h 943953"/>
              <a:gd name="connsiteX299" fmla="*/ 4504764 w 4746811"/>
              <a:gd name="connsiteY299" fmla="*/ 297672 h 943953"/>
              <a:gd name="connsiteX300" fmla="*/ 4500282 w 4746811"/>
              <a:gd name="connsiteY300" fmla="*/ 248365 h 943953"/>
              <a:gd name="connsiteX301" fmla="*/ 4536141 w 4746811"/>
              <a:gd name="connsiteY301" fmla="*/ 208025 h 943953"/>
              <a:gd name="connsiteX302" fmla="*/ 4554070 w 4746811"/>
              <a:gd name="connsiteY302" fmla="*/ 208024 h 943953"/>
              <a:gd name="connsiteX303" fmla="*/ 4558553 w 4746811"/>
              <a:gd name="connsiteY303" fmla="*/ 190095 h 943953"/>
              <a:gd name="connsiteX304" fmla="*/ 4563035 w 4746811"/>
              <a:gd name="connsiteY304" fmla="*/ 176648 h 943953"/>
              <a:gd name="connsiteX305" fmla="*/ 4580964 w 4746811"/>
              <a:gd name="connsiteY305" fmla="*/ 149754 h 943953"/>
              <a:gd name="connsiteX306" fmla="*/ 4567517 w 4746811"/>
              <a:gd name="connsiteY306" fmla="*/ 158719 h 943953"/>
              <a:gd name="connsiteX307" fmla="*/ 4545106 w 4746811"/>
              <a:gd name="connsiteY307" fmla="*/ 181130 h 943953"/>
              <a:gd name="connsiteX308" fmla="*/ 4536141 w 4746811"/>
              <a:gd name="connsiteY308" fmla="*/ 194577 h 943953"/>
              <a:gd name="connsiteX309" fmla="*/ 4513729 w 4746811"/>
              <a:gd name="connsiteY309" fmla="*/ 221472 h 943953"/>
              <a:gd name="connsiteX310" fmla="*/ 4509247 w 4746811"/>
              <a:gd name="connsiteY310" fmla="*/ 234919 h 943953"/>
              <a:gd name="connsiteX311" fmla="*/ 4500282 w 4746811"/>
              <a:gd name="connsiteY311" fmla="*/ 297672 h 943953"/>
              <a:gd name="connsiteX312" fmla="*/ 4504764 w 4746811"/>
              <a:gd name="connsiteY312" fmla="*/ 284224 h 943953"/>
              <a:gd name="connsiteX313" fmla="*/ 4509247 w 4746811"/>
              <a:gd name="connsiteY313" fmla="*/ 221472 h 943953"/>
              <a:gd name="connsiteX314" fmla="*/ 4527176 w 4746811"/>
              <a:gd name="connsiteY314" fmla="*/ 216989 h 943953"/>
              <a:gd name="connsiteX315" fmla="*/ 4558553 w 4746811"/>
              <a:gd name="connsiteY315" fmla="*/ 185613 h 943953"/>
              <a:gd name="connsiteX316" fmla="*/ 4572000 w 4746811"/>
              <a:gd name="connsiteY316" fmla="*/ 176648 h 943953"/>
              <a:gd name="connsiteX317" fmla="*/ 4594411 w 4746811"/>
              <a:gd name="connsiteY317" fmla="*/ 158719 h 943953"/>
              <a:gd name="connsiteX318" fmla="*/ 4621306 w 4746811"/>
              <a:gd name="connsiteY318" fmla="*/ 167683 h 943953"/>
              <a:gd name="connsiteX319" fmla="*/ 4643717 w 4746811"/>
              <a:gd name="connsiteY319" fmla="*/ 172166 h 943953"/>
              <a:gd name="connsiteX320" fmla="*/ 4657164 w 4746811"/>
              <a:gd name="connsiteY320" fmla="*/ 176648 h 943953"/>
              <a:gd name="connsiteX321" fmla="*/ 4684058 w 4746811"/>
              <a:gd name="connsiteY321" fmla="*/ 181130 h 943953"/>
              <a:gd name="connsiteX322" fmla="*/ 4706470 w 4746811"/>
              <a:gd name="connsiteY322" fmla="*/ 199060 h 943953"/>
              <a:gd name="connsiteX323" fmla="*/ 4746811 w 4746811"/>
              <a:gd name="connsiteY323"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685364 w 4746811"/>
              <a:gd name="connsiteY117" fmla="*/ 78037 h 943953"/>
              <a:gd name="connsiteX118" fmla="*/ 1730188 w 4746811"/>
              <a:gd name="connsiteY118" fmla="*/ 6319 h 943953"/>
              <a:gd name="connsiteX119" fmla="*/ 1748118 w 4746811"/>
              <a:gd name="connsiteY119" fmla="*/ 46660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792941 w 4746811"/>
              <a:gd name="connsiteY123" fmla="*/ 82519 h 943953"/>
              <a:gd name="connsiteX124" fmla="*/ 1819835 w 4746811"/>
              <a:gd name="connsiteY124" fmla="*/ 91483 h 943953"/>
              <a:gd name="connsiteX125" fmla="*/ 1828800 w 4746811"/>
              <a:gd name="connsiteY125" fmla="*/ 104930 h 943953"/>
              <a:gd name="connsiteX126" fmla="*/ 1855694 w 4746811"/>
              <a:gd name="connsiteY126" fmla="*/ 127342 h 943953"/>
              <a:gd name="connsiteX127" fmla="*/ 1864658 w 4746811"/>
              <a:gd name="connsiteY127" fmla="*/ 140789 h 943953"/>
              <a:gd name="connsiteX128" fmla="*/ 1891553 w 4746811"/>
              <a:gd name="connsiteY128" fmla="*/ 163201 h 943953"/>
              <a:gd name="connsiteX129" fmla="*/ 1909482 w 4746811"/>
              <a:gd name="connsiteY129" fmla="*/ 190095 h 943953"/>
              <a:gd name="connsiteX130" fmla="*/ 1918447 w 4746811"/>
              <a:gd name="connsiteY130" fmla="*/ 203542 h 943953"/>
              <a:gd name="connsiteX131" fmla="*/ 1931894 w 4746811"/>
              <a:gd name="connsiteY131" fmla="*/ 212507 h 943953"/>
              <a:gd name="connsiteX132" fmla="*/ 1949823 w 4746811"/>
              <a:gd name="connsiteY132" fmla="*/ 234919 h 943953"/>
              <a:gd name="connsiteX133" fmla="*/ 1967753 w 4746811"/>
              <a:gd name="connsiteY133" fmla="*/ 257330 h 943953"/>
              <a:gd name="connsiteX134" fmla="*/ 1990164 w 4746811"/>
              <a:gd name="connsiteY134" fmla="*/ 293189 h 943953"/>
              <a:gd name="connsiteX135" fmla="*/ 1994647 w 4746811"/>
              <a:gd name="connsiteY135" fmla="*/ 306636 h 943953"/>
              <a:gd name="connsiteX136" fmla="*/ 2021541 w 4746811"/>
              <a:gd name="connsiteY136" fmla="*/ 346977 h 943953"/>
              <a:gd name="connsiteX137" fmla="*/ 2039470 w 4746811"/>
              <a:gd name="connsiteY137" fmla="*/ 373872 h 943953"/>
              <a:gd name="connsiteX138" fmla="*/ 2048435 w 4746811"/>
              <a:gd name="connsiteY138" fmla="*/ 400766 h 943953"/>
              <a:gd name="connsiteX139" fmla="*/ 2057400 w 4746811"/>
              <a:gd name="connsiteY139" fmla="*/ 432142 h 943953"/>
              <a:gd name="connsiteX140" fmla="*/ 2070847 w 4746811"/>
              <a:gd name="connsiteY140" fmla="*/ 423177 h 943953"/>
              <a:gd name="connsiteX141" fmla="*/ 2075329 w 4746811"/>
              <a:gd name="connsiteY141" fmla="*/ 409730 h 943953"/>
              <a:gd name="connsiteX142" fmla="*/ 2102223 w 4746811"/>
              <a:gd name="connsiteY142" fmla="*/ 400766 h 943953"/>
              <a:gd name="connsiteX143" fmla="*/ 2142564 w 4746811"/>
              <a:gd name="connsiteY143" fmla="*/ 373872 h 943953"/>
              <a:gd name="connsiteX144" fmla="*/ 2156011 w 4746811"/>
              <a:gd name="connsiteY144" fmla="*/ 360424 h 943953"/>
              <a:gd name="connsiteX145" fmla="*/ 2169458 w 4746811"/>
              <a:gd name="connsiteY145" fmla="*/ 351460 h 943953"/>
              <a:gd name="connsiteX146" fmla="*/ 2205317 w 4746811"/>
              <a:gd name="connsiteY146" fmla="*/ 297672 h 943953"/>
              <a:gd name="connsiteX147" fmla="*/ 2218764 w 4746811"/>
              <a:gd name="connsiteY147" fmla="*/ 288707 h 943953"/>
              <a:gd name="connsiteX148" fmla="*/ 2232211 w 4746811"/>
              <a:gd name="connsiteY148" fmla="*/ 315601 h 943953"/>
              <a:gd name="connsiteX149" fmla="*/ 2259106 w 4746811"/>
              <a:gd name="connsiteY149" fmla="*/ 324566 h 943953"/>
              <a:gd name="connsiteX150" fmla="*/ 2272553 w 4746811"/>
              <a:gd name="connsiteY150" fmla="*/ 333530 h 943953"/>
              <a:gd name="connsiteX151" fmla="*/ 2286000 w 4746811"/>
              <a:gd name="connsiteY151" fmla="*/ 338013 h 943953"/>
              <a:gd name="connsiteX152" fmla="*/ 2312894 w 4746811"/>
              <a:gd name="connsiteY152" fmla="*/ 355942 h 943953"/>
              <a:gd name="connsiteX153" fmla="*/ 2339788 w 4746811"/>
              <a:gd name="connsiteY153" fmla="*/ 364907 h 943953"/>
              <a:gd name="connsiteX154" fmla="*/ 2348753 w 4746811"/>
              <a:gd name="connsiteY154" fmla="*/ 378354 h 943953"/>
              <a:gd name="connsiteX155" fmla="*/ 2353235 w 4746811"/>
              <a:gd name="connsiteY155" fmla="*/ 391801 h 943953"/>
              <a:gd name="connsiteX156" fmla="*/ 2366682 w 4746811"/>
              <a:gd name="connsiteY156" fmla="*/ 396283 h 943953"/>
              <a:gd name="connsiteX157" fmla="*/ 2389094 w 4746811"/>
              <a:gd name="connsiteY157" fmla="*/ 391801 h 943953"/>
              <a:gd name="connsiteX158" fmla="*/ 2415988 w 4746811"/>
              <a:gd name="connsiteY158" fmla="*/ 382836 h 943953"/>
              <a:gd name="connsiteX159" fmla="*/ 2429435 w 4746811"/>
              <a:gd name="connsiteY159" fmla="*/ 369389 h 943953"/>
              <a:gd name="connsiteX160" fmla="*/ 2438400 w 4746811"/>
              <a:gd name="connsiteY160" fmla="*/ 355942 h 943953"/>
              <a:gd name="connsiteX161" fmla="*/ 2465294 w 4746811"/>
              <a:gd name="connsiteY161" fmla="*/ 338013 h 943953"/>
              <a:gd name="connsiteX162" fmla="*/ 2478741 w 4746811"/>
              <a:gd name="connsiteY162" fmla="*/ 329048 h 943953"/>
              <a:gd name="connsiteX163" fmla="*/ 2492188 w 4746811"/>
              <a:gd name="connsiteY163" fmla="*/ 320083 h 943953"/>
              <a:gd name="connsiteX164" fmla="*/ 2505635 w 4746811"/>
              <a:gd name="connsiteY164" fmla="*/ 311119 h 943953"/>
              <a:gd name="connsiteX165" fmla="*/ 2528047 w 4746811"/>
              <a:gd name="connsiteY165" fmla="*/ 293189 h 943953"/>
              <a:gd name="connsiteX166" fmla="*/ 2541494 w 4746811"/>
              <a:gd name="connsiteY166" fmla="*/ 306636 h 943953"/>
              <a:gd name="connsiteX167" fmla="*/ 2568388 w 4746811"/>
              <a:gd name="connsiteY167" fmla="*/ 315601 h 943953"/>
              <a:gd name="connsiteX168" fmla="*/ 2595282 w 4746811"/>
              <a:gd name="connsiteY168" fmla="*/ 333530 h 943953"/>
              <a:gd name="connsiteX169" fmla="*/ 2622176 w 4746811"/>
              <a:gd name="connsiteY169" fmla="*/ 351460 h 943953"/>
              <a:gd name="connsiteX170" fmla="*/ 2649070 w 4746811"/>
              <a:gd name="connsiteY170" fmla="*/ 373872 h 943953"/>
              <a:gd name="connsiteX171" fmla="*/ 2662517 w 4746811"/>
              <a:gd name="connsiteY171" fmla="*/ 378354 h 943953"/>
              <a:gd name="connsiteX172" fmla="*/ 2689411 w 4746811"/>
              <a:gd name="connsiteY172" fmla="*/ 396283 h 943953"/>
              <a:gd name="connsiteX173" fmla="*/ 2711823 w 4746811"/>
              <a:gd name="connsiteY173" fmla="*/ 400766 h 943953"/>
              <a:gd name="connsiteX174" fmla="*/ 2738717 w 4746811"/>
              <a:gd name="connsiteY174" fmla="*/ 409730 h 943953"/>
              <a:gd name="connsiteX175" fmla="*/ 2752164 w 4746811"/>
              <a:gd name="connsiteY175" fmla="*/ 414213 h 943953"/>
              <a:gd name="connsiteX176" fmla="*/ 2765611 w 4746811"/>
              <a:gd name="connsiteY176" fmla="*/ 423177 h 943953"/>
              <a:gd name="connsiteX177" fmla="*/ 2796988 w 4746811"/>
              <a:gd name="connsiteY177" fmla="*/ 432142 h 943953"/>
              <a:gd name="connsiteX178" fmla="*/ 2810435 w 4746811"/>
              <a:gd name="connsiteY178" fmla="*/ 441107 h 943953"/>
              <a:gd name="connsiteX179" fmla="*/ 2886635 w 4746811"/>
              <a:gd name="connsiteY179" fmla="*/ 459036 h 943953"/>
              <a:gd name="connsiteX180" fmla="*/ 2900082 w 4746811"/>
              <a:gd name="connsiteY180" fmla="*/ 463519 h 943953"/>
              <a:gd name="connsiteX181" fmla="*/ 2935941 w 4746811"/>
              <a:gd name="connsiteY181" fmla="*/ 472483 h 943953"/>
              <a:gd name="connsiteX182" fmla="*/ 2971800 w 4746811"/>
              <a:gd name="connsiteY182" fmla="*/ 503860 h 943953"/>
              <a:gd name="connsiteX183" fmla="*/ 2998694 w 4746811"/>
              <a:gd name="connsiteY183" fmla="*/ 512824 h 943953"/>
              <a:gd name="connsiteX184" fmla="*/ 3052482 w 4746811"/>
              <a:gd name="connsiteY184" fmla="*/ 499377 h 943953"/>
              <a:gd name="connsiteX185" fmla="*/ 3079376 w 4746811"/>
              <a:gd name="connsiteY185" fmla="*/ 490413 h 943953"/>
              <a:gd name="connsiteX186" fmla="*/ 3097306 w 4746811"/>
              <a:gd name="connsiteY186" fmla="*/ 485930 h 943953"/>
              <a:gd name="connsiteX187" fmla="*/ 3142129 w 4746811"/>
              <a:gd name="connsiteY187" fmla="*/ 472483 h 943953"/>
              <a:gd name="connsiteX188" fmla="*/ 3169023 w 4746811"/>
              <a:gd name="connsiteY188" fmla="*/ 454554 h 943953"/>
              <a:gd name="connsiteX189" fmla="*/ 3209364 w 4746811"/>
              <a:gd name="connsiteY189" fmla="*/ 441107 h 943953"/>
              <a:gd name="connsiteX190" fmla="*/ 3258670 w 4746811"/>
              <a:gd name="connsiteY190" fmla="*/ 436624 h 943953"/>
              <a:gd name="connsiteX191" fmla="*/ 3272117 w 4746811"/>
              <a:gd name="connsiteY191" fmla="*/ 432142 h 943953"/>
              <a:gd name="connsiteX192" fmla="*/ 3307976 w 4746811"/>
              <a:gd name="connsiteY192" fmla="*/ 427660 h 943953"/>
              <a:gd name="connsiteX193" fmla="*/ 3334870 w 4746811"/>
              <a:gd name="connsiteY193" fmla="*/ 387319 h 943953"/>
              <a:gd name="connsiteX194" fmla="*/ 3361764 w 4746811"/>
              <a:gd name="connsiteY194" fmla="*/ 369389 h 943953"/>
              <a:gd name="connsiteX195" fmla="*/ 3375211 w 4746811"/>
              <a:gd name="connsiteY195" fmla="*/ 360424 h 943953"/>
              <a:gd name="connsiteX196" fmla="*/ 3393141 w 4746811"/>
              <a:gd name="connsiteY196" fmla="*/ 333530 h 943953"/>
              <a:gd name="connsiteX197" fmla="*/ 3411070 w 4746811"/>
              <a:gd name="connsiteY197" fmla="*/ 306636 h 943953"/>
              <a:gd name="connsiteX198" fmla="*/ 3415553 w 4746811"/>
              <a:gd name="connsiteY198" fmla="*/ 293189 h 943953"/>
              <a:gd name="connsiteX199" fmla="*/ 3433482 w 4746811"/>
              <a:gd name="connsiteY199" fmla="*/ 270777 h 943953"/>
              <a:gd name="connsiteX200" fmla="*/ 3442447 w 4746811"/>
              <a:gd name="connsiteY200" fmla="*/ 257330 h 943953"/>
              <a:gd name="connsiteX201" fmla="*/ 3446929 w 4746811"/>
              <a:gd name="connsiteY201" fmla="*/ 243883 h 943953"/>
              <a:gd name="connsiteX202" fmla="*/ 3464858 w 4746811"/>
              <a:gd name="connsiteY202" fmla="*/ 216989 h 943953"/>
              <a:gd name="connsiteX203" fmla="*/ 3491753 w 4746811"/>
              <a:gd name="connsiteY203" fmla="*/ 230436 h 943953"/>
              <a:gd name="connsiteX204" fmla="*/ 3500717 w 4746811"/>
              <a:gd name="connsiteY204" fmla="*/ 243883 h 943953"/>
              <a:gd name="connsiteX205" fmla="*/ 3514164 w 4746811"/>
              <a:gd name="connsiteY205" fmla="*/ 252848 h 943953"/>
              <a:gd name="connsiteX206" fmla="*/ 3541058 w 4746811"/>
              <a:gd name="connsiteY206" fmla="*/ 275260 h 943953"/>
              <a:gd name="connsiteX207" fmla="*/ 3563470 w 4746811"/>
              <a:gd name="connsiteY207" fmla="*/ 293189 h 943953"/>
              <a:gd name="connsiteX208" fmla="*/ 3603811 w 4746811"/>
              <a:gd name="connsiteY208" fmla="*/ 315601 h 943953"/>
              <a:gd name="connsiteX209" fmla="*/ 3608294 w 4746811"/>
              <a:gd name="connsiteY209" fmla="*/ 329048 h 943953"/>
              <a:gd name="connsiteX210" fmla="*/ 3653117 w 4746811"/>
              <a:gd name="connsiteY210" fmla="*/ 342495 h 943953"/>
              <a:gd name="connsiteX211" fmla="*/ 3765176 w 4746811"/>
              <a:gd name="connsiteY211" fmla="*/ 351460 h 943953"/>
              <a:gd name="connsiteX212" fmla="*/ 3778623 w 4746811"/>
              <a:gd name="connsiteY212" fmla="*/ 355942 h 943953"/>
              <a:gd name="connsiteX213" fmla="*/ 3792070 w 4746811"/>
              <a:gd name="connsiteY213" fmla="*/ 364907 h 943953"/>
              <a:gd name="connsiteX214" fmla="*/ 3805517 w 4746811"/>
              <a:gd name="connsiteY214" fmla="*/ 369389 h 943953"/>
              <a:gd name="connsiteX215" fmla="*/ 3657600 w 4746811"/>
              <a:gd name="connsiteY215" fmla="*/ 364907 h 943953"/>
              <a:gd name="connsiteX216" fmla="*/ 3827929 w 4746811"/>
              <a:gd name="connsiteY216" fmla="*/ 360424 h 943953"/>
              <a:gd name="connsiteX217" fmla="*/ 3850341 w 4746811"/>
              <a:gd name="connsiteY217" fmla="*/ 355942 h 943953"/>
              <a:gd name="connsiteX218" fmla="*/ 3886200 w 4746811"/>
              <a:gd name="connsiteY218" fmla="*/ 351460 h 943953"/>
              <a:gd name="connsiteX219" fmla="*/ 3917576 w 4746811"/>
              <a:gd name="connsiteY219" fmla="*/ 320083 h 943953"/>
              <a:gd name="connsiteX220" fmla="*/ 3917576 w 4746811"/>
              <a:gd name="connsiteY220" fmla="*/ 320083 h 943953"/>
              <a:gd name="connsiteX221" fmla="*/ 3931023 w 4746811"/>
              <a:gd name="connsiteY221" fmla="*/ 311119 h 943953"/>
              <a:gd name="connsiteX222" fmla="*/ 3971364 w 4746811"/>
              <a:gd name="connsiteY222" fmla="*/ 288707 h 943953"/>
              <a:gd name="connsiteX223" fmla="*/ 3998258 w 4746811"/>
              <a:gd name="connsiteY223" fmla="*/ 266295 h 943953"/>
              <a:gd name="connsiteX224" fmla="*/ 4025153 w 4746811"/>
              <a:gd name="connsiteY224" fmla="*/ 243883 h 943953"/>
              <a:gd name="connsiteX225" fmla="*/ 4047564 w 4746811"/>
              <a:gd name="connsiteY225" fmla="*/ 216989 h 943953"/>
              <a:gd name="connsiteX226" fmla="*/ 4065494 w 4746811"/>
              <a:gd name="connsiteY226" fmla="*/ 208024 h 943953"/>
              <a:gd name="connsiteX227" fmla="*/ 4087906 w 4746811"/>
              <a:gd name="connsiteY227" fmla="*/ 167683 h 943953"/>
              <a:gd name="connsiteX228" fmla="*/ 4096870 w 4746811"/>
              <a:gd name="connsiteY228" fmla="*/ 149754 h 943953"/>
              <a:gd name="connsiteX229" fmla="*/ 4128247 w 4746811"/>
              <a:gd name="connsiteY229" fmla="*/ 136307 h 943953"/>
              <a:gd name="connsiteX230" fmla="*/ 4150658 w 4746811"/>
              <a:gd name="connsiteY230" fmla="*/ 176648 h 943953"/>
              <a:gd name="connsiteX231" fmla="*/ 4137211 w 4746811"/>
              <a:gd name="connsiteY231" fmla="*/ 185613 h 943953"/>
              <a:gd name="connsiteX232" fmla="*/ 4132729 w 4746811"/>
              <a:gd name="connsiteY232" fmla="*/ 167683 h 943953"/>
              <a:gd name="connsiteX233" fmla="*/ 4128247 w 4746811"/>
              <a:gd name="connsiteY233" fmla="*/ 136307 h 943953"/>
              <a:gd name="connsiteX234" fmla="*/ 4114800 w 4746811"/>
              <a:gd name="connsiteY234" fmla="*/ 131824 h 943953"/>
              <a:gd name="connsiteX235" fmla="*/ 4123764 w 4746811"/>
              <a:gd name="connsiteY235" fmla="*/ 158719 h 943953"/>
              <a:gd name="connsiteX236" fmla="*/ 4128247 w 4746811"/>
              <a:gd name="connsiteY236" fmla="*/ 172166 h 943953"/>
              <a:gd name="connsiteX237" fmla="*/ 4137211 w 4746811"/>
              <a:gd name="connsiteY237" fmla="*/ 185613 h 943953"/>
              <a:gd name="connsiteX238" fmla="*/ 4141694 w 4746811"/>
              <a:gd name="connsiteY238" fmla="*/ 243883 h 943953"/>
              <a:gd name="connsiteX239" fmla="*/ 4146176 w 4746811"/>
              <a:gd name="connsiteY239" fmla="*/ 284224 h 943953"/>
              <a:gd name="connsiteX240" fmla="*/ 4155141 w 4746811"/>
              <a:gd name="connsiteY240" fmla="*/ 387319 h 943953"/>
              <a:gd name="connsiteX241" fmla="*/ 4159623 w 4746811"/>
              <a:gd name="connsiteY241" fmla="*/ 400766 h 943953"/>
              <a:gd name="connsiteX242" fmla="*/ 4164106 w 4746811"/>
              <a:gd name="connsiteY242" fmla="*/ 490413 h 943953"/>
              <a:gd name="connsiteX243" fmla="*/ 4168588 w 4746811"/>
              <a:gd name="connsiteY243" fmla="*/ 508342 h 943953"/>
              <a:gd name="connsiteX244" fmla="*/ 4208929 w 4746811"/>
              <a:gd name="connsiteY244" fmla="*/ 539719 h 943953"/>
              <a:gd name="connsiteX245" fmla="*/ 4204446 w 4746811"/>
              <a:gd name="connsiteY245" fmla="*/ 606954 h 943953"/>
              <a:gd name="connsiteX246" fmla="*/ 4204446 w 4746811"/>
              <a:gd name="connsiteY246" fmla="*/ 584542 h 943953"/>
              <a:gd name="connsiteX247" fmla="*/ 4191000 w 4746811"/>
              <a:gd name="connsiteY247" fmla="*/ 562130 h 943953"/>
              <a:gd name="connsiteX248" fmla="*/ 4199964 w 4746811"/>
              <a:gd name="connsiteY248" fmla="*/ 521789 h 943953"/>
              <a:gd name="connsiteX249" fmla="*/ 4182035 w 4746811"/>
              <a:gd name="connsiteY249" fmla="*/ 494895 h 943953"/>
              <a:gd name="connsiteX250" fmla="*/ 4173070 w 4746811"/>
              <a:gd name="connsiteY250" fmla="*/ 481448 h 943953"/>
              <a:gd name="connsiteX251" fmla="*/ 4164106 w 4746811"/>
              <a:gd name="connsiteY251" fmla="*/ 441107 h 943953"/>
              <a:gd name="connsiteX252" fmla="*/ 4168588 w 4746811"/>
              <a:gd name="connsiteY252" fmla="*/ 441107 h 943953"/>
              <a:gd name="connsiteX253" fmla="*/ 4173070 w 4746811"/>
              <a:gd name="connsiteY253" fmla="*/ 454554 h 943953"/>
              <a:gd name="connsiteX254" fmla="*/ 4182035 w 4746811"/>
              <a:gd name="connsiteY254" fmla="*/ 468001 h 943953"/>
              <a:gd name="connsiteX255" fmla="*/ 4186517 w 4746811"/>
              <a:gd name="connsiteY255" fmla="*/ 494895 h 943953"/>
              <a:gd name="connsiteX256" fmla="*/ 4195482 w 4746811"/>
              <a:gd name="connsiteY256" fmla="*/ 521789 h 943953"/>
              <a:gd name="connsiteX257" fmla="*/ 4199964 w 4746811"/>
              <a:gd name="connsiteY257" fmla="*/ 562130 h 943953"/>
              <a:gd name="connsiteX258" fmla="*/ 4208929 w 4746811"/>
              <a:gd name="connsiteY258" fmla="*/ 589024 h 943953"/>
              <a:gd name="connsiteX259" fmla="*/ 4213411 w 4746811"/>
              <a:gd name="connsiteY259" fmla="*/ 602472 h 943953"/>
              <a:gd name="connsiteX260" fmla="*/ 4217894 w 4746811"/>
              <a:gd name="connsiteY260" fmla="*/ 624883 h 943953"/>
              <a:gd name="connsiteX261" fmla="*/ 4222376 w 4746811"/>
              <a:gd name="connsiteY261" fmla="*/ 719013 h 943953"/>
              <a:gd name="connsiteX262" fmla="*/ 4231341 w 4746811"/>
              <a:gd name="connsiteY262" fmla="*/ 745907 h 943953"/>
              <a:gd name="connsiteX263" fmla="*/ 4235823 w 4746811"/>
              <a:gd name="connsiteY263" fmla="*/ 768319 h 943953"/>
              <a:gd name="connsiteX264" fmla="*/ 4244788 w 4746811"/>
              <a:gd name="connsiteY264" fmla="*/ 795213 h 943953"/>
              <a:gd name="connsiteX265" fmla="*/ 4249270 w 4746811"/>
              <a:gd name="connsiteY265" fmla="*/ 808660 h 943953"/>
              <a:gd name="connsiteX266" fmla="*/ 4253753 w 4746811"/>
              <a:gd name="connsiteY266" fmla="*/ 822107 h 943953"/>
              <a:gd name="connsiteX267" fmla="*/ 4267200 w 4746811"/>
              <a:gd name="connsiteY267" fmla="*/ 866930 h 943953"/>
              <a:gd name="connsiteX268" fmla="*/ 4276164 w 4746811"/>
              <a:gd name="connsiteY268" fmla="*/ 880377 h 943953"/>
              <a:gd name="connsiteX269" fmla="*/ 4262717 w 4746811"/>
              <a:gd name="connsiteY269" fmla="*/ 925201 h 943953"/>
              <a:gd name="connsiteX270" fmla="*/ 4249270 w 4746811"/>
              <a:gd name="connsiteY270" fmla="*/ 911754 h 943953"/>
              <a:gd name="connsiteX271" fmla="*/ 4240306 w 4746811"/>
              <a:gd name="connsiteY271" fmla="*/ 880377 h 943953"/>
              <a:gd name="connsiteX272" fmla="*/ 4244788 w 4746811"/>
              <a:gd name="connsiteY272" fmla="*/ 857966 h 943953"/>
              <a:gd name="connsiteX273" fmla="*/ 4271682 w 4746811"/>
              <a:gd name="connsiteY273" fmla="*/ 871413 h 943953"/>
              <a:gd name="connsiteX274" fmla="*/ 4276164 w 4746811"/>
              <a:gd name="connsiteY274" fmla="*/ 884860 h 943953"/>
              <a:gd name="connsiteX275" fmla="*/ 4280647 w 4746811"/>
              <a:gd name="connsiteY275" fmla="*/ 916236 h 943953"/>
              <a:gd name="connsiteX276" fmla="*/ 4285129 w 4746811"/>
              <a:gd name="connsiteY276" fmla="*/ 893824 h 943953"/>
              <a:gd name="connsiteX277" fmla="*/ 4289611 w 4746811"/>
              <a:gd name="connsiteY277" fmla="*/ 880377 h 943953"/>
              <a:gd name="connsiteX278" fmla="*/ 4298576 w 4746811"/>
              <a:gd name="connsiteY278" fmla="*/ 835554 h 943953"/>
              <a:gd name="connsiteX279" fmla="*/ 4307541 w 4746811"/>
              <a:gd name="connsiteY279" fmla="*/ 808660 h 943953"/>
              <a:gd name="connsiteX280" fmla="*/ 4312023 w 4746811"/>
              <a:gd name="connsiteY280" fmla="*/ 795213 h 943953"/>
              <a:gd name="connsiteX281" fmla="*/ 4316506 w 4746811"/>
              <a:gd name="connsiteY281" fmla="*/ 772801 h 943953"/>
              <a:gd name="connsiteX282" fmla="*/ 4320988 w 4746811"/>
              <a:gd name="connsiteY282" fmla="*/ 732460 h 943953"/>
              <a:gd name="connsiteX283" fmla="*/ 4329953 w 4746811"/>
              <a:gd name="connsiteY283" fmla="*/ 705566 h 943953"/>
              <a:gd name="connsiteX284" fmla="*/ 4334435 w 4746811"/>
              <a:gd name="connsiteY284" fmla="*/ 692119 h 943953"/>
              <a:gd name="connsiteX285" fmla="*/ 4338917 w 4746811"/>
              <a:gd name="connsiteY285" fmla="*/ 678672 h 943953"/>
              <a:gd name="connsiteX286" fmla="*/ 4347882 w 4746811"/>
              <a:gd name="connsiteY286" fmla="*/ 665224 h 943953"/>
              <a:gd name="connsiteX287" fmla="*/ 4365811 w 4746811"/>
              <a:gd name="connsiteY287" fmla="*/ 624883 h 943953"/>
              <a:gd name="connsiteX288" fmla="*/ 4370294 w 4746811"/>
              <a:gd name="connsiteY288" fmla="*/ 606954 h 943953"/>
              <a:gd name="connsiteX289" fmla="*/ 4374776 w 4746811"/>
              <a:gd name="connsiteY289" fmla="*/ 580060 h 943953"/>
              <a:gd name="connsiteX290" fmla="*/ 4379258 w 4746811"/>
              <a:gd name="connsiteY290" fmla="*/ 566613 h 943953"/>
              <a:gd name="connsiteX291" fmla="*/ 4383741 w 4746811"/>
              <a:gd name="connsiteY291" fmla="*/ 548683 h 943953"/>
              <a:gd name="connsiteX292" fmla="*/ 4392706 w 4746811"/>
              <a:gd name="connsiteY292" fmla="*/ 508342 h 943953"/>
              <a:gd name="connsiteX293" fmla="*/ 4397188 w 4746811"/>
              <a:gd name="connsiteY293" fmla="*/ 494895 h 943953"/>
              <a:gd name="connsiteX294" fmla="*/ 4406153 w 4746811"/>
              <a:gd name="connsiteY294" fmla="*/ 481448 h 943953"/>
              <a:gd name="connsiteX295" fmla="*/ 4424082 w 4746811"/>
              <a:gd name="connsiteY295" fmla="*/ 441107 h 943953"/>
              <a:gd name="connsiteX296" fmla="*/ 4433047 w 4746811"/>
              <a:gd name="connsiteY296" fmla="*/ 409730 h 943953"/>
              <a:gd name="connsiteX297" fmla="*/ 4442011 w 4746811"/>
              <a:gd name="connsiteY297" fmla="*/ 342495 h 943953"/>
              <a:gd name="connsiteX298" fmla="*/ 4450976 w 4746811"/>
              <a:gd name="connsiteY298" fmla="*/ 329048 h 943953"/>
              <a:gd name="connsiteX299" fmla="*/ 4477870 w 4746811"/>
              <a:gd name="connsiteY299" fmla="*/ 315601 h 943953"/>
              <a:gd name="connsiteX300" fmla="*/ 4504764 w 4746811"/>
              <a:gd name="connsiteY300" fmla="*/ 297672 h 943953"/>
              <a:gd name="connsiteX301" fmla="*/ 4500282 w 4746811"/>
              <a:gd name="connsiteY301" fmla="*/ 248365 h 943953"/>
              <a:gd name="connsiteX302" fmla="*/ 4536141 w 4746811"/>
              <a:gd name="connsiteY302" fmla="*/ 208025 h 943953"/>
              <a:gd name="connsiteX303" fmla="*/ 4554070 w 4746811"/>
              <a:gd name="connsiteY303" fmla="*/ 208024 h 943953"/>
              <a:gd name="connsiteX304" fmla="*/ 4558553 w 4746811"/>
              <a:gd name="connsiteY304" fmla="*/ 190095 h 943953"/>
              <a:gd name="connsiteX305" fmla="*/ 4563035 w 4746811"/>
              <a:gd name="connsiteY305" fmla="*/ 176648 h 943953"/>
              <a:gd name="connsiteX306" fmla="*/ 4580964 w 4746811"/>
              <a:gd name="connsiteY306" fmla="*/ 149754 h 943953"/>
              <a:gd name="connsiteX307" fmla="*/ 4567517 w 4746811"/>
              <a:gd name="connsiteY307" fmla="*/ 158719 h 943953"/>
              <a:gd name="connsiteX308" fmla="*/ 4545106 w 4746811"/>
              <a:gd name="connsiteY308" fmla="*/ 181130 h 943953"/>
              <a:gd name="connsiteX309" fmla="*/ 4536141 w 4746811"/>
              <a:gd name="connsiteY309" fmla="*/ 194577 h 943953"/>
              <a:gd name="connsiteX310" fmla="*/ 4513729 w 4746811"/>
              <a:gd name="connsiteY310" fmla="*/ 221472 h 943953"/>
              <a:gd name="connsiteX311" fmla="*/ 4509247 w 4746811"/>
              <a:gd name="connsiteY311" fmla="*/ 234919 h 943953"/>
              <a:gd name="connsiteX312" fmla="*/ 4500282 w 4746811"/>
              <a:gd name="connsiteY312" fmla="*/ 297672 h 943953"/>
              <a:gd name="connsiteX313" fmla="*/ 4504764 w 4746811"/>
              <a:gd name="connsiteY313" fmla="*/ 284224 h 943953"/>
              <a:gd name="connsiteX314" fmla="*/ 4509247 w 4746811"/>
              <a:gd name="connsiteY314" fmla="*/ 221472 h 943953"/>
              <a:gd name="connsiteX315" fmla="*/ 4527176 w 4746811"/>
              <a:gd name="connsiteY315" fmla="*/ 216989 h 943953"/>
              <a:gd name="connsiteX316" fmla="*/ 4558553 w 4746811"/>
              <a:gd name="connsiteY316" fmla="*/ 185613 h 943953"/>
              <a:gd name="connsiteX317" fmla="*/ 4572000 w 4746811"/>
              <a:gd name="connsiteY317" fmla="*/ 176648 h 943953"/>
              <a:gd name="connsiteX318" fmla="*/ 4594411 w 4746811"/>
              <a:gd name="connsiteY318" fmla="*/ 158719 h 943953"/>
              <a:gd name="connsiteX319" fmla="*/ 4621306 w 4746811"/>
              <a:gd name="connsiteY319" fmla="*/ 167683 h 943953"/>
              <a:gd name="connsiteX320" fmla="*/ 4643717 w 4746811"/>
              <a:gd name="connsiteY320" fmla="*/ 172166 h 943953"/>
              <a:gd name="connsiteX321" fmla="*/ 4657164 w 4746811"/>
              <a:gd name="connsiteY321" fmla="*/ 176648 h 943953"/>
              <a:gd name="connsiteX322" fmla="*/ 4684058 w 4746811"/>
              <a:gd name="connsiteY322" fmla="*/ 181130 h 943953"/>
              <a:gd name="connsiteX323" fmla="*/ 4706470 w 4746811"/>
              <a:gd name="connsiteY323" fmla="*/ 199060 h 943953"/>
              <a:gd name="connsiteX324" fmla="*/ 4746811 w 4746811"/>
              <a:gd name="connsiteY324"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685364 w 4746811"/>
              <a:gd name="connsiteY117" fmla="*/ 78037 h 943953"/>
              <a:gd name="connsiteX118" fmla="*/ 1730188 w 4746811"/>
              <a:gd name="connsiteY118" fmla="*/ 6319 h 943953"/>
              <a:gd name="connsiteX119" fmla="*/ 1748118 w 4746811"/>
              <a:gd name="connsiteY119" fmla="*/ 46660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792941 w 4746811"/>
              <a:gd name="connsiteY123" fmla="*/ 82519 h 943953"/>
              <a:gd name="connsiteX124" fmla="*/ 1819835 w 4746811"/>
              <a:gd name="connsiteY124" fmla="*/ 91483 h 943953"/>
              <a:gd name="connsiteX125" fmla="*/ 1828800 w 4746811"/>
              <a:gd name="connsiteY125" fmla="*/ 104930 h 943953"/>
              <a:gd name="connsiteX126" fmla="*/ 1855694 w 4746811"/>
              <a:gd name="connsiteY126" fmla="*/ 127342 h 943953"/>
              <a:gd name="connsiteX127" fmla="*/ 1864658 w 4746811"/>
              <a:gd name="connsiteY127" fmla="*/ 167683 h 943953"/>
              <a:gd name="connsiteX128" fmla="*/ 1891553 w 4746811"/>
              <a:gd name="connsiteY128" fmla="*/ 163201 h 943953"/>
              <a:gd name="connsiteX129" fmla="*/ 1909482 w 4746811"/>
              <a:gd name="connsiteY129" fmla="*/ 190095 h 943953"/>
              <a:gd name="connsiteX130" fmla="*/ 1918447 w 4746811"/>
              <a:gd name="connsiteY130" fmla="*/ 203542 h 943953"/>
              <a:gd name="connsiteX131" fmla="*/ 1931894 w 4746811"/>
              <a:gd name="connsiteY131" fmla="*/ 212507 h 943953"/>
              <a:gd name="connsiteX132" fmla="*/ 1949823 w 4746811"/>
              <a:gd name="connsiteY132" fmla="*/ 234919 h 943953"/>
              <a:gd name="connsiteX133" fmla="*/ 1967753 w 4746811"/>
              <a:gd name="connsiteY133" fmla="*/ 257330 h 943953"/>
              <a:gd name="connsiteX134" fmla="*/ 1990164 w 4746811"/>
              <a:gd name="connsiteY134" fmla="*/ 293189 h 943953"/>
              <a:gd name="connsiteX135" fmla="*/ 1994647 w 4746811"/>
              <a:gd name="connsiteY135" fmla="*/ 306636 h 943953"/>
              <a:gd name="connsiteX136" fmla="*/ 2021541 w 4746811"/>
              <a:gd name="connsiteY136" fmla="*/ 346977 h 943953"/>
              <a:gd name="connsiteX137" fmla="*/ 2039470 w 4746811"/>
              <a:gd name="connsiteY137" fmla="*/ 373872 h 943953"/>
              <a:gd name="connsiteX138" fmla="*/ 2048435 w 4746811"/>
              <a:gd name="connsiteY138" fmla="*/ 400766 h 943953"/>
              <a:gd name="connsiteX139" fmla="*/ 2057400 w 4746811"/>
              <a:gd name="connsiteY139" fmla="*/ 432142 h 943953"/>
              <a:gd name="connsiteX140" fmla="*/ 2070847 w 4746811"/>
              <a:gd name="connsiteY140" fmla="*/ 423177 h 943953"/>
              <a:gd name="connsiteX141" fmla="*/ 2075329 w 4746811"/>
              <a:gd name="connsiteY141" fmla="*/ 409730 h 943953"/>
              <a:gd name="connsiteX142" fmla="*/ 2102223 w 4746811"/>
              <a:gd name="connsiteY142" fmla="*/ 400766 h 943953"/>
              <a:gd name="connsiteX143" fmla="*/ 2142564 w 4746811"/>
              <a:gd name="connsiteY143" fmla="*/ 373872 h 943953"/>
              <a:gd name="connsiteX144" fmla="*/ 2156011 w 4746811"/>
              <a:gd name="connsiteY144" fmla="*/ 360424 h 943953"/>
              <a:gd name="connsiteX145" fmla="*/ 2169458 w 4746811"/>
              <a:gd name="connsiteY145" fmla="*/ 351460 h 943953"/>
              <a:gd name="connsiteX146" fmla="*/ 2205317 w 4746811"/>
              <a:gd name="connsiteY146" fmla="*/ 297672 h 943953"/>
              <a:gd name="connsiteX147" fmla="*/ 2218764 w 4746811"/>
              <a:gd name="connsiteY147" fmla="*/ 288707 h 943953"/>
              <a:gd name="connsiteX148" fmla="*/ 2232211 w 4746811"/>
              <a:gd name="connsiteY148" fmla="*/ 315601 h 943953"/>
              <a:gd name="connsiteX149" fmla="*/ 2259106 w 4746811"/>
              <a:gd name="connsiteY149" fmla="*/ 324566 h 943953"/>
              <a:gd name="connsiteX150" fmla="*/ 2272553 w 4746811"/>
              <a:gd name="connsiteY150" fmla="*/ 333530 h 943953"/>
              <a:gd name="connsiteX151" fmla="*/ 2286000 w 4746811"/>
              <a:gd name="connsiteY151" fmla="*/ 338013 h 943953"/>
              <a:gd name="connsiteX152" fmla="*/ 2312894 w 4746811"/>
              <a:gd name="connsiteY152" fmla="*/ 355942 h 943953"/>
              <a:gd name="connsiteX153" fmla="*/ 2339788 w 4746811"/>
              <a:gd name="connsiteY153" fmla="*/ 364907 h 943953"/>
              <a:gd name="connsiteX154" fmla="*/ 2348753 w 4746811"/>
              <a:gd name="connsiteY154" fmla="*/ 378354 h 943953"/>
              <a:gd name="connsiteX155" fmla="*/ 2353235 w 4746811"/>
              <a:gd name="connsiteY155" fmla="*/ 391801 h 943953"/>
              <a:gd name="connsiteX156" fmla="*/ 2366682 w 4746811"/>
              <a:gd name="connsiteY156" fmla="*/ 396283 h 943953"/>
              <a:gd name="connsiteX157" fmla="*/ 2389094 w 4746811"/>
              <a:gd name="connsiteY157" fmla="*/ 391801 h 943953"/>
              <a:gd name="connsiteX158" fmla="*/ 2415988 w 4746811"/>
              <a:gd name="connsiteY158" fmla="*/ 382836 h 943953"/>
              <a:gd name="connsiteX159" fmla="*/ 2429435 w 4746811"/>
              <a:gd name="connsiteY159" fmla="*/ 369389 h 943953"/>
              <a:gd name="connsiteX160" fmla="*/ 2438400 w 4746811"/>
              <a:gd name="connsiteY160" fmla="*/ 355942 h 943953"/>
              <a:gd name="connsiteX161" fmla="*/ 2465294 w 4746811"/>
              <a:gd name="connsiteY161" fmla="*/ 338013 h 943953"/>
              <a:gd name="connsiteX162" fmla="*/ 2478741 w 4746811"/>
              <a:gd name="connsiteY162" fmla="*/ 329048 h 943953"/>
              <a:gd name="connsiteX163" fmla="*/ 2492188 w 4746811"/>
              <a:gd name="connsiteY163" fmla="*/ 320083 h 943953"/>
              <a:gd name="connsiteX164" fmla="*/ 2505635 w 4746811"/>
              <a:gd name="connsiteY164" fmla="*/ 311119 h 943953"/>
              <a:gd name="connsiteX165" fmla="*/ 2528047 w 4746811"/>
              <a:gd name="connsiteY165" fmla="*/ 293189 h 943953"/>
              <a:gd name="connsiteX166" fmla="*/ 2541494 w 4746811"/>
              <a:gd name="connsiteY166" fmla="*/ 306636 h 943953"/>
              <a:gd name="connsiteX167" fmla="*/ 2568388 w 4746811"/>
              <a:gd name="connsiteY167" fmla="*/ 315601 h 943953"/>
              <a:gd name="connsiteX168" fmla="*/ 2595282 w 4746811"/>
              <a:gd name="connsiteY168" fmla="*/ 333530 h 943953"/>
              <a:gd name="connsiteX169" fmla="*/ 2622176 w 4746811"/>
              <a:gd name="connsiteY169" fmla="*/ 351460 h 943953"/>
              <a:gd name="connsiteX170" fmla="*/ 2649070 w 4746811"/>
              <a:gd name="connsiteY170" fmla="*/ 373872 h 943953"/>
              <a:gd name="connsiteX171" fmla="*/ 2662517 w 4746811"/>
              <a:gd name="connsiteY171" fmla="*/ 378354 h 943953"/>
              <a:gd name="connsiteX172" fmla="*/ 2689411 w 4746811"/>
              <a:gd name="connsiteY172" fmla="*/ 396283 h 943953"/>
              <a:gd name="connsiteX173" fmla="*/ 2711823 w 4746811"/>
              <a:gd name="connsiteY173" fmla="*/ 400766 h 943953"/>
              <a:gd name="connsiteX174" fmla="*/ 2738717 w 4746811"/>
              <a:gd name="connsiteY174" fmla="*/ 409730 h 943953"/>
              <a:gd name="connsiteX175" fmla="*/ 2752164 w 4746811"/>
              <a:gd name="connsiteY175" fmla="*/ 414213 h 943953"/>
              <a:gd name="connsiteX176" fmla="*/ 2765611 w 4746811"/>
              <a:gd name="connsiteY176" fmla="*/ 423177 h 943953"/>
              <a:gd name="connsiteX177" fmla="*/ 2796988 w 4746811"/>
              <a:gd name="connsiteY177" fmla="*/ 432142 h 943953"/>
              <a:gd name="connsiteX178" fmla="*/ 2810435 w 4746811"/>
              <a:gd name="connsiteY178" fmla="*/ 441107 h 943953"/>
              <a:gd name="connsiteX179" fmla="*/ 2886635 w 4746811"/>
              <a:gd name="connsiteY179" fmla="*/ 459036 h 943953"/>
              <a:gd name="connsiteX180" fmla="*/ 2900082 w 4746811"/>
              <a:gd name="connsiteY180" fmla="*/ 463519 h 943953"/>
              <a:gd name="connsiteX181" fmla="*/ 2935941 w 4746811"/>
              <a:gd name="connsiteY181" fmla="*/ 472483 h 943953"/>
              <a:gd name="connsiteX182" fmla="*/ 2971800 w 4746811"/>
              <a:gd name="connsiteY182" fmla="*/ 503860 h 943953"/>
              <a:gd name="connsiteX183" fmla="*/ 2998694 w 4746811"/>
              <a:gd name="connsiteY183" fmla="*/ 512824 h 943953"/>
              <a:gd name="connsiteX184" fmla="*/ 3052482 w 4746811"/>
              <a:gd name="connsiteY184" fmla="*/ 499377 h 943953"/>
              <a:gd name="connsiteX185" fmla="*/ 3079376 w 4746811"/>
              <a:gd name="connsiteY185" fmla="*/ 490413 h 943953"/>
              <a:gd name="connsiteX186" fmla="*/ 3097306 w 4746811"/>
              <a:gd name="connsiteY186" fmla="*/ 485930 h 943953"/>
              <a:gd name="connsiteX187" fmla="*/ 3142129 w 4746811"/>
              <a:gd name="connsiteY187" fmla="*/ 472483 h 943953"/>
              <a:gd name="connsiteX188" fmla="*/ 3169023 w 4746811"/>
              <a:gd name="connsiteY188" fmla="*/ 454554 h 943953"/>
              <a:gd name="connsiteX189" fmla="*/ 3209364 w 4746811"/>
              <a:gd name="connsiteY189" fmla="*/ 441107 h 943953"/>
              <a:gd name="connsiteX190" fmla="*/ 3258670 w 4746811"/>
              <a:gd name="connsiteY190" fmla="*/ 436624 h 943953"/>
              <a:gd name="connsiteX191" fmla="*/ 3272117 w 4746811"/>
              <a:gd name="connsiteY191" fmla="*/ 432142 h 943953"/>
              <a:gd name="connsiteX192" fmla="*/ 3307976 w 4746811"/>
              <a:gd name="connsiteY192" fmla="*/ 427660 h 943953"/>
              <a:gd name="connsiteX193" fmla="*/ 3334870 w 4746811"/>
              <a:gd name="connsiteY193" fmla="*/ 387319 h 943953"/>
              <a:gd name="connsiteX194" fmla="*/ 3361764 w 4746811"/>
              <a:gd name="connsiteY194" fmla="*/ 369389 h 943953"/>
              <a:gd name="connsiteX195" fmla="*/ 3375211 w 4746811"/>
              <a:gd name="connsiteY195" fmla="*/ 360424 h 943953"/>
              <a:gd name="connsiteX196" fmla="*/ 3393141 w 4746811"/>
              <a:gd name="connsiteY196" fmla="*/ 333530 h 943953"/>
              <a:gd name="connsiteX197" fmla="*/ 3411070 w 4746811"/>
              <a:gd name="connsiteY197" fmla="*/ 306636 h 943953"/>
              <a:gd name="connsiteX198" fmla="*/ 3415553 w 4746811"/>
              <a:gd name="connsiteY198" fmla="*/ 293189 h 943953"/>
              <a:gd name="connsiteX199" fmla="*/ 3433482 w 4746811"/>
              <a:gd name="connsiteY199" fmla="*/ 270777 h 943953"/>
              <a:gd name="connsiteX200" fmla="*/ 3442447 w 4746811"/>
              <a:gd name="connsiteY200" fmla="*/ 257330 h 943953"/>
              <a:gd name="connsiteX201" fmla="*/ 3446929 w 4746811"/>
              <a:gd name="connsiteY201" fmla="*/ 243883 h 943953"/>
              <a:gd name="connsiteX202" fmla="*/ 3464858 w 4746811"/>
              <a:gd name="connsiteY202" fmla="*/ 216989 h 943953"/>
              <a:gd name="connsiteX203" fmla="*/ 3491753 w 4746811"/>
              <a:gd name="connsiteY203" fmla="*/ 230436 h 943953"/>
              <a:gd name="connsiteX204" fmla="*/ 3500717 w 4746811"/>
              <a:gd name="connsiteY204" fmla="*/ 243883 h 943953"/>
              <a:gd name="connsiteX205" fmla="*/ 3514164 w 4746811"/>
              <a:gd name="connsiteY205" fmla="*/ 252848 h 943953"/>
              <a:gd name="connsiteX206" fmla="*/ 3541058 w 4746811"/>
              <a:gd name="connsiteY206" fmla="*/ 275260 h 943953"/>
              <a:gd name="connsiteX207" fmla="*/ 3563470 w 4746811"/>
              <a:gd name="connsiteY207" fmla="*/ 293189 h 943953"/>
              <a:gd name="connsiteX208" fmla="*/ 3603811 w 4746811"/>
              <a:gd name="connsiteY208" fmla="*/ 315601 h 943953"/>
              <a:gd name="connsiteX209" fmla="*/ 3608294 w 4746811"/>
              <a:gd name="connsiteY209" fmla="*/ 329048 h 943953"/>
              <a:gd name="connsiteX210" fmla="*/ 3653117 w 4746811"/>
              <a:gd name="connsiteY210" fmla="*/ 342495 h 943953"/>
              <a:gd name="connsiteX211" fmla="*/ 3765176 w 4746811"/>
              <a:gd name="connsiteY211" fmla="*/ 351460 h 943953"/>
              <a:gd name="connsiteX212" fmla="*/ 3778623 w 4746811"/>
              <a:gd name="connsiteY212" fmla="*/ 355942 h 943953"/>
              <a:gd name="connsiteX213" fmla="*/ 3792070 w 4746811"/>
              <a:gd name="connsiteY213" fmla="*/ 364907 h 943953"/>
              <a:gd name="connsiteX214" fmla="*/ 3805517 w 4746811"/>
              <a:gd name="connsiteY214" fmla="*/ 369389 h 943953"/>
              <a:gd name="connsiteX215" fmla="*/ 3657600 w 4746811"/>
              <a:gd name="connsiteY215" fmla="*/ 364907 h 943953"/>
              <a:gd name="connsiteX216" fmla="*/ 3827929 w 4746811"/>
              <a:gd name="connsiteY216" fmla="*/ 360424 h 943953"/>
              <a:gd name="connsiteX217" fmla="*/ 3850341 w 4746811"/>
              <a:gd name="connsiteY217" fmla="*/ 355942 h 943953"/>
              <a:gd name="connsiteX218" fmla="*/ 3886200 w 4746811"/>
              <a:gd name="connsiteY218" fmla="*/ 351460 h 943953"/>
              <a:gd name="connsiteX219" fmla="*/ 3917576 w 4746811"/>
              <a:gd name="connsiteY219" fmla="*/ 320083 h 943953"/>
              <a:gd name="connsiteX220" fmla="*/ 3917576 w 4746811"/>
              <a:gd name="connsiteY220" fmla="*/ 320083 h 943953"/>
              <a:gd name="connsiteX221" fmla="*/ 3931023 w 4746811"/>
              <a:gd name="connsiteY221" fmla="*/ 311119 h 943953"/>
              <a:gd name="connsiteX222" fmla="*/ 3971364 w 4746811"/>
              <a:gd name="connsiteY222" fmla="*/ 288707 h 943953"/>
              <a:gd name="connsiteX223" fmla="*/ 3998258 w 4746811"/>
              <a:gd name="connsiteY223" fmla="*/ 266295 h 943953"/>
              <a:gd name="connsiteX224" fmla="*/ 4025153 w 4746811"/>
              <a:gd name="connsiteY224" fmla="*/ 243883 h 943953"/>
              <a:gd name="connsiteX225" fmla="*/ 4047564 w 4746811"/>
              <a:gd name="connsiteY225" fmla="*/ 216989 h 943953"/>
              <a:gd name="connsiteX226" fmla="*/ 4065494 w 4746811"/>
              <a:gd name="connsiteY226" fmla="*/ 208024 h 943953"/>
              <a:gd name="connsiteX227" fmla="*/ 4087906 w 4746811"/>
              <a:gd name="connsiteY227" fmla="*/ 167683 h 943953"/>
              <a:gd name="connsiteX228" fmla="*/ 4096870 w 4746811"/>
              <a:gd name="connsiteY228" fmla="*/ 149754 h 943953"/>
              <a:gd name="connsiteX229" fmla="*/ 4128247 w 4746811"/>
              <a:gd name="connsiteY229" fmla="*/ 136307 h 943953"/>
              <a:gd name="connsiteX230" fmla="*/ 4150658 w 4746811"/>
              <a:gd name="connsiteY230" fmla="*/ 176648 h 943953"/>
              <a:gd name="connsiteX231" fmla="*/ 4137211 w 4746811"/>
              <a:gd name="connsiteY231" fmla="*/ 185613 h 943953"/>
              <a:gd name="connsiteX232" fmla="*/ 4132729 w 4746811"/>
              <a:gd name="connsiteY232" fmla="*/ 167683 h 943953"/>
              <a:gd name="connsiteX233" fmla="*/ 4128247 w 4746811"/>
              <a:gd name="connsiteY233" fmla="*/ 136307 h 943953"/>
              <a:gd name="connsiteX234" fmla="*/ 4114800 w 4746811"/>
              <a:gd name="connsiteY234" fmla="*/ 131824 h 943953"/>
              <a:gd name="connsiteX235" fmla="*/ 4123764 w 4746811"/>
              <a:gd name="connsiteY235" fmla="*/ 158719 h 943953"/>
              <a:gd name="connsiteX236" fmla="*/ 4128247 w 4746811"/>
              <a:gd name="connsiteY236" fmla="*/ 172166 h 943953"/>
              <a:gd name="connsiteX237" fmla="*/ 4137211 w 4746811"/>
              <a:gd name="connsiteY237" fmla="*/ 185613 h 943953"/>
              <a:gd name="connsiteX238" fmla="*/ 4141694 w 4746811"/>
              <a:gd name="connsiteY238" fmla="*/ 243883 h 943953"/>
              <a:gd name="connsiteX239" fmla="*/ 4146176 w 4746811"/>
              <a:gd name="connsiteY239" fmla="*/ 284224 h 943953"/>
              <a:gd name="connsiteX240" fmla="*/ 4155141 w 4746811"/>
              <a:gd name="connsiteY240" fmla="*/ 387319 h 943953"/>
              <a:gd name="connsiteX241" fmla="*/ 4159623 w 4746811"/>
              <a:gd name="connsiteY241" fmla="*/ 400766 h 943953"/>
              <a:gd name="connsiteX242" fmla="*/ 4164106 w 4746811"/>
              <a:gd name="connsiteY242" fmla="*/ 490413 h 943953"/>
              <a:gd name="connsiteX243" fmla="*/ 4168588 w 4746811"/>
              <a:gd name="connsiteY243" fmla="*/ 508342 h 943953"/>
              <a:gd name="connsiteX244" fmla="*/ 4208929 w 4746811"/>
              <a:gd name="connsiteY244" fmla="*/ 539719 h 943953"/>
              <a:gd name="connsiteX245" fmla="*/ 4204446 w 4746811"/>
              <a:gd name="connsiteY245" fmla="*/ 606954 h 943953"/>
              <a:gd name="connsiteX246" fmla="*/ 4204446 w 4746811"/>
              <a:gd name="connsiteY246" fmla="*/ 584542 h 943953"/>
              <a:gd name="connsiteX247" fmla="*/ 4191000 w 4746811"/>
              <a:gd name="connsiteY247" fmla="*/ 562130 h 943953"/>
              <a:gd name="connsiteX248" fmla="*/ 4199964 w 4746811"/>
              <a:gd name="connsiteY248" fmla="*/ 521789 h 943953"/>
              <a:gd name="connsiteX249" fmla="*/ 4182035 w 4746811"/>
              <a:gd name="connsiteY249" fmla="*/ 494895 h 943953"/>
              <a:gd name="connsiteX250" fmla="*/ 4173070 w 4746811"/>
              <a:gd name="connsiteY250" fmla="*/ 481448 h 943953"/>
              <a:gd name="connsiteX251" fmla="*/ 4164106 w 4746811"/>
              <a:gd name="connsiteY251" fmla="*/ 441107 h 943953"/>
              <a:gd name="connsiteX252" fmla="*/ 4168588 w 4746811"/>
              <a:gd name="connsiteY252" fmla="*/ 441107 h 943953"/>
              <a:gd name="connsiteX253" fmla="*/ 4173070 w 4746811"/>
              <a:gd name="connsiteY253" fmla="*/ 454554 h 943953"/>
              <a:gd name="connsiteX254" fmla="*/ 4182035 w 4746811"/>
              <a:gd name="connsiteY254" fmla="*/ 468001 h 943953"/>
              <a:gd name="connsiteX255" fmla="*/ 4186517 w 4746811"/>
              <a:gd name="connsiteY255" fmla="*/ 494895 h 943953"/>
              <a:gd name="connsiteX256" fmla="*/ 4195482 w 4746811"/>
              <a:gd name="connsiteY256" fmla="*/ 521789 h 943953"/>
              <a:gd name="connsiteX257" fmla="*/ 4199964 w 4746811"/>
              <a:gd name="connsiteY257" fmla="*/ 562130 h 943953"/>
              <a:gd name="connsiteX258" fmla="*/ 4208929 w 4746811"/>
              <a:gd name="connsiteY258" fmla="*/ 589024 h 943953"/>
              <a:gd name="connsiteX259" fmla="*/ 4213411 w 4746811"/>
              <a:gd name="connsiteY259" fmla="*/ 602472 h 943953"/>
              <a:gd name="connsiteX260" fmla="*/ 4217894 w 4746811"/>
              <a:gd name="connsiteY260" fmla="*/ 624883 h 943953"/>
              <a:gd name="connsiteX261" fmla="*/ 4222376 w 4746811"/>
              <a:gd name="connsiteY261" fmla="*/ 719013 h 943953"/>
              <a:gd name="connsiteX262" fmla="*/ 4231341 w 4746811"/>
              <a:gd name="connsiteY262" fmla="*/ 745907 h 943953"/>
              <a:gd name="connsiteX263" fmla="*/ 4235823 w 4746811"/>
              <a:gd name="connsiteY263" fmla="*/ 768319 h 943953"/>
              <a:gd name="connsiteX264" fmla="*/ 4244788 w 4746811"/>
              <a:gd name="connsiteY264" fmla="*/ 795213 h 943953"/>
              <a:gd name="connsiteX265" fmla="*/ 4249270 w 4746811"/>
              <a:gd name="connsiteY265" fmla="*/ 808660 h 943953"/>
              <a:gd name="connsiteX266" fmla="*/ 4253753 w 4746811"/>
              <a:gd name="connsiteY266" fmla="*/ 822107 h 943953"/>
              <a:gd name="connsiteX267" fmla="*/ 4267200 w 4746811"/>
              <a:gd name="connsiteY267" fmla="*/ 866930 h 943953"/>
              <a:gd name="connsiteX268" fmla="*/ 4276164 w 4746811"/>
              <a:gd name="connsiteY268" fmla="*/ 880377 h 943953"/>
              <a:gd name="connsiteX269" fmla="*/ 4262717 w 4746811"/>
              <a:gd name="connsiteY269" fmla="*/ 925201 h 943953"/>
              <a:gd name="connsiteX270" fmla="*/ 4249270 w 4746811"/>
              <a:gd name="connsiteY270" fmla="*/ 911754 h 943953"/>
              <a:gd name="connsiteX271" fmla="*/ 4240306 w 4746811"/>
              <a:gd name="connsiteY271" fmla="*/ 880377 h 943953"/>
              <a:gd name="connsiteX272" fmla="*/ 4244788 w 4746811"/>
              <a:gd name="connsiteY272" fmla="*/ 857966 h 943953"/>
              <a:gd name="connsiteX273" fmla="*/ 4271682 w 4746811"/>
              <a:gd name="connsiteY273" fmla="*/ 871413 h 943953"/>
              <a:gd name="connsiteX274" fmla="*/ 4276164 w 4746811"/>
              <a:gd name="connsiteY274" fmla="*/ 884860 h 943953"/>
              <a:gd name="connsiteX275" fmla="*/ 4280647 w 4746811"/>
              <a:gd name="connsiteY275" fmla="*/ 916236 h 943953"/>
              <a:gd name="connsiteX276" fmla="*/ 4285129 w 4746811"/>
              <a:gd name="connsiteY276" fmla="*/ 893824 h 943953"/>
              <a:gd name="connsiteX277" fmla="*/ 4289611 w 4746811"/>
              <a:gd name="connsiteY277" fmla="*/ 880377 h 943953"/>
              <a:gd name="connsiteX278" fmla="*/ 4298576 w 4746811"/>
              <a:gd name="connsiteY278" fmla="*/ 835554 h 943953"/>
              <a:gd name="connsiteX279" fmla="*/ 4307541 w 4746811"/>
              <a:gd name="connsiteY279" fmla="*/ 808660 h 943953"/>
              <a:gd name="connsiteX280" fmla="*/ 4312023 w 4746811"/>
              <a:gd name="connsiteY280" fmla="*/ 795213 h 943953"/>
              <a:gd name="connsiteX281" fmla="*/ 4316506 w 4746811"/>
              <a:gd name="connsiteY281" fmla="*/ 772801 h 943953"/>
              <a:gd name="connsiteX282" fmla="*/ 4320988 w 4746811"/>
              <a:gd name="connsiteY282" fmla="*/ 732460 h 943953"/>
              <a:gd name="connsiteX283" fmla="*/ 4329953 w 4746811"/>
              <a:gd name="connsiteY283" fmla="*/ 705566 h 943953"/>
              <a:gd name="connsiteX284" fmla="*/ 4334435 w 4746811"/>
              <a:gd name="connsiteY284" fmla="*/ 692119 h 943953"/>
              <a:gd name="connsiteX285" fmla="*/ 4338917 w 4746811"/>
              <a:gd name="connsiteY285" fmla="*/ 678672 h 943953"/>
              <a:gd name="connsiteX286" fmla="*/ 4347882 w 4746811"/>
              <a:gd name="connsiteY286" fmla="*/ 665224 h 943953"/>
              <a:gd name="connsiteX287" fmla="*/ 4365811 w 4746811"/>
              <a:gd name="connsiteY287" fmla="*/ 624883 h 943953"/>
              <a:gd name="connsiteX288" fmla="*/ 4370294 w 4746811"/>
              <a:gd name="connsiteY288" fmla="*/ 606954 h 943953"/>
              <a:gd name="connsiteX289" fmla="*/ 4374776 w 4746811"/>
              <a:gd name="connsiteY289" fmla="*/ 580060 h 943953"/>
              <a:gd name="connsiteX290" fmla="*/ 4379258 w 4746811"/>
              <a:gd name="connsiteY290" fmla="*/ 566613 h 943953"/>
              <a:gd name="connsiteX291" fmla="*/ 4383741 w 4746811"/>
              <a:gd name="connsiteY291" fmla="*/ 548683 h 943953"/>
              <a:gd name="connsiteX292" fmla="*/ 4392706 w 4746811"/>
              <a:gd name="connsiteY292" fmla="*/ 508342 h 943953"/>
              <a:gd name="connsiteX293" fmla="*/ 4397188 w 4746811"/>
              <a:gd name="connsiteY293" fmla="*/ 494895 h 943953"/>
              <a:gd name="connsiteX294" fmla="*/ 4406153 w 4746811"/>
              <a:gd name="connsiteY294" fmla="*/ 481448 h 943953"/>
              <a:gd name="connsiteX295" fmla="*/ 4424082 w 4746811"/>
              <a:gd name="connsiteY295" fmla="*/ 441107 h 943953"/>
              <a:gd name="connsiteX296" fmla="*/ 4433047 w 4746811"/>
              <a:gd name="connsiteY296" fmla="*/ 409730 h 943953"/>
              <a:gd name="connsiteX297" fmla="*/ 4442011 w 4746811"/>
              <a:gd name="connsiteY297" fmla="*/ 342495 h 943953"/>
              <a:gd name="connsiteX298" fmla="*/ 4450976 w 4746811"/>
              <a:gd name="connsiteY298" fmla="*/ 329048 h 943953"/>
              <a:gd name="connsiteX299" fmla="*/ 4477870 w 4746811"/>
              <a:gd name="connsiteY299" fmla="*/ 315601 h 943953"/>
              <a:gd name="connsiteX300" fmla="*/ 4504764 w 4746811"/>
              <a:gd name="connsiteY300" fmla="*/ 297672 h 943953"/>
              <a:gd name="connsiteX301" fmla="*/ 4500282 w 4746811"/>
              <a:gd name="connsiteY301" fmla="*/ 248365 h 943953"/>
              <a:gd name="connsiteX302" fmla="*/ 4536141 w 4746811"/>
              <a:gd name="connsiteY302" fmla="*/ 208025 h 943953"/>
              <a:gd name="connsiteX303" fmla="*/ 4554070 w 4746811"/>
              <a:gd name="connsiteY303" fmla="*/ 208024 h 943953"/>
              <a:gd name="connsiteX304" fmla="*/ 4558553 w 4746811"/>
              <a:gd name="connsiteY304" fmla="*/ 190095 h 943953"/>
              <a:gd name="connsiteX305" fmla="*/ 4563035 w 4746811"/>
              <a:gd name="connsiteY305" fmla="*/ 176648 h 943953"/>
              <a:gd name="connsiteX306" fmla="*/ 4580964 w 4746811"/>
              <a:gd name="connsiteY306" fmla="*/ 149754 h 943953"/>
              <a:gd name="connsiteX307" fmla="*/ 4567517 w 4746811"/>
              <a:gd name="connsiteY307" fmla="*/ 158719 h 943953"/>
              <a:gd name="connsiteX308" fmla="*/ 4545106 w 4746811"/>
              <a:gd name="connsiteY308" fmla="*/ 181130 h 943953"/>
              <a:gd name="connsiteX309" fmla="*/ 4536141 w 4746811"/>
              <a:gd name="connsiteY309" fmla="*/ 194577 h 943953"/>
              <a:gd name="connsiteX310" fmla="*/ 4513729 w 4746811"/>
              <a:gd name="connsiteY310" fmla="*/ 221472 h 943953"/>
              <a:gd name="connsiteX311" fmla="*/ 4509247 w 4746811"/>
              <a:gd name="connsiteY311" fmla="*/ 234919 h 943953"/>
              <a:gd name="connsiteX312" fmla="*/ 4500282 w 4746811"/>
              <a:gd name="connsiteY312" fmla="*/ 297672 h 943953"/>
              <a:gd name="connsiteX313" fmla="*/ 4504764 w 4746811"/>
              <a:gd name="connsiteY313" fmla="*/ 284224 h 943953"/>
              <a:gd name="connsiteX314" fmla="*/ 4509247 w 4746811"/>
              <a:gd name="connsiteY314" fmla="*/ 221472 h 943953"/>
              <a:gd name="connsiteX315" fmla="*/ 4527176 w 4746811"/>
              <a:gd name="connsiteY315" fmla="*/ 216989 h 943953"/>
              <a:gd name="connsiteX316" fmla="*/ 4558553 w 4746811"/>
              <a:gd name="connsiteY316" fmla="*/ 185613 h 943953"/>
              <a:gd name="connsiteX317" fmla="*/ 4572000 w 4746811"/>
              <a:gd name="connsiteY317" fmla="*/ 176648 h 943953"/>
              <a:gd name="connsiteX318" fmla="*/ 4594411 w 4746811"/>
              <a:gd name="connsiteY318" fmla="*/ 158719 h 943953"/>
              <a:gd name="connsiteX319" fmla="*/ 4621306 w 4746811"/>
              <a:gd name="connsiteY319" fmla="*/ 167683 h 943953"/>
              <a:gd name="connsiteX320" fmla="*/ 4643717 w 4746811"/>
              <a:gd name="connsiteY320" fmla="*/ 172166 h 943953"/>
              <a:gd name="connsiteX321" fmla="*/ 4657164 w 4746811"/>
              <a:gd name="connsiteY321" fmla="*/ 176648 h 943953"/>
              <a:gd name="connsiteX322" fmla="*/ 4684058 w 4746811"/>
              <a:gd name="connsiteY322" fmla="*/ 181130 h 943953"/>
              <a:gd name="connsiteX323" fmla="*/ 4706470 w 4746811"/>
              <a:gd name="connsiteY323" fmla="*/ 199060 h 943953"/>
              <a:gd name="connsiteX324" fmla="*/ 4746811 w 4746811"/>
              <a:gd name="connsiteY324" fmla="*/ 216989 h 943953"/>
              <a:gd name="connsiteX0" fmla="*/ 0 w 4746811"/>
              <a:gd name="connsiteY0" fmla="*/ 163201 h 943953"/>
              <a:gd name="connsiteX1" fmla="*/ 22411 w 4746811"/>
              <a:gd name="connsiteY1" fmla="*/ 212507 h 943953"/>
              <a:gd name="connsiteX2" fmla="*/ 31376 w 4746811"/>
              <a:gd name="connsiteY2" fmla="*/ 225954 h 943953"/>
              <a:gd name="connsiteX3" fmla="*/ 44823 w 4746811"/>
              <a:gd name="connsiteY3" fmla="*/ 346977 h 943953"/>
              <a:gd name="connsiteX4" fmla="*/ 53788 w 4746811"/>
              <a:gd name="connsiteY4" fmla="*/ 373872 h 943953"/>
              <a:gd name="connsiteX5" fmla="*/ 58270 w 4746811"/>
              <a:gd name="connsiteY5" fmla="*/ 391801 h 943953"/>
              <a:gd name="connsiteX6" fmla="*/ 67235 w 4746811"/>
              <a:gd name="connsiteY6" fmla="*/ 418695 h 943953"/>
              <a:gd name="connsiteX7" fmla="*/ 80682 w 4746811"/>
              <a:gd name="connsiteY7" fmla="*/ 499377 h 943953"/>
              <a:gd name="connsiteX8" fmla="*/ 89647 w 4746811"/>
              <a:gd name="connsiteY8" fmla="*/ 512824 h 943953"/>
              <a:gd name="connsiteX9" fmla="*/ 98611 w 4746811"/>
              <a:gd name="connsiteY9" fmla="*/ 539719 h 943953"/>
              <a:gd name="connsiteX10" fmla="*/ 103094 w 4746811"/>
              <a:gd name="connsiteY10" fmla="*/ 553166 h 943953"/>
              <a:gd name="connsiteX11" fmla="*/ 112058 w 4746811"/>
              <a:gd name="connsiteY11" fmla="*/ 566613 h 943953"/>
              <a:gd name="connsiteX12" fmla="*/ 125506 w 4746811"/>
              <a:gd name="connsiteY12" fmla="*/ 593507 h 943953"/>
              <a:gd name="connsiteX13" fmla="*/ 134470 w 4746811"/>
              <a:gd name="connsiteY13" fmla="*/ 633848 h 943953"/>
              <a:gd name="connsiteX14" fmla="*/ 138953 w 4746811"/>
              <a:gd name="connsiteY14" fmla="*/ 647295 h 943953"/>
              <a:gd name="connsiteX15" fmla="*/ 143435 w 4746811"/>
              <a:gd name="connsiteY15" fmla="*/ 665224 h 943953"/>
              <a:gd name="connsiteX16" fmla="*/ 156882 w 4746811"/>
              <a:gd name="connsiteY16" fmla="*/ 669707 h 943953"/>
              <a:gd name="connsiteX17" fmla="*/ 170329 w 4746811"/>
              <a:gd name="connsiteY17" fmla="*/ 665224 h 943953"/>
              <a:gd name="connsiteX18" fmla="*/ 183776 w 4746811"/>
              <a:gd name="connsiteY18" fmla="*/ 624883 h 943953"/>
              <a:gd name="connsiteX19" fmla="*/ 206188 w 4746811"/>
              <a:gd name="connsiteY19" fmla="*/ 602472 h 943953"/>
              <a:gd name="connsiteX20" fmla="*/ 224117 w 4746811"/>
              <a:gd name="connsiteY20" fmla="*/ 580060 h 943953"/>
              <a:gd name="connsiteX21" fmla="*/ 228600 w 4746811"/>
              <a:gd name="connsiteY21" fmla="*/ 566613 h 943953"/>
              <a:gd name="connsiteX22" fmla="*/ 237564 w 4746811"/>
              <a:gd name="connsiteY22" fmla="*/ 517307 h 943953"/>
              <a:gd name="connsiteX23" fmla="*/ 242047 w 4746811"/>
              <a:gd name="connsiteY23" fmla="*/ 503860 h 943953"/>
              <a:gd name="connsiteX24" fmla="*/ 259976 w 4746811"/>
              <a:gd name="connsiteY24" fmla="*/ 476966 h 943953"/>
              <a:gd name="connsiteX25" fmla="*/ 264458 w 4746811"/>
              <a:gd name="connsiteY25" fmla="*/ 463519 h 943953"/>
              <a:gd name="connsiteX26" fmla="*/ 273423 w 4746811"/>
              <a:gd name="connsiteY26" fmla="*/ 450072 h 943953"/>
              <a:gd name="connsiteX27" fmla="*/ 282388 w 4746811"/>
              <a:gd name="connsiteY27" fmla="*/ 423177 h 943953"/>
              <a:gd name="connsiteX28" fmla="*/ 286870 w 4746811"/>
              <a:gd name="connsiteY28" fmla="*/ 387319 h 943953"/>
              <a:gd name="connsiteX29" fmla="*/ 300317 w 4746811"/>
              <a:gd name="connsiteY29" fmla="*/ 382836 h 943953"/>
              <a:gd name="connsiteX30" fmla="*/ 313764 w 4746811"/>
              <a:gd name="connsiteY30" fmla="*/ 373872 h 943953"/>
              <a:gd name="connsiteX31" fmla="*/ 345141 w 4746811"/>
              <a:gd name="connsiteY31" fmla="*/ 378354 h 943953"/>
              <a:gd name="connsiteX32" fmla="*/ 372035 w 4746811"/>
              <a:gd name="connsiteY32" fmla="*/ 391801 h 943953"/>
              <a:gd name="connsiteX33" fmla="*/ 407894 w 4746811"/>
              <a:gd name="connsiteY33" fmla="*/ 400766 h 943953"/>
              <a:gd name="connsiteX34" fmla="*/ 452717 w 4746811"/>
              <a:gd name="connsiteY34" fmla="*/ 423177 h 943953"/>
              <a:gd name="connsiteX35" fmla="*/ 488576 w 4746811"/>
              <a:gd name="connsiteY35" fmla="*/ 418695 h 943953"/>
              <a:gd name="connsiteX36" fmla="*/ 502023 w 4746811"/>
              <a:gd name="connsiteY36" fmla="*/ 414213 h 943953"/>
              <a:gd name="connsiteX37" fmla="*/ 506506 w 4746811"/>
              <a:gd name="connsiteY37" fmla="*/ 400766 h 943953"/>
              <a:gd name="connsiteX38" fmla="*/ 537882 w 4746811"/>
              <a:gd name="connsiteY38" fmla="*/ 364907 h 943953"/>
              <a:gd name="connsiteX39" fmla="*/ 560294 w 4746811"/>
              <a:gd name="connsiteY39" fmla="*/ 324566 h 943953"/>
              <a:gd name="connsiteX40" fmla="*/ 569258 w 4746811"/>
              <a:gd name="connsiteY40" fmla="*/ 311119 h 943953"/>
              <a:gd name="connsiteX41" fmla="*/ 609600 w 4746811"/>
              <a:gd name="connsiteY41" fmla="*/ 284224 h 943953"/>
              <a:gd name="connsiteX42" fmla="*/ 623047 w 4746811"/>
              <a:gd name="connsiteY42" fmla="*/ 279742 h 943953"/>
              <a:gd name="connsiteX43" fmla="*/ 632011 w 4746811"/>
              <a:gd name="connsiteY43" fmla="*/ 252848 h 943953"/>
              <a:gd name="connsiteX44" fmla="*/ 636494 w 4746811"/>
              <a:gd name="connsiteY44" fmla="*/ 266295 h 943953"/>
              <a:gd name="connsiteX45" fmla="*/ 649941 w 4746811"/>
              <a:gd name="connsiteY45" fmla="*/ 279742 h 943953"/>
              <a:gd name="connsiteX46" fmla="*/ 663388 w 4746811"/>
              <a:gd name="connsiteY46" fmla="*/ 288707 h 943953"/>
              <a:gd name="connsiteX47" fmla="*/ 676835 w 4746811"/>
              <a:gd name="connsiteY47" fmla="*/ 302154 h 943953"/>
              <a:gd name="connsiteX48" fmla="*/ 703729 w 4746811"/>
              <a:gd name="connsiteY48" fmla="*/ 315601 h 943953"/>
              <a:gd name="connsiteX49" fmla="*/ 730623 w 4746811"/>
              <a:gd name="connsiteY49" fmla="*/ 338013 h 943953"/>
              <a:gd name="connsiteX50" fmla="*/ 744070 w 4746811"/>
              <a:gd name="connsiteY50" fmla="*/ 342495 h 943953"/>
              <a:gd name="connsiteX51" fmla="*/ 757517 w 4746811"/>
              <a:gd name="connsiteY51" fmla="*/ 351460 h 943953"/>
              <a:gd name="connsiteX52" fmla="*/ 784411 w 4746811"/>
              <a:gd name="connsiteY52" fmla="*/ 364907 h 943953"/>
              <a:gd name="connsiteX53" fmla="*/ 775447 w 4746811"/>
              <a:gd name="connsiteY53" fmla="*/ 378354 h 943953"/>
              <a:gd name="connsiteX54" fmla="*/ 753035 w 4746811"/>
              <a:gd name="connsiteY54" fmla="*/ 360424 h 943953"/>
              <a:gd name="connsiteX55" fmla="*/ 748553 w 4746811"/>
              <a:gd name="connsiteY55" fmla="*/ 346977 h 943953"/>
              <a:gd name="connsiteX56" fmla="*/ 753035 w 4746811"/>
              <a:gd name="connsiteY56" fmla="*/ 369389 h 943953"/>
              <a:gd name="connsiteX57" fmla="*/ 770964 w 4746811"/>
              <a:gd name="connsiteY57" fmla="*/ 396283 h 943953"/>
              <a:gd name="connsiteX58" fmla="*/ 797858 w 4746811"/>
              <a:gd name="connsiteY58" fmla="*/ 387319 h 943953"/>
              <a:gd name="connsiteX59" fmla="*/ 824753 w 4746811"/>
              <a:gd name="connsiteY59" fmla="*/ 369389 h 943953"/>
              <a:gd name="connsiteX60" fmla="*/ 838200 w 4746811"/>
              <a:gd name="connsiteY60" fmla="*/ 342495 h 943953"/>
              <a:gd name="connsiteX61" fmla="*/ 851647 w 4746811"/>
              <a:gd name="connsiteY61" fmla="*/ 333530 h 943953"/>
              <a:gd name="connsiteX62" fmla="*/ 860611 w 4746811"/>
              <a:gd name="connsiteY62" fmla="*/ 320083 h 943953"/>
              <a:gd name="connsiteX63" fmla="*/ 874058 w 4746811"/>
              <a:gd name="connsiteY63" fmla="*/ 311119 h 943953"/>
              <a:gd name="connsiteX64" fmla="*/ 891988 w 4746811"/>
              <a:gd name="connsiteY64" fmla="*/ 284224 h 943953"/>
              <a:gd name="connsiteX65" fmla="*/ 900953 w 4746811"/>
              <a:gd name="connsiteY65" fmla="*/ 270777 h 943953"/>
              <a:gd name="connsiteX66" fmla="*/ 914400 w 4746811"/>
              <a:gd name="connsiteY66" fmla="*/ 257330 h 943953"/>
              <a:gd name="connsiteX67" fmla="*/ 941294 w 4746811"/>
              <a:gd name="connsiteY67" fmla="*/ 239401 h 943953"/>
              <a:gd name="connsiteX68" fmla="*/ 950258 w 4746811"/>
              <a:gd name="connsiteY68" fmla="*/ 252848 h 943953"/>
              <a:gd name="connsiteX69" fmla="*/ 990600 w 4746811"/>
              <a:gd name="connsiteY69" fmla="*/ 261813 h 943953"/>
              <a:gd name="connsiteX70" fmla="*/ 1062317 w 4746811"/>
              <a:gd name="connsiteY70" fmla="*/ 284224 h 943953"/>
              <a:gd name="connsiteX71" fmla="*/ 1075764 w 4746811"/>
              <a:gd name="connsiteY71" fmla="*/ 293189 h 943953"/>
              <a:gd name="connsiteX72" fmla="*/ 1111623 w 4746811"/>
              <a:gd name="connsiteY72" fmla="*/ 302154 h 943953"/>
              <a:gd name="connsiteX73" fmla="*/ 1129553 w 4746811"/>
              <a:gd name="connsiteY73" fmla="*/ 297672 h 943953"/>
              <a:gd name="connsiteX74" fmla="*/ 1169894 w 4746811"/>
              <a:gd name="connsiteY74" fmla="*/ 284224 h 943953"/>
              <a:gd name="connsiteX75" fmla="*/ 1205753 w 4746811"/>
              <a:gd name="connsiteY75" fmla="*/ 279742 h 943953"/>
              <a:gd name="connsiteX76" fmla="*/ 1286435 w 4746811"/>
              <a:gd name="connsiteY76" fmla="*/ 284224 h 943953"/>
              <a:gd name="connsiteX77" fmla="*/ 1295400 w 4746811"/>
              <a:gd name="connsiteY77" fmla="*/ 297672 h 943953"/>
              <a:gd name="connsiteX78" fmla="*/ 1335741 w 4746811"/>
              <a:gd name="connsiteY78" fmla="*/ 329048 h 943953"/>
              <a:gd name="connsiteX79" fmla="*/ 1362635 w 4746811"/>
              <a:gd name="connsiteY79" fmla="*/ 342495 h 943953"/>
              <a:gd name="connsiteX80" fmla="*/ 1389529 w 4746811"/>
              <a:gd name="connsiteY80" fmla="*/ 364907 h 943953"/>
              <a:gd name="connsiteX81" fmla="*/ 1398494 w 4746811"/>
              <a:gd name="connsiteY81" fmla="*/ 378354 h 943953"/>
              <a:gd name="connsiteX82" fmla="*/ 1371600 w 4746811"/>
              <a:gd name="connsiteY82" fmla="*/ 373872 h 943953"/>
              <a:gd name="connsiteX83" fmla="*/ 1367117 w 4746811"/>
              <a:gd name="connsiteY83" fmla="*/ 382836 h 943953"/>
              <a:gd name="connsiteX84" fmla="*/ 1380564 w 4746811"/>
              <a:gd name="connsiteY84" fmla="*/ 414213 h 943953"/>
              <a:gd name="connsiteX85" fmla="*/ 1407458 w 4746811"/>
              <a:gd name="connsiteY85" fmla="*/ 432142 h 943953"/>
              <a:gd name="connsiteX86" fmla="*/ 1425388 w 4746811"/>
              <a:gd name="connsiteY86" fmla="*/ 409730 h 943953"/>
              <a:gd name="connsiteX87" fmla="*/ 1438835 w 4746811"/>
              <a:gd name="connsiteY87" fmla="*/ 400766 h 943953"/>
              <a:gd name="connsiteX88" fmla="*/ 1465729 w 4746811"/>
              <a:gd name="connsiteY88" fmla="*/ 382836 h 943953"/>
              <a:gd name="connsiteX89" fmla="*/ 1492623 w 4746811"/>
              <a:gd name="connsiteY89" fmla="*/ 364907 h 943953"/>
              <a:gd name="connsiteX90" fmla="*/ 1506070 w 4746811"/>
              <a:gd name="connsiteY90" fmla="*/ 351460 h 943953"/>
              <a:gd name="connsiteX91" fmla="*/ 1519517 w 4746811"/>
              <a:gd name="connsiteY91" fmla="*/ 346977 h 943953"/>
              <a:gd name="connsiteX92" fmla="*/ 1541929 w 4746811"/>
              <a:gd name="connsiteY92" fmla="*/ 324566 h 943953"/>
              <a:gd name="connsiteX93" fmla="*/ 1550894 w 4746811"/>
              <a:gd name="connsiteY93" fmla="*/ 311119 h 943953"/>
              <a:gd name="connsiteX94" fmla="*/ 1564341 w 4746811"/>
              <a:gd name="connsiteY94" fmla="*/ 297672 h 943953"/>
              <a:gd name="connsiteX95" fmla="*/ 1573306 w 4746811"/>
              <a:gd name="connsiteY95" fmla="*/ 279742 h 943953"/>
              <a:gd name="connsiteX96" fmla="*/ 1582270 w 4746811"/>
              <a:gd name="connsiteY96" fmla="*/ 266295 h 943953"/>
              <a:gd name="connsiteX97" fmla="*/ 1586753 w 4746811"/>
              <a:gd name="connsiteY97" fmla="*/ 252848 h 943953"/>
              <a:gd name="connsiteX98" fmla="*/ 1600200 w 4746811"/>
              <a:gd name="connsiteY98" fmla="*/ 243883 h 943953"/>
              <a:gd name="connsiteX99" fmla="*/ 1618129 w 4746811"/>
              <a:gd name="connsiteY99" fmla="*/ 221472 h 943953"/>
              <a:gd name="connsiteX100" fmla="*/ 1627094 w 4746811"/>
              <a:gd name="connsiteY100" fmla="*/ 194577 h 943953"/>
              <a:gd name="connsiteX101" fmla="*/ 1653988 w 4746811"/>
              <a:gd name="connsiteY101" fmla="*/ 154236 h 943953"/>
              <a:gd name="connsiteX102" fmla="*/ 1667435 w 4746811"/>
              <a:gd name="connsiteY102" fmla="*/ 145272 h 943953"/>
              <a:gd name="connsiteX103" fmla="*/ 1689847 w 4746811"/>
              <a:gd name="connsiteY103" fmla="*/ 104930 h 943953"/>
              <a:gd name="connsiteX104" fmla="*/ 1698811 w 4746811"/>
              <a:gd name="connsiteY104" fmla="*/ 55624 h 943953"/>
              <a:gd name="connsiteX105" fmla="*/ 1703294 w 4746811"/>
              <a:gd name="connsiteY105" fmla="*/ 37695 h 943953"/>
              <a:gd name="connsiteX106" fmla="*/ 1707776 w 4746811"/>
              <a:gd name="connsiteY106" fmla="*/ 24248 h 943953"/>
              <a:gd name="connsiteX107" fmla="*/ 1721223 w 4746811"/>
              <a:gd name="connsiteY107" fmla="*/ 15283 h 943953"/>
              <a:gd name="connsiteX108" fmla="*/ 1730188 w 4746811"/>
              <a:gd name="connsiteY108" fmla="*/ 1836 h 943953"/>
              <a:gd name="connsiteX109" fmla="*/ 1712258 w 4746811"/>
              <a:gd name="connsiteY109" fmla="*/ 6319 h 943953"/>
              <a:gd name="connsiteX110" fmla="*/ 1698811 w 4746811"/>
              <a:gd name="connsiteY110" fmla="*/ 51142 h 943953"/>
              <a:gd name="connsiteX111" fmla="*/ 1685364 w 4746811"/>
              <a:gd name="connsiteY111" fmla="*/ 64589 h 943953"/>
              <a:gd name="connsiteX112" fmla="*/ 1667435 w 4746811"/>
              <a:gd name="connsiteY112" fmla="*/ 91483 h 943953"/>
              <a:gd name="connsiteX113" fmla="*/ 1658470 w 4746811"/>
              <a:gd name="connsiteY113" fmla="*/ 104930 h 943953"/>
              <a:gd name="connsiteX114" fmla="*/ 1653988 w 4746811"/>
              <a:gd name="connsiteY114" fmla="*/ 118377 h 943953"/>
              <a:gd name="connsiteX115" fmla="*/ 1667435 w 4746811"/>
              <a:gd name="connsiteY115" fmla="*/ 113895 h 943953"/>
              <a:gd name="connsiteX116" fmla="*/ 1694329 w 4746811"/>
              <a:gd name="connsiteY116" fmla="*/ 95966 h 943953"/>
              <a:gd name="connsiteX117" fmla="*/ 1685364 w 4746811"/>
              <a:gd name="connsiteY117" fmla="*/ 78037 h 943953"/>
              <a:gd name="connsiteX118" fmla="*/ 1730188 w 4746811"/>
              <a:gd name="connsiteY118" fmla="*/ 6319 h 943953"/>
              <a:gd name="connsiteX119" fmla="*/ 1779495 w 4746811"/>
              <a:gd name="connsiteY119" fmla="*/ 10801 h 943953"/>
              <a:gd name="connsiteX120" fmla="*/ 1770529 w 4746811"/>
              <a:gd name="connsiteY120" fmla="*/ 51142 h 943953"/>
              <a:gd name="connsiteX121" fmla="*/ 1783976 w 4746811"/>
              <a:gd name="connsiteY121" fmla="*/ 55624 h 943953"/>
              <a:gd name="connsiteX122" fmla="*/ 1792941 w 4746811"/>
              <a:gd name="connsiteY122" fmla="*/ 69072 h 943953"/>
              <a:gd name="connsiteX123" fmla="*/ 1792941 w 4746811"/>
              <a:gd name="connsiteY123" fmla="*/ 82519 h 943953"/>
              <a:gd name="connsiteX124" fmla="*/ 1819835 w 4746811"/>
              <a:gd name="connsiteY124" fmla="*/ 91483 h 943953"/>
              <a:gd name="connsiteX125" fmla="*/ 1828800 w 4746811"/>
              <a:gd name="connsiteY125" fmla="*/ 104930 h 943953"/>
              <a:gd name="connsiteX126" fmla="*/ 1855694 w 4746811"/>
              <a:gd name="connsiteY126" fmla="*/ 127342 h 943953"/>
              <a:gd name="connsiteX127" fmla="*/ 1864658 w 4746811"/>
              <a:gd name="connsiteY127" fmla="*/ 167683 h 943953"/>
              <a:gd name="connsiteX128" fmla="*/ 1891553 w 4746811"/>
              <a:gd name="connsiteY128" fmla="*/ 163201 h 943953"/>
              <a:gd name="connsiteX129" fmla="*/ 1909482 w 4746811"/>
              <a:gd name="connsiteY129" fmla="*/ 190095 h 943953"/>
              <a:gd name="connsiteX130" fmla="*/ 1918447 w 4746811"/>
              <a:gd name="connsiteY130" fmla="*/ 203542 h 943953"/>
              <a:gd name="connsiteX131" fmla="*/ 1931894 w 4746811"/>
              <a:gd name="connsiteY131" fmla="*/ 212507 h 943953"/>
              <a:gd name="connsiteX132" fmla="*/ 1949823 w 4746811"/>
              <a:gd name="connsiteY132" fmla="*/ 234919 h 943953"/>
              <a:gd name="connsiteX133" fmla="*/ 1967753 w 4746811"/>
              <a:gd name="connsiteY133" fmla="*/ 257330 h 943953"/>
              <a:gd name="connsiteX134" fmla="*/ 1990164 w 4746811"/>
              <a:gd name="connsiteY134" fmla="*/ 293189 h 943953"/>
              <a:gd name="connsiteX135" fmla="*/ 1994647 w 4746811"/>
              <a:gd name="connsiteY135" fmla="*/ 306636 h 943953"/>
              <a:gd name="connsiteX136" fmla="*/ 2021541 w 4746811"/>
              <a:gd name="connsiteY136" fmla="*/ 346977 h 943953"/>
              <a:gd name="connsiteX137" fmla="*/ 2039470 w 4746811"/>
              <a:gd name="connsiteY137" fmla="*/ 373872 h 943953"/>
              <a:gd name="connsiteX138" fmla="*/ 2048435 w 4746811"/>
              <a:gd name="connsiteY138" fmla="*/ 400766 h 943953"/>
              <a:gd name="connsiteX139" fmla="*/ 2057400 w 4746811"/>
              <a:gd name="connsiteY139" fmla="*/ 432142 h 943953"/>
              <a:gd name="connsiteX140" fmla="*/ 2070847 w 4746811"/>
              <a:gd name="connsiteY140" fmla="*/ 423177 h 943953"/>
              <a:gd name="connsiteX141" fmla="*/ 2075329 w 4746811"/>
              <a:gd name="connsiteY141" fmla="*/ 409730 h 943953"/>
              <a:gd name="connsiteX142" fmla="*/ 2102223 w 4746811"/>
              <a:gd name="connsiteY142" fmla="*/ 400766 h 943953"/>
              <a:gd name="connsiteX143" fmla="*/ 2142564 w 4746811"/>
              <a:gd name="connsiteY143" fmla="*/ 373872 h 943953"/>
              <a:gd name="connsiteX144" fmla="*/ 2156011 w 4746811"/>
              <a:gd name="connsiteY144" fmla="*/ 360424 h 943953"/>
              <a:gd name="connsiteX145" fmla="*/ 2169458 w 4746811"/>
              <a:gd name="connsiteY145" fmla="*/ 351460 h 943953"/>
              <a:gd name="connsiteX146" fmla="*/ 2205317 w 4746811"/>
              <a:gd name="connsiteY146" fmla="*/ 297672 h 943953"/>
              <a:gd name="connsiteX147" fmla="*/ 2218764 w 4746811"/>
              <a:gd name="connsiteY147" fmla="*/ 288707 h 943953"/>
              <a:gd name="connsiteX148" fmla="*/ 2232211 w 4746811"/>
              <a:gd name="connsiteY148" fmla="*/ 315601 h 943953"/>
              <a:gd name="connsiteX149" fmla="*/ 2259106 w 4746811"/>
              <a:gd name="connsiteY149" fmla="*/ 324566 h 943953"/>
              <a:gd name="connsiteX150" fmla="*/ 2272553 w 4746811"/>
              <a:gd name="connsiteY150" fmla="*/ 333530 h 943953"/>
              <a:gd name="connsiteX151" fmla="*/ 2286000 w 4746811"/>
              <a:gd name="connsiteY151" fmla="*/ 338013 h 943953"/>
              <a:gd name="connsiteX152" fmla="*/ 2312894 w 4746811"/>
              <a:gd name="connsiteY152" fmla="*/ 355942 h 943953"/>
              <a:gd name="connsiteX153" fmla="*/ 2339788 w 4746811"/>
              <a:gd name="connsiteY153" fmla="*/ 364907 h 943953"/>
              <a:gd name="connsiteX154" fmla="*/ 2348753 w 4746811"/>
              <a:gd name="connsiteY154" fmla="*/ 378354 h 943953"/>
              <a:gd name="connsiteX155" fmla="*/ 2353235 w 4746811"/>
              <a:gd name="connsiteY155" fmla="*/ 391801 h 943953"/>
              <a:gd name="connsiteX156" fmla="*/ 2366682 w 4746811"/>
              <a:gd name="connsiteY156" fmla="*/ 396283 h 943953"/>
              <a:gd name="connsiteX157" fmla="*/ 2389094 w 4746811"/>
              <a:gd name="connsiteY157" fmla="*/ 391801 h 943953"/>
              <a:gd name="connsiteX158" fmla="*/ 2415988 w 4746811"/>
              <a:gd name="connsiteY158" fmla="*/ 382836 h 943953"/>
              <a:gd name="connsiteX159" fmla="*/ 2429435 w 4746811"/>
              <a:gd name="connsiteY159" fmla="*/ 369389 h 943953"/>
              <a:gd name="connsiteX160" fmla="*/ 2438400 w 4746811"/>
              <a:gd name="connsiteY160" fmla="*/ 355942 h 943953"/>
              <a:gd name="connsiteX161" fmla="*/ 2465294 w 4746811"/>
              <a:gd name="connsiteY161" fmla="*/ 338013 h 943953"/>
              <a:gd name="connsiteX162" fmla="*/ 2478741 w 4746811"/>
              <a:gd name="connsiteY162" fmla="*/ 329048 h 943953"/>
              <a:gd name="connsiteX163" fmla="*/ 2492188 w 4746811"/>
              <a:gd name="connsiteY163" fmla="*/ 320083 h 943953"/>
              <a:gd name="connsiteX164" fmla="*/ 2505635 w 4746811"/>
              <a:gd name="connsiteY164" fmla="*/ 311119 h 943953"/>
              <a:gd name="connsiteX165" fmla="*/ 2528047 w 4746811"/>
              <a:gd name="connsiteY165" fmla="*/ 293189 h 943953"/>
              <a:gd name="connsiteX166" fmla="*/ 2541494 w 4746811"/>
              <a:gd name="connsiteY166" fmla="*/ 306636 h 943953"/>
              <a:gd name="connsiteX167" fmla="*/ 2568388 w 4746811"/>
              <a:gd name="connsiteY167" fmla="*/ 315601 h 943953"/>
              <a:gd name="connsiteX168" fmla="*/ 2595282 w 4746811"/>
              <a:gd name="connsiteY168" fmla="*/ 333530 h 943953"/>
              <a:gd name="connsiteX169" fmla="*/ 2622176 w 4746811"/>
              <a:gd name="connsiteY169" fmla="*/ 351460 h 943953"/>
              <a:gd name="connsiteX170" fmla="*/ 2649070 w 4746811"/>
              <a:gd name="connsiteY170" fmla="*/ 373872 h 943953"/>
              <a:gd name="connsiteX171" fmla="*/ 2662517 w 4746811"/>
              <a:gd name="connsiteY171" fmla="*/ 378354 h 943953"/>
              <a:gd name="connsiteX172" fmla="*/ 2689411 w 4746811"/>
              <a:gd name="connsiteY172" fmla="*/ 396283 h 943953"/>
              <a:gd name="connsiteX173" fmla="*/ 2711823 w 4746811"/>
              <a:gd name="connsiteY173" fmla="*/ 400766 h 943953"/>
              <a:gd name="connsiteX174" fmla="*/ 2738717 w 4746811"/>
              <a:gd name="connsiteY174" fmla="*/ 409730 h 943953"/>
              <a:gd name="connsiteX175" fmla="*/ 2752164 w 4746811"/>
              <a:gd name="connsiteY175" fmla="*/ 414213 h 943953"/>
              <a:gd name="connsiteX176" fmla="*/ 2765611 w 4746811"/>
              <a:gd name="connsiteY176" fmla="*/ 423177 h 943953"/>
              <a:gd name="connsiteX177" fmla="*/ 2796988 w 4746811"/>
              <a:gd name="connsiteY177" fmla="*/ 432142 h 943953"/>
              <a:gd name="connsiteX178" fmla="*/ 2810435 w 4746811"/>
              <a:gd name="connsiteY178" fmla="*/ 441107 h 943953"/>
              <a:gd name="connsiteX179" fmla="*/ 2886635 w 4746811"/>
              <a:gd name="connsiteY179" fmla="*/ 459036 h 943953"/>
              <a:gd name="connsiteX180" fmla="*/ 2900082 w 4746811"/>
              <a:gd name="connsiteY180" fmla="*/ 463519 h 943953"/>
              <a:gd name="connsiteX181" fmla="*/ 2935941 w 4746811"/>
              <a:gd name="connsiteY181" fmla="*/ 472483 h 943953"/>
              <a:gd name="connsiteX182" fmla="*/ 2971800 w 4746811"/>
              <a:gd name="connsiteY182" fmla="*/ 503860 h 943953"/>
              <a:gd name="connsiteX183" fmla="*/ 2998694 w 4746811"/>
              <a:gd name="connsiteY183" fmla="*/ 512824 h 943953"/>
              <a:gd name="connsiteX184" fmla="*/ 3052482 w 4746811"/>
              <a:gd name="connsiteY184" fmla="*/ 499377 h 943953"/>
              <a:gd name="connsiteX185" fmla="*/ 3079376 w 4746811"/>
              <a:gd name="connsiteY185" fmla="*/ 490413 h 943953"/>
              <a:gd name="connsiteX186" fmla="*/ 3097306 w 4746811"/>
              <a:gd name="connsiteY186" fmla="*/ 485930 h 943953"/>
              <a:gd name="connsiteX187" fmla="*/ 3142129 w 4746811"/>
              <a:gd name="connsiteY187" fmla="*/ 472483 h 943953"/>
              <a:gd name="connsiteX188" fmla="*/ 3169023 w 4746811"/>
              <a:gd name="connsiteY188" fmla="*/ 454554 h 943953"/>
              <a:gd name="connsiteX189" fmla="*/ 3209364 w 4746811"/>
              <a:gd name="connsiteY189" fmla="*/ 441107 h 943953"/>
              <a:gd name="connsiteX190" fmla="*/ 3258670 w 4746811"/>
              <a:gd name="connsiteY190" fmla="*/ 436624 h 943953"/>
              <a:gd name="connsiteX191" fmla="*/ 3272117 w 4746811"/>
              <a:gd name="connsiteY191" fmla="*/ 432142 h 943953"/>
              <a:gd name="connsiteX192" fmla="*/ 3307976 w 4746811"/>
              <a:gd name="connsiteY192" fmla="*/ 427660 h 943953"/>
              <a:gd name="connsiteX193" fmla="*/ 3334870 w 4746811"/>
              <a:gd name="connsiteY193" fmla="*/ 387319 h 943953"/>
              <a:gd name="connsiteX194" fmla="*/ 3361764 w 4746811"/>
              <a:gd name="connsiteY194" fmla="*/ 369389 h 943953"/>
              <a:gd name="connsiteX195" fmla="*/ 3375211 w 4746811"/>
              <a:gd name="connsiteY195" fmla="*/ 360424 h 943953"/>
              <a:gd name="connsiteX196" fmla="*/ 3393141 w 4746811"/>
              <a:gd name="connsiteY196" fmla="*/ 333530 h 943953"/>
              <a:gd name="connsiteX197" fmla="*/ 3411070 w 4746811"/>
              <a:gd name="connsiteY197" fmla="*/ 306636 h 943953"/>
              <a:gd name="connsiteX198" fmla="*/ 3415553 w 4746811"/>
              <a:gd name="connsiteY198" fmla="*/ 293189 h 943953"/>
              <a:gd name="connsiteX199" fmla="*/ 3433482 w 4746811"/>
              <a:gd name="connsiteY199" fmla="*/ 270777 h 943953"/>
              <a:gd name="connsiteX200" fmla="*/ 3442447 w 4746811"/>
              <a:gd name="connsiteY200" fmla="*/ 257330 h 943953"/>
              <a:gd name="connsiteX201" fmla="*/ 3446929 w 4746811"/>
              <a:gd name="connsiteY201" fmla="*/ 243883 h 943953"/>
              <a:gd name="connsiteX202" fmla="*/ 3464858 w 4746811"/>
              <a:gd name="connsiteY202" fmla="*/ 216989 h 943953"/>
              <a:gd name="connsiteX203" fmla="*/ 3491753 w 4746811"/>
              <a:gd name="connsiteY203" fmla="*/ 230436 h 943953"/>
              <a:gd name="connsiteX204" fmla="*/ 3500717 w 4746811"/>
              <a:gd name="connsiteY204" fmla="*/ 243883 h 943953"/>
              <a:gd name="connsiteX205" fmla="*/ 3514164 w 4746811"/>
              <a:gd name="connsiteY205" fmla="*/ 252848 h 943953"/>
              <a:gd name="connsiteX206" fmla="*/ 3541058 w 4746811"/>
              <a:gd name="connsiteY206" fmla="*/ 275260 h 943953"/>
              <a:gd name="connsiteX207" fmla="*/ 3563470 w 4746811"/>
              <a:gd name="connsiteY207" fmla="*/ 293189 h 943953"/>
              <a:gd name="connsiteX208" fmla="*/ 3603811 w 4746811"/>
              <a:gd name="connsiteY208" fmla="*/ 315601 h 943953"/>
              <a:gd name="connsiteX209" fmla="*/ 3608294 w 4746811"/>
              <a:gd name="connsiteY209" fmla="*/ 329048 h 943953"/>
              <a:gd name="connsiteX210" fmla="*/ 3653117 w 4746811"/>
              <a:gd name="connsiteY210" fmla="*/ 342495 h 943953"/>
              <a:gd name="connsiteX211" fmla="*/ 3765176 w 4746811"/>
              <a:gd name="connsiteY211" fmla="*/ 351460 h 943953"/>
              <a:gd name="connsiteX212" fmla="*/ 3778623 w 4746811"/>
              <a:gd name="connsiteY212" fmla="*/ 355942 h 943953"/>
              <a:gd name="connsiteX213" fmla="*/ 3792070 w 4746811"/>
              <a:gd name="connsiteY213" fmla="*/ 364907 h 943953"/>
              <a:gd name="connsiteX214" fmla="*/ 3805517 w 4746811"/>
              <a:gd name="connsiteY214" fmla="*/ 369389 h 943953"/>
              <a:gd name="connsiteX215" fmla="*/ 3657600 w 4746811"/>
              <a:gd name="connsiteY215" fmla="*/ 364907 h 943953"/>
              <a:gd name="connsiteX216" fmla="*/ 3827929 w 4746811"/>
              <a:gd name="connsiteY216" fmla="*/ 360424 h 943953"/>
              <a:gd name="connsiteX217" fmla="*/ 3850341 w 4746811"/>
              <a:gd name="connsiteY217" fmla="*/ 355942 h 943953"/>
              <a:gd name="connsiteX218" fmla="*/ 3886200 w 4746811"/>
              <a:gd name="connsiteY218" fmla="*/ 351460 h 943953"/>
              <a:gd name="connsiteX219" fmla="*/ 3917576 w 4746811"/>
              <a:gd name="connsiteY219" fmla="*/ 320083 h 943953"/>
              <a:gd name="connsiteX220" fmla="*/ 3917576 w 4746811"/>
              <a:gd name="connsiteY220" fmla="*/ 320083 h 943953"/>
              <a:gd name="connsiteX221" fmla="*/ 3931023 w 4746811"/>
              <a:gd name="connsiteY221" fmla="*/ 311119 h 943953"/>
              <a:gd name="connsiteX222" fmla="*/ 3971364 w 4746811"/>
              <a:gd name="connsiteY222" fmla="*/ 288707 h 943953"/>
              <a:gd name="connsiteX223" fmla="*/ 3998258 w 4746811"/>
              <a:gd name="connsiteY223" fmla="*/ 266295 h 943953"/>
              <a:gd name="connsiteX224" fmla="*/ 4025153 w 4746811"/>
              <a:gd name="connsiteY224" fmla="*/ 243883 h 943953"/>
              <a:gd name="connsiteX225" fmla="*/ 4047564 w 4746811"/>
              <a:gd name="connsiteY225" fmla="*/ 216989 h 943953"/>
              <a:gd name="connsiteX226" fmla="*/ 4065494 w 4746811"/>
              <a:gd name="connsiteY226" fmla="*/ 208024 h 943953"/>
              <a:gd name="connsiteX227" fmla="*/ 4087906 w 4746811"/>
              <a:gd name="connsiteY227" fmla="*/ 167683 h 943953"/>
              <a:gd name="connsiteX228" fmla="*/ 4096870 w 4746811"/>
              <a:gd name="connsiteY228" fmla="*/ 149754 h 943953"/>
              <a:gd name="connsiteX229" fmla="*/ 4128247 w 4746811"/>
              <a:gd name="connsiteY229" fmla="*/ 136307 h 943953"/>
              <a:gd name="connsiteX230" fmla="*/ 4150658 w 4746811"/>
              <a:gd name="connsiteY230" fmla="*/ 176648 h 943953"/>
              <a:gd name="connsiteX231" fmla="*/ 4137211 w 4746811"/>
              <a:gd name="connsiteY231" fmla="*/ 185613 h 943953"/>
              <a:gd name="connsiteX232" fmla="*/ 4132729 w 4746811"/>
              <a:gd name="connsiteY232" fmla="*/ 167683 h 943953"/>
              <a:gd name="connsiteX233" fmla="*/ 4128247 w 4746811"/>
              <a:gd name="connsiteY233" fmla="*/ 136307 h 943953"/>
              <a:gd name="connsiteX234" fmla="*/ 4114800 w 4746811"/>
              <a:gd name="connsiteY234" fmla="*/ 131824 h 943953"/>
              <a:gd name="connsiteX235" fmla="*/ 4123764 w 4746811"/>
              <a:gd name="connsiteY235" fmla="*/ 158719 h 943953"/>
              <a:gd name="connsiteX236" fmla="*/ 4128247 w 4746811"/>
              <a:gd name="connsiteY236" fmla="*/ 172166 h 943953"/>
              <a:gd name="connsiteX237" fmla="*/ 4137211 w 4746811"/>
              <a:gd name="connsiteY237" fmla="*/ 185613 h 943953"/>
              <a:gd name="connsiteX238" fmla="*/ 4141694 w 4746811"/>
              <a:gd name="connsiteY238" fmla="*/ 243883 h 943953"/>
              <a:gd name="connsiteX239" fmla="*/ 4146176 w 4746811"/>
              <a:gd name="connsiteY239" fmla="*/ 284224 h 943953"/>
              <a:gd name="connsiteX240" fmla="*/ 4155141 w 4746811"/>
              <a:gd name="connsiteY240" fmla="*/ 387319 h 943953"/>
              <a:gd name="connsiteX241" fmla="*/ 4159623 w 4746811"/>
              <a:gd name="connsiteY241" fmla="*/ 400766 h 943953"/>
              <a:gd name="connsiteX242" fmla="*/ 4164106 w 4746811"/>
              <a:gd name="connsiteY242" fmla="*/ 490413 h 943953"/>
              <a:gd name="connsiteX243" fmla="*/ 4168588 w 4746811"/>
              <a:gd name="connsiteY243" fmla="*/ 508342 h 943953"/>
              <a:gd name="connsiteX244" fmla="*/ 4208929 w 4746811"/>
              <a:gd name="connsiteY244" fmla="*/ 539719 h 943953"/>
              <a:gd name="connsiteX245" fmla="*/ 4204446 w 4746811"/>
              <a:gd name="connsiteY245" fmla="*/ 606954 h 943953"/>
              <a:gd name="connsiteX246" fmla="*/ 4204446 w 4746811"/>
              <a:gd name="connsiteY246" fmla="*/ 584542 h 943953"/>
              <a:gd name="connsiteX247" fmla="*/ 4191000 w 4746811"/>
              <a:gd name="connsiteY247" fmla="*/ 562130 h 943953"/>
              <a:gd name="connsiteX248" fmla="*/ 4199964 w 4746811"/>
              <a:gd name="connsiteY248" fmla="*/ 521789 h 943953"/>
              <a:gd name="connsiteX249" fmla="*/ 4182035 w 4746811"/>
              <a:gd name="connsiteY249" fmla="*/ 494895 h 943953"/>
              <a:gd name="connsiteX250" fmla="*/ 4173070 w 4746811"/>
              <a:gd name="connsiteY250" fmla="*/ 481448 h 943953"/>
              <a:gd name="connsiteX251" fmla="*/ 4164106 w 4746811"/>
              <a:gd name="connsiteY251" fmla="*/ 441107 h 943953"/>
              <a:gd name="connsiteX252" fmla="*/ 4168588 w 4746811"/>
              <a:gd name="connsiteY252" fmla="*/ 441107 h 943953"/>
              <a:gd name="connsiteX253" fmla="*/ 4173070 w 4746811"/>
              <a:gd name="connsiteY253" fmla="*/ 454554 h 943953"/>
              <a:gd name="connsiteX254" fmla="*/ 4182035 w 4746811"/>
              <a:gd name="connsiteY254" fmla="*/ 468001 h 943953"/>
              <a:gd name="connsiteX255" fmla="*/ 4186517 w 4746811"/>
              <a:gd name="connsiteY255" fmla="*/ 494895 h 943953"/>
              <a:gd name="connsiteX256" fmla="*/ 4195482 w 4746811"/>
              <a:gd name="connsiteY256" fmla="*/ 521789 h 943953"/>
              <a:gd name="connsiteX257" fmla="*/ 4199964 w 4746811"/>
              <a:gd name="connsiteY257" fmla="*/ 562130 h 943953"/>
              <a:gd name="connsiteX258" fmla="*/ 4208929 w 4746811"/>
              <a:gd name="connsiteY258" fmla="*/ 589024 h 943953"/>
              <a:gd name="connsiteX259" fmla="*/ 4213411 w 4746811"/>
              <a:gd name="connsiteY259" fmla="*/ 602472 h 943953"/>
              <a:gd name="connsiteX260" fmla="*/ 4217894 w 4746811"/>
              <a:gd name="connsiteY260" fmla="*/ 624883 h 943953"/>
              <a:gd name="connsiteX261" fmla="*/ 4222376 w 4746811"/>
              <a:gd name="connsiteY261" fmla="*/ 719013 h 943953"/>
              <a:gd name="connsiteX262" fmla="*/ 4231341 w 4746811"/>
              <a:gd name="connsiteY262" fmla="*/ 745907 h 943953"/>
              <a:gd name="connsiteX263" fmla="*/ 4235823 w 4746811"/>
              <a:gd name="connsiteY263" fmla="*/ 768319 h 943953"/>
              <a:gd name="connsiteX264" fmla="*/ 4244788 w 4746811"/>
              <a:gd name="connsiteY264" fmla="*/ 795213 h 943953"/>
              <a:gd name="connsiteX265" fmla="*/ 4249270 w 4746811"/>
              <a:gd name="connsiteY265" fmla="*/ 808660 h 943953"/>
              <a:gd name="connsiteX266" fmla="*/ 4253753 w 4746811"/>
              <a:gd name="connsiteY266" fmla="*/ 822107 h 943953"/>
              <a:gd name="connsiteX267" fmla="*/ 4267200 w 4746811"/>
              <a:gd name="connsiteY267" fmla="*/ 866930 h 943953"/>
              <a:gd name="connsiteX268" fmla="*/ 4276164 w 4746811"/>
              <a:gd name="connsiteY268" fmla="*/ 880377 h 943953"/>
              <a:gd name="connsiteX269" fmla="*/ 4262717 w 4746811"/>
              <a:gd name="connsiteY269" fmla="*/ 925201 h 943953"/>
              <a:gd name="connsiteX270" fmla="*/ 4249270 w 4746811"/>
              <a:gd name="connsiteY270" fmla="*/ 911754 h 943953"/>
              <a:gd name="connsiteX271" fmla="*/ 4240306 w 4746811"/>
              <a:gd name="connsiteY271" fmla="*/ 880377 h 943953"/>
              <a:gd name="connsiteX272" fmla="*/ 4244788 w 4746811"/>
              <a:gd name="connsiteY272" fmla="*/ 857966 h 943953"/>
              <a:gd name="connsiteX273" fmla="*/ 4271682 w 4746811"/>
              <a:gd name="connsiteY273" fmla="*/ 871413 h 943953"/>
              <a:gd name="connsiteX274" fmla="*/ 4276164 w 4746811"/>
              <a:gd name="connsiteY274" fmla="*/ 884860 h 943953"/>
              <a:gd name="connsiteX275" fmla="*/ 4280647 w 4746811"/>
              <a:gd name="connsiteY275" fmla="*/ 916236 h 943953"/>
              <a:gd name="connsiteX276" fmla="*/ 4285129 w 4746811"/>
              <a:gd name="connsiteY276" fmla="*/ 893824 h 943953"/>
              <a:gd name="connsiteX277" fmla="*/ 4289611 w 4746811"/>
              <a:gd name="connsiteY277" fmla="*/ 880377 h 943953"/>
              <a:gd name="connsiteX278" fmla="*/ 4298576 w 4746811"/>
              <a:gd name="connsiteY278" fmla="*/ 835554 h 943953"/>
              <a:gd name="connsiteX279" fmla="*/ 4307541 w 4746811"/>
              <a:gd name="connsiteY279" fmla="*/ 808660 h 943953"/>
              <a:gd name="connsiteX280" fmla="*/ 4312023 w 4746811"/>
              <a:gd name="connsiteY280" fmla="*/ 795213 h 943953"/>
              <a:gd name="connsiteX281" fmla="*/ 4316506 w 4746811"/>
              <a:gd name="connsiteY281" fmla="*/ 772801 h 943953"/>
              <a:gd name="connsiteX282" fmla="*/ 4320988 w 4746811"/>
              <a:gd name="connsiteY282" fmla="*/ 732460 h 943953"/>
              <a:gd name="connsiteX283" fmla="*/ 4329953 w 4746811"/>
              <a:gd name="connsiteY283" fmla="*/ 705566 h 943953"/>
              <a:gd name="connsiteX284" fmla="*/ 4334435 w 4746811"/>
              <a:gd name="connsiteY284" fmla="*/ 692119 h 943953"/>
              <a:gd name="connsiteX285" fmla="*/ 4338917 w 4746811"/>
              <a:gd name="connsiteY285" fmla="*/ 678672 h 943953"/>
              <a:gd name="connsiteX286" fmla="*/ 4347882 w 4746811"/>
              <a:gd name="connsiteY286" fmla="*/ 665224 h 943953"/>
              <a:gd name="connsiteX287" fmla="*/ 4365811 w 4746811"/>
              <a:gd name="connsiteY287" fmla="*/ 624883 h 943953"/>
              <a:gd name="connsiteX288" fmla="*/ 4370294 w 4746811"/>
              <a:gd name="connsiteY288" fmla="*/ 606954 h 943953"/>
              <a:gd name="connsiteX289" fmla="*/ 4374776 w 4746811"/>
              <a:gd name="connsiteY289" fmla="*/ 580060 h 943953"/>
              <a:gd name="connsiteX290" fmla="*/ 4379258 w 4746811"/>
              <a:gd name="connsiteY290" fmla="*/ 566613 h 943953"/>
              <a:gd name="connsiteX291" fmla="*/ 4383741 w 4746811"/>
              <a:gd name="connsiteY291" fmla="*/ 548683 h 943953"/>
              <a:gd name="connsiteX292" fmla="*/ 4392706 w 4746811"/>
              <a:gd name="connsiteY292" fmla="*/ 508342 h 943953"/>
              <a:gd name="connsiteX293" fmla="*/ 4397188 w 4746811"/>
              <a:gd name="connsiteY293" fmla="*/ 494895 h 943953"/>
              <a:gd name="connsiteX294" fmla="*/ 4406153 w 4746811"/>
              <a:gd name="connsiteY294" fmla="*/ 481448 h 943953"/>
              <a:gd name="connsiteX295" fmla="*/ 4424082 w 4746811"/>
              <a:gd name="connsiteY295" fmla="*/ 441107 h 943953"/>
              <a:gd name="connsiteX296" fmla="*/ 4433047 w 4746811"/>
              <a:gd name="connsiteY296" fmla="*/ 409730 h 943953"/>
              <a:gd name="connsiteX297" fmla="*/ 4442011 w 4746811"/>
              <a:gd name="connsiteY297" fmla="*/ 342495 h 943953"/>
              <a:gd name="connsiteX298" fmla="*/ 4450976 w 4746811"/>
              <a:gd name="connsiteY298" fmla="*/ 329048 h 943953"/>
              <a:gd name="connsiteX299" fmla="*/ 4477870 w 4746811"/>
              <a:gd name="connsiteY299" fmla="*/ 315601 h 943953"/>
              <a:gd name="connsiteX300" fmla="*/ 4504764 w 4746811"/>
              <a:gd name="connsiteY300" fmla="*/ 297672 h 943953"/>
              <a:gd name="connsiteX301" fmla="*/ 4500282 w 4746811"/>
              <a:gd name="connsiteY301" fmla="*/ 248365 h 943953"/>
              <a:gd name="connsiteX302" fmla="*/ 4536141 w 4746811"/>
              <a:gd name="connsiteY302" fmla="*/ 208025 h 943953"/>
              <a:gd name="connsiteX303" fmla="*/ 4554070 w 4746811"/>
              <a:gd name="connsiteY303" fmla="*/ 208024 h 943953"/>
              <a:gd name="connsiteX304" fmla="*/ 4558553 w 4746811"/>
              <a:gd name="connsiteY304" fmla="*/ 190095 h 943953"/>
              <a:gd name="connsiteX305" fmla="*/ 4563035 w 4746811"/>
              <a:gd name="connsiteY305" fmla="*/ 176648 h 943953"/>
              <a:gd name="connsiteX306" fmla="*/ 4580964 w 4746811"/>
              <a:gd name="connsiteY306" fmla="*/ 149754 h 943953"/>
              <a:gd name="connsiteX307" fmla="*/ 4567517 w 4746811"/>
              <a:gd name="connsiteY307" fmla="*/ 158719 h 943953"/>
              <a:gd name="connsiteX308" fmla="*/ 4545106 w 4746811"/>
              <a:gd name="connsiteY308" fmla="*/ 181130 h 943953"/>
              <a:gd name="connsiteX309" fmla="*/ 4536141 w 4746811"/>
              <a:gd name="connsiteY309" fmla="*/ 194577 h 943953"/>
              <a:gd name="connsiteX310" fmla="*/ 4513729 w 4746811"/>
              <a:gd name="connsiteY310" fmla="*/ 221472 h 943953"/>
              <a:gd name="connsiteX311" fmla="*/ 4509247 w 4746811"/>
              <a:gd name="connsiteY311" fmla="*/ 234919 h 943953"/>
              <a:gd name="connsiteX312" fmla="*/ 4500282 w 4746811"/>
              <a:gd name="connsiteY312" fmla="*/ 297672 h 943953"/>
              <a:gd name="connsiteX313" fmla="*/ 4504764 w 4746811"/>
              <a:gd name="connsiteY313" fmla="*/ 284224 h 943953"/>
              <a:gd name="connsiteX314" fmla="*/ 4509247 w 4746811"/>
              <a:gd name="connsiteY314" fmla="*/ 221472 h 943953"/>
              <a:gd name="connsiteX315" fmla="*/ 4527176 w 4746811"/>
              <a:gd name="connsiteY315" fmla="*/ 216989 h 943953"/>
              <a:gd name="connsiteX316" fmla="*/ 4558553 w 4746811"/>
              <a:gd name="connsiteY316" fmla="*/ 185613 h 943953"/>
              <a:gd name="connsiteX317" fmla="*/ 4572000 w 4746811"/>
              <a:gd name="connsiteY317" fmla="*/ 176648 h 943953"/>
              <a:gd name="connsiteX318" fmla="*/ 4594411 w 4746811"/>
              <a:gd name="connsiteY318" fmla="*/ 158719 h 943953"/>
              <a:gd name="connsiteX319" fmla="*/ 4621306 w 4746811"/>
              <a:gd name="connsiteY319" fmla="*/ 167683 h 943953"/>
              <a:gd name="connsiteX320" fmla="*/ 4643717 w 4746811"/>
              <a:gd name="connsiteY320" fmla="*/ 172166 h 943953"/>
              <a:gd name="connsiteX321" fmla="*/ 4657164 w 4746811"/>
              <a:gd name="connsiteY321" fmla="*/ 176648 h 943953"/>
              <a:gd name="connsiteX322" fmla="*/ 4684058 w 4746811"/>
              <a:gd name="connsiteY322" fmla="*/ 181130 h 943953"/>
              <a:gd name="connsiteX323" fmla="*/ 4706470 w 4746811"/>
              <a:gd name="connsiteY323" fmla="*/ 199060 h 943953"/>
              <a:gd name="connsiteX324" fmla="*/ 4746811 w 4746811"/>
              <a:gd name="connsiteY324" fmla="*/ 216989 h 943953"/>
              <a:gd name="connsiteX0" fmla="*/ 0 w 4746811"/>
              <a:gd name="connsiteY0" fmla="*/ 176735 h 957487"/>
              <a:gd name="connsiteX1" fmla="*/ 22411 w 4746811"/>
              <a:gd name="connsiteY1" fmla="*/ 226041 h 957487"/>
              <a:gd name="connsiteX2" fmla="*/ 31376 w 4746811"/>
              <a:gd name="connsiteY2" fmla="*/ 239488 h 957487"/>
              <a:gd name="connsiteX3" fmla="*/ 44823 w 4746811"/>
              <a:gd name="connsiteY3" fmla="*/ 360511 h 957487"/>
              <a:gd name="connsiteX4" fmla="*/ 53788 w 4746811"/>
              <a:gd name="connsiteY4" fmla="*/ 387406 h 957487"/>
              <a:gd name="connsiteX5" fmla="*/ 58270 w 4746811"/>
              <a:gd name="connsiteY5" fmla="*/ 405335 h 957487"/>
              <a:gd name="connsiteX6" fmla="*/ 67235 w 4746811"/>
              <a:gd name="connsiteY6" fmla="*/ 432229 h 957487"/>
              <a:gd name="connsiteX7" fmla="*/ 80682 w 4746811"/>
              <a:gd name="connsiteY7" fmla="*/ 512911 h 957487"/>
              <a:gd name="connsiteX8" fmla="*/ 89647 w 4746811"/>
              <a:gd name="connsiteY8" fmla="*/ 526358 h 957487"/>
              <a:gd name="connsiteX9" fmla="*/ 98611 w 4746811"/>
              <a:gd name="connsiteY9" fmla="*/ 553253 h 957487"/>
              <a:gd name="connsiteX10" fmla="*/ 103094 w 4746811"/>
              <a:gd name="connsiteY10" fmla="*/ 566700 h 957487"/>
              <a:gd name="connsiteX11" fmla="*/ 112058 w 4746811"/>
              <a:gd name="connsiteY11" fmla="*/ 580147 h 957487"/>
              <a:gd name="connsiteX12" fmla="*/ 125506 w 4746811"/>
              <a:gd name="connsiteY12" fmla="*/ 607041 h 957487"/>
              <a:gd name="connsiteX13" fmla="*/ 134470 w 4746811"/>
              <a:gd name="connsiteY13" fmla="*/ 647382 h 957487"/>
              <a:gd name="connsiteX14" fmla="*/ 138953 w 4746811"/>
              <a:gd name="connsiteY14" fmla="*/ 660829 h 957487"/>
              <a:gd name="connsiteX15" fmla="*/ 143435 w 4746811"/>
              <a:gd name="connsiteY15" fmla="*/ 678758 h 957487"/>
              <a:gd name="connsiteX16" fmla="*/ 156882 w 4746811"/>
              <a:gd name="connsiteY16" fmla="*/ 683241 h 957487"/>
              <a:gd name="connsiteX17" fmla="*/ 170329 w 4746811"/>
              <a:gd name="connsiteY17" fmla="*/ 678758 h 957487"/>
              <a:gd name="connsiteX18" fmla="*/ 183776 w 4746811"/>
              <a:gd name="connsiteY18" fmla="*/ 638417 h 957487"/>
              <a:gd name="connsiteX19" fmla="*/ 206188 w 4746811"/>
              <a:gd name="connsiteY19" fmla="*/ 616006 h 957487"/>
              <a:gd name="connsiteX20" fmla="*/ 224117 w 4746811"/>
              <a:gd name="connsiteY20" fmla="*/ 593594 h 957487"/>
              <a:gd name="connsiteX21" fmla="*/ 228600 w 4746811"/>
              <a:gd name="connsiteY21" fmla="*/ 580147 h 957487"/>
              <a:gd name="connsiteX22" fmla="*/ 237564 w 4746811"/>
              <a:gd name="connsiteY22" fmla="*/ 530841 h 957487"/>
              <a:gd name="connsiteX23" fmla="*/ 242047 w 4746811"/>
              <a:gd name="connsiteY23" fmla="*/ 517394 h 957487"/>
              <a:gd name="connsiteX24" fmla="*/ 259976 w 4746811"/>
              <a:gd name="connsiteY24" fmla="*/ 490500 h 957487"/>
              <a:gd name="connsiteX25" fmla="*/ 264458 w 4746811"/>
              <a:gd name="connsiteY25" fmla="*/ 477053 h 957487"/>
              <a:gd name="connsiteX26" fmla="*/ 273423 w 4746811"/>
              <a:gd name="connsiteY26" fmla="*/ 463606 h 957487"/>
              <a:gd name="connsiteX27" fmla="*/ 282388 w 4746811"/>
              <a:gd name="connsiteY27" fmla="*/ 436711 h 957487"/>
              <a:gd name="connsiteX28" fmla="*/ 286870 w 4746811"/>
              <a:gd name="connsiteY28" fmla="*/ 400853 h 957487"/>
              <a:gd name="connsiteX29" fmla="*/ 300317 w 4746811"/>
              <a:gd name="connsiteY29" fmla="*/ 396370 h 957487"/>
              <a:gd name="connsiteX30" fmla="*/ 313764 w 4746811"/>
              <a:gd name="connsiteY30" fmla="*/ 387406 h 957487"/>
              <a:gd name="connsiteX31" fmla="*/ 345141 w 4746811"/>
              <a:gd name="connsiteY31" fmla="*/ 391888 h 957487"/>
              <a:gd name="connsiteX32" fmla="*/ 372035 w 4746811"/>
              <a:gd name="connsiteY32" fmla="*/ 405335 h 957487"/>
              <a:gd name="connsiteX33" fmla="*/ 407894 w 4746811"/>
              <a:gd name="connsiteY33" fmla="*/ 414300 h 957487"/>
              <a:gd name="connsiteX34" fmla="*/ 452717 w 4746811"/>
              <a:gd name="connsiteY34" fmla="*/ 436711 h 957487"/>
              <a:gd name="connsiteX35" fmla="*/ 488576 w 4746811"/>
              <a:gd name="connsiteY35" fmla="*/ 432229 h 957487"/>
              <a:gd name="connsiteX36" fmla="*/ 502023 w 4746811"/>
              <a:gd name="connsiteY36" fmla="*/ 427747 h 957487"/>
              <a:gd name="connsiteX37" fmla="*/ 506506 w 4746811"/>
              <a:gd name="connsiteY37" fmla="*/ 414300 h 957487"/>
              <a:gd name="connsiteX38" fmla="*/ 537882 w 4746811"/>
              <a:gd name="connsiteY38" fmla="*/ 378441 h 957487"/>
              <a:gd name="connsiteX39" fmla="*/ 560294 w 4746811"/>
              <a:gd name="connsiteY39" fmla="*/ 338100 h 957487"/>
              <a:gd name="connsiteX40" fmla="*/ 569258 w 4746811"/>
              <a:gd name="connsiteY40" fmla="*/ 324653 h 957487"/>
              <a:gd name="connsiteX41" fmla="*/ 609600 w 4746811"/>
              <a:gd name="connsiteY41" fmla="*/ 297758 h 957487"/>
              <a:gd name="connsiteX42" fmla="*/ 623047 w 4746811"/>
              <a:gd name="connsiteY42" fmla="*/ 293276 h 957487"/>
              <a:gd name="connsiteX43" fmla="*/ 632011 w 4746811"/>
              <a:gd name="connsiteY43" fmla="*/ 266382 h 957487"/>
              <a:gd name="connsiteX44" fmla="*/ 636494 w 4746811"/>
              <a:gd name="connsiteY44" fmla="*/ 279829 h 957487"/>
              <a:gd name="connsiteX45" fmla="*/ 649941 w 4746811"/>
              <a:gd name="connsiteY45" fmla="*/ 293276 h 957487"/>
              <a:gd name="connsiteX46" fmla="*/ 663388 w 4746811"/>
              <a:gd name="connsiteY46" fmla="*/ 302241 h 957487"/>
              <a:gd name="connsiteX47" fmla="*/ 676835 w 4746811"/>
              <a:gd name="connsiteY47" fmla="*/ 315688 h 957487"/>
              <a:gd name="connsiteX48" fmla="*/ 703729 w 4746811"/>
              <a:gd name="connsiteY48" fmla="*/ 329135 h 957487"/>
              <a:gd name="connsiteX49" fmla="*/ 730623 w 4746811"/>
              <a:gd name="connsiteY49" fmla="*/ 351547 h 957487"/>
              <a:gd name="connsiteX50" fmla="*/ 744070 w 4746811"/>
              <a:gd name="connsiteY50" fmla="*/ 356029 h 957487"/>
              <a:gd name="connsiteX51" fmla="*/ 757517 w 4746811"/>
              <a:gd name="connsiteY51" fmla="*/ 364994 h 957487"/>
              <a:gd name="connsiteX52" fmla="*/ 784411 w 4746811"/>
              <a:gd name="connsiteY52" fmla="*/ 378441 h 957487"/>
              <a:gd name="connsiteX53" fmla="*/ 775447 w 4746811"/>
              <a:gd name="connsiteY53" fmla="*/ 391888 h 957487"/>
              <a:gd name="connsiteX54" fmla="*/ 753035 w 4746811"/>
              <a:gd name="connsiteY54" fmla="*/ 373958 h 957487"/>
              <a:gd name="connsiteX55" fmla="*/ 748553 w 4746811"/>
              <a:gd name="connsiteY55" fmla="*/ 360511 h 957487"/>
              <a:gd name="connsiteX56" fmla="*/ 753035 w 4746811"/>
              <a:gd name="connsiteY56" fmla="*/ 382923 h 957487"/>
              <a:gd name="connsiteX57" fmla="*/ 770964 w 4746811"/>
              <a:gd name="connsiteY57" fmla="*/ 409817 h 957487"/>
              <a:gd name="connsiteX58" fmla="*/ 797858 w 4746811"/>
              <a:gd name="connsiteY58" fmla="*/ 400853 h 957487"/>
              <a:gd name="connsiteX59" fmla="*/ 824753 w 4746811"/>
              <a:gd name="connsiteY59" fmla="*/ 382923 h 957487"/>
              <a:gd name="connsiteX60" fmla="*/ 838200 w 4746811"/>
              <a:gd name="connsiteY60" fmla="*/ 356029 h 957487"/>
              <a:gd name="connsiteX61" fmla="*/ 851647 w 4746811"/>
              <a:gd name="connsiteY61" fmla="*/ 347064 h 957487"/>
              <a:gd name="connsiteX62" fmla="*/ 860611 w 4746811"/>
              <a:gd name="connsiteY62" fmla="*/ 333617 h 957487"/>
              <a:gd name="connsiteX63" fmla="*/ 874058 w 4746811"/>
              <a:gd name="connsiteY63" fmla="*/ 324653 h 957487"/>
              <a:gd name="connsiteX64" fmla="*/ 891988 w 4746811"/>
              <a:gd name="connsiteY64" fmla="*/ 297758 h 957487"/>
              <a:gd name="connsiteX65" fmla="*/ 900953 w 4746811"/>
              <a:gd name="connsiteY65" fmla="*/ 284311 h 957487"/>
              <a:gd name="connsiteX66" fmla="*/ 914400 w 4746811"/>
              <a:gd name="connsiteY66" fmla="*/ 270864 h 957487"/>
              <a:gd name="connsiteX67" fmla="*/ 941294 w 4746811"/>
              <a:gd name="connsiteY67" fmla="*/ 252935 h 957487"/>
              <a:gd name="connsiteX68" fmla="*/ 950258 w 4746811"/>
              <a:gd name="connsiteY68" fmla="*/ 266382 h 957487"/>
              <a:gd name="connsiteX69" fmla="*/ 990600 w 4746811"/>
              <a:gd name="connsiteY69" fmla="*/ 275347 h 957487"/>
              <a:gd name="connsiteX70" fmla="*/ 1062317 w 4746811"/>
              <a:gd name="connsiteY70" fmla="*/ 297758 h 957487"/>
              <a:gd name="connsiteX71" fmla="*/ 1075764 w 4746811"/>
              <a:gd name="connsiteY71" fmla="*/ 306723 h 957487"/>
              <a:gd name="connsiteX72" fmla="*/ 1111623 w 4746811"/>
              <a:gd name="connsiteY72" fmla="*/ 315688 h 957487"/>
              <a:gd name="connsiteX73" fmla="*/ 1129553 w 4746811"/>
              <a:gd name="connsiteY73" fmla="*/ 311206 h 957487"/>
              <a:gd name="connsiteX74" fmla="*/ 1169894 w 4746811"/>
              <a:gd name="connsiteY74" fmla="*/ 297758 h 957487"/>
              <a:gd name="connsiteX75" fmla="*/ 1205753 w 4746811"/>
              <a:gd name="connsiteY75" fmla="*/ 293276 h 957487"/>
              <a:gd name="connsiteX76" fmla="*/ 1286435 w 4746811"/>
              <a:gd name="connsiteY76" fmla="*/ 297758 h 957487"/>
              <a:gd name="connsiteX77" fmla="*/ 1295400 w 4746811"/>
              <a:gd name="connsiteY77" fmla="*/ 311206 h 957487"/>
              <a:gd name="connsiteX78" fmla="*/ 1335741 w 4746811"/>
              <a:gd name="connsiteY78" fmla="*/ 342582 h 957487"/>
              <a:gd name="connsiteX79" fmla="*/ 1362635 w 4746811"/>
              <a:gd name="connsiteY79" fmla="*/ 356029 h 957487"/>
              <a:gd name="connsiteX80" fmla="*/ 1389529 w 4746811"/>
              <a:gd name="connsiteY80" fmla="*/ 378441 h 957487"/>
              <a:gd name="connsiteX81" fmla="*/ 1398494 w 4746811"/>
              <a:gd name="connsiteY81" fmla="*/ 391888 h 957487"/>
              <a:gd name="connsiteX82" fmla="*/ 1371600 w 4746811"/>
              <a:gd name="connsiteY82" fmla="*/ 387406 h 957487"/>
              <a:gd name="connsiteX83" fmla="*/ 1367117 w 4746811"/>
              <a:gd name="connsiteY83" fmla="*/ 396370 h 957487"/>
              <a:gd name="connsiteX84" fmla="*/ 1380564 w 4746811"/>
              <a:gd name="connsiteY84" fmla="*/ 427747 h 957487"/>
              <a:gd name="connsiteX85" fmla="*/ 1407458 w 4746811"/>
              <a:gd name="connsiteY85" fmla="*/ 445676 h 957487"/>
              <a:gd name="connsiteX86" fmla="*/ 1425388 w 4746811"/>
              <a:gd name="connsiteY86" fmla="*/ 423264 h 957487"/>
              <a:gd name="connsiteX87" fmla="*/ 1438835 w 4746811"/>
              <a:gd name="connsiteY87" fmla="*/ 414300 h 957487"/>
              <a:gd name="connsiteX88" fmla="*/ 1465729 w 4746811"/>
              <a:gd name="connsiteY88" fmla="*/ 396370 h 957487"/>
              <a:gd name="connsiteX89" fmla="*/ 1492623 w 4746811"/>
              <a:gd name="connsiteY89" fmla="*/ 378441 h 957487"/>
              <a:gd name="connsiteX90" fmla="*/ 1506070 w 4746811"/>
              <a:gd name="connsiteY90" fmla="*/ 364994 h 957487"/>
              <a:gd name="connsiteX91" fmla="*/ 1519517 w 4746811"/>
              <a:gd name="connsiteY91" fmla="*/ 360511 h 957487"/>
              <a:gd name="connsiteX92" fmla="*/ 1541929 w 4746811"/>
              <a:gd name="connsiteY92" fmla="*/ 338100 h 957487"/>
              <a:gd name="connsiteX93" fmla="*/ 1550894 w 4746811"/>
              <a:gd name="connsiteY93" fmla="*/ 324653 h 957487"/>
              <a:gd name="connsiteX94" fmla="*/ 1564341 w 4746811"/>
              <a:gd name="connsiteY94" fmla="*/ 311206 h 957487"/>
              <a:gd name="connsiteX95" fmla="*/ 1573306 w 4746811"/>
              <a:gd name="connsiteY95" fmla="*/ 293276 h 957487"/>
              <a:gd name="connsiteX96" fmla="*/ 1582270 w 4746811"/>
              <a:gd name="connsiteY96" fmla="*/ 279829 h 957487"/>
              <a:gd name="connsiteX97" fmla="*/ 1586753 w 4746811"/>
              <a:gd name="connsiteY97" fmla="*/ 266382 h 957487"/>
              <a:gd name="connsiteX98" fmla="*/ 1600200 w 4746811"/>
              <a:gd name="connsiteY98" fmla="*/ 257417 h 957487"/>
              <a:gd name="connsiteX99" fmla="*/ 1618129 w 4746811"/>
              <a:gd name="connsiteY99" fmla="*/ 235006 h 957487"/>
              <a:gd name="connsiteX100" fmla="*/ 1627094 w 4746811"/>
              <a:gd name="connsiteY100" fmla="*/ 208111 h 957487"/>
              <a:gd name="connsiteX101" fmla="*/ 1653988 w 4746811"/>
              <a:gd name="connsiteY101" fmla="*/ 167770 h 957487"/>
              <a:gd name="connsiteX102" fmla="*/ 1667435 w 4746811"/>
              <a:gd name="connsiteY102" fmla="*/ 158806 h 957487"/>
              <a:gd name="connsiteX103" fmla="*/ 1689847 w 4746811"/>
              <a:gd name="connsiteY103" fmla="*/ 118464 h 957487"/>
              <a:gd name="connsiteX104" fmla="*/ 1698811 w 4746811"/>
              <a:gd name="connsiteY104" fmla="*/ 69158 h 957487"/>
              <a:gd name="connsiteX105" fmla="*/ 1703294 w 4746811"/>
              <a:gd name="connsiteY105" fmla="*/ 51229 h 957487"/>
              <a:gd name="connsiteX106" fmla="*/ 1707776 w 4746811"/>
              <a:gd name="connsiteY106" fmla="*/ 37782 h 957487"/>
              <a:gd name="connsiteX107" fmla="*/ 1721223 w 4746811"/>
              <a:gd name="connsiteY107" fmla="*/ 28817 h 957487"/>
              <a:gd name="connsiteX108" fmla="*/ 1730188 w 4746811"/>
              <a:gd name="connsiteY108" fmla="*/ 15370 h 957487"/>
              <a:gd name="connsiteX109" fmla="*/ 1712258 w 4746811"/>
              <a:gd name="connsiteY109" fmla="*/ 19853 h 957487"/>
              <a:gd name="connsiteX110" fmla="*/ 1698811 w 4746811"/>
              <a:gd name="connsiteY110" fmla="*/ 64676 h 957487"/>
              <a:gd name="connsiteX111" fmla="*/ 1685364 w 4746811"/>
              <a:gd name="connsiteY111" fmla="*/ 78123 h 957487"/>
              <a:gd name="connsiteX112" fmla="*/ 1667435 w 4746811"/>
              <a:gd name="connsiteY112" fmla="*/ 105017 h 957487"/>
              <a:gd name="connsiteX113" fmla="*/ 1658470 w 4746811"/>
              <a:gd name="connsiteY113" fmla="*/ 118464 h 957487"/>
              <a:gd name="connsiteX114" fmla="*/ 1653988 w 4746811"/>
              <a:gd name="connsiteY114" fmla="*/ 131911 h 957487"/>
              <a:gd name="connsiteX115" fmla="*/ 1667435 w 4746811"/>
              <a:gd name="connsiteY115" fmla="*/ 127429 h 957487"/>
              <a:gd name="connsiteX116" fmla="*/ 1694329 w 4746811"/>
              <a:gd name="connsiteY116" fmla="*/ 109500 h 957487"/>
              <a:gd name="connsiteX117" fmla="*/ 1685364 w 4746811"/>
              <a:gd name="connsiteY117" fmla="*/ 91571 h 957487"/>
              <a:gd name="connsiteX118" fmla="*/ 1730188 w 4746811"/>
              <a:gd name="connsiteY118" fmla="*/ 19853 h 957487"/>
              <a:gd name="connsiteX119" fmla="*/ 1743637 w 4746811"/>
              <a:gd name="connsiteY119" fmla="*/ 1923 h 957487"/>
              <a:gd name="connsiteX120" fmla="*/ 1770529 w 4746811"/>
              <a:gd name="connsiteY120" fmla="*/ 64676 h 957487"/>
              <a:gd name="connsiteX121" fmla="*/ 1783976 w 4746811"/>
              <a:gd name="connsiteY121" fmla="*/ 69158 h 957487"/>
              <a:gd name="connsiteX122" fmla="*/ 1792941 w 4746811"/>
              <a:gd name="connsiteY122" fmla="*/ 82606 h 957487"/>
              <a:gd name="connsiteX123" fmla="*/ 1792941 w 4746811"/>
              <a:gd name="connsiteY123" fmla="*/ 96053 h 957487"/>
              <a:gd name="connsiteX124" fmla="*/ 1819835 w 4746811"/>
              <a:gd name="connsiteY124" fmla="*/ 105017 h 957487"/>
              <a:gd name="connsiteX125" fmla="*/ 1828800 w 4746811"/>
              <a:gd name="connsiteY125" fmla="*/ 118464 h 957487"/>
              <a:gd name="connsiteX126" fmla="*/ 1855694 w 4746811"/>
              <a:gd name="connsiteY126" fmla="*/ 140876 h 957487"/>
              <a:gd name="connsiteX127" fmla="*/ 1864658 w 4746811"/>
              <a:gd name="connsiteY127" fmla="*/ 181217 h 957487"/>
              <a:gd name="connsiteX128" fmla="*/ 1891553 w 4746811"/>
              <a:gd name="connsiteY128" fmla="*/ 176735 h 957487"/>
              <a:gd name="connsiteX129" fmla="*/ 1909482 w 4746811"/>
              <a:gd name="connsiteY129" fmla="*/ 203629 h 957487"/>
              <a:gd name="connsiteX130" fmla="*/ 1918447 w 4746811"/>
              <a:gd name="connsiteY130" fmla="*/ 217076 h 957487"/>
              <a:gd name="connsiteX131" fmla="*/ 1931894 w 4746811"/>
              <a:gd name="connsiteY131" fmla="*/ 226041 h 957487"/>
              <a:gd name="connsiteX132" fmla="*/ 1949823 w 4746811"/>
              <a:gd name="connsiteY132" fmla="*/ 248453 h 957487"/>
              <a:gd name="connsiteX133" fmla="*/ 1967753 w 4746811"/>
              <a:gd name="connsiteY133" fmla="*/ 270864 h 957487"/>
              <a:gd name="connsiteX134" fmla="*/ 1990164 w 4746811"/>
              <a:gd name="connsiteY134" fmla="*/ 306723 h 957487"/>
              <a:gd name="connsiteX135" fmla="*/ 1994647 w 4746811"/>
              <a:gd name="connsiteY135" fmla="*/ 320170 h 957487"/>
              <a:gd name="connsiteX136" fmla="*/ 2021541 w 4746811"/>
              <a:gd name="connsiteY136" fmla="*/ 360511 h 957487"/>
              <a:gd name="connsiteX137" fmla="*/ 2039470 w 4746811"/>
              <a:gd name="connsiteY137" fmla="*/ 387406 h 957487"/>
              <a:gd name="connsiteX138" fmla="*/ 2048435 w 4746811"/>
              <a:gd name="connsiteY138" fmla="*/ 414300 h 957487"/>
              <a:gd name="connsiteX139" fmla="*/ 2057400 w 4746811"/>
              <a:gd name="connsiteY139" fmla="*/ 445676 h 957487"/>
              <a:gd name="connsiteX140" fmla="*/ 2070847 w 4746811"/>
              <a:gd name="connsiteY140" fmla="*/ 436711 h 957487"/>
              <a:gd name="connsiteX141" fmla="*/ 2075329 w 4746811"/>
              <a:gd name="connsiteY141" fmla="*/ 423264 h 957487"/>
              <a:gd name="connsiteX142" fmla="*/ 2102223 w 4746811"/>
              <a:gd name="connsiteY142" fmla="*/ 414300 h 957487"/>
              <a:gd name="connsiteX143" fmla="*/ 2142564 w 4746811"/>
              <a:gd name="connsiteY143" fmla="*/ 387406 h 957487"/>
              <a:gd name="connsiteX144" fmla="*/ 2156011 w 4746811"/>
              <a:gd name="connsiteY144" fmla="*/ 373958 h 957487"/>
              <a:gd name="connsiteX145" fmla="*/ 2169458 w 4746811"/>
              <a:gd name="connsiteY145" fmla="*/ 364994 h 957487"/>
              <a:gd name="connsiteX146" fmla="*/ 2205317 w 4746811"/>
              <a:gd name="connsiteY146" fmla="*/ 311206 h 957487"/>
              <a:gd name="connsiteX147" fmla="*/ 2218764 w 4746811"/>
              <a:gd name="connsiteY147" fmla="*/ 302241 h 957487"/>
              <a:gd name="connsiteX148" fmla="*/ 2232211 w 4746811"/>
              <a:gd name="connsiteY148" fmla="*/ 329135 h 957487"/>
              <a:gd name="connsiteX149" fmla="*/ 2259106 w 4746811"/>
              <a:gd name="connsiteY149" fmla="*/ 338100 h 957487"/>
              <a:gd name="connsiteX150" fmla="*/ 2272553 w 4746811"/>
              <a:gd name="connsiteY150" fmla="*/ 347064 h 957487"/>
              <a:gd name="connsiteX151" fmla="*/ 2286000 w 4746811"/>
              <a:gd name="connsiteY151" fmla="*/ 351547 h 957487"/>
              <a:gd name="connsiteX152" fmla="*/ 2312894 w 4746811"/>
              <a:gd name="connsiteY152" fmla="*/ 369476 h 957487"/>
              <a:gd name="connsiteX153" fmla="*/ 2339788 w 4746811"/>
              <a:gd name="connsiteY153" fmla="*/ 378441 h 957487"/>
              <a:gd name="connsiteX154" fmla="*/ 2348753 w 4746811"/>
              <a:gd name="connsiteY154" fmla="*/ 391888 h 957487"/>
              <a:gd name="connsiteX155" fmla="*/ 2353235 w 4746811"/>
              <a:gd name="connsiteY155" fmla="*/ 405335 h 957487"/>
              <a:gd name="connsiteX156" fmla="*/ 2366682 w 4746811"/>
              <a:gd name="connsiteY156" fmla="*/ 409817 h 957487"/>
              <a:gd name="connsiteX157" fmla="*/ 2389094 w 4746811"/>
              <a:gd name="connsiteY157" fmla="*/ 405335 h 957487"/>
              <a:gd name="connsiteX158" fmla="*/ 2415988 w 4746811"/>
              <a:gd name="connsiteY158" fmla="*/ 396370 h 957487"/>
              <a:gd name="connsiteX159" fmla="*/ 2429435 w 4746811"/>
              <a:gd name="connsiteY159" fmla="*/ 382923 h 957487"/>
              <a:gd name="connsiteX160" fmla="*/ 2438400 w 4746811"/>
              <a:gd name="connsiteY160" fmla="*/ 369476 h 957487"/>
              <a:gd name="connsiteX161" fmla="*/ 2465294 w 4746811"/>
              <a:gd name="connsiteY161" fmla="*/ 351547 h 957487"/>
              <a:gd name="connsiteX162" fmla="*/ 2478741 w 4746811"/>
              <a:gd name="connsiteY162" fmla="*/ 342582 h 957487"/>
              <a:gd name="connsiteX163" fmla="*/ 2492188 w 4746811"/>
              <a:gd name="connsiteY163" fmla="*/ 333617 h 957487"/>
              <a:gd name="connsiteX164" fmla="*/ 2505635 w 4746811"/>
              <a:gd name="connsiteY164" fmla="*/ 324653 h 957487"/>
              <a:gd name="connsiteX165" fmla="*/ 2528047 w 4746811"/>
              <a:gd name="connsiteY165" fmla="*/ 306723 h 957487"/>
              <a:gd name="connsiteX166" fmla="*/ 2541494 w 4746811"/>
              <a:gd name="connsiteY166" fmla="*/ 320170 h 957487"/>
              <a:gd name="connsiteX167" fmla="*/ 2568388 w 4746811"/>
              <a:gd name="connsiteY167" fmla="*/ 329135 h 957487"/>
              <a:gd name="connsiteX168" fmla="*/ 2595282 w 4746811"/>
              <a:gd name="connsiteY168" fmla="*/ 347064 h 957487"/>
              <a:gd name="connsiteX169" fmla="*/ 2622176 w 4746811"/>
              <a:gd name="connsiteY169" fmla="*/ 364994 h 957487"/>
              <a:gd name="connsiteX170" fmla="*/ 2649070 w 4746811"/>
              <a:gd name="connsiteY170" fmla="*/ 387406 h 957487"/>
              <a:gd name="connsiteX171" fmla="*/ 2662517 w 4746811"/>
              <a:gd name="connsiteY171" fmla="*/ 391888 h 957487"/>
              <a:gd name="connsiteX172" fmla="*/ 2689411 w 4746811"/>
              <a:gd name="connsiteY172" fmla="*/ 409817 h 957487"/>
              <a:gd name="connsiteX173" fmla="*/ 2711823 w 4746811"/>
              <a:gd name="connsiteY173" fmla="*/ 414300 h 957487"/>
              <a:gd name="connsiteX174" fmla="*/ 2738717 w 4746811"/>
              <a:gd name="connsiteY174" fmla="*/ 423264 h 957487"/>
              <a:gd name="connsiteX175" fmla="*/ 2752164 w 4746811"/>
              <a:gd name="connsiteY175" fmla="*/ 427747 h 957487"/>
              <a:gd name="connsiteX176" fmla="*/ 2765611 w 4746811"/>
              <a:gd name="connsiteY176" fmla="*/ 436711 h 957487"/>
              <a:gd name="connsiteX177" fmla="*/ 2796988 w 4746811"/>
              <a:gd name="connsiteY177" fmla="*/ 445676 h 957487"/>
              <a:gd name="connsiteX178" fmla="*/ 2810435 w 4746811"/>
              <a:gd name="connsiteY178" fmla="*/ 454641 h 957487"/>
              <a:gd name="connsiteX179" fmla="*/ 2886635 w 4746811"/>
              <a:gd name="connsiteY179" fmla="*/ 472570 h 957487"/>
              <a:gd name="connsiteX180" fmla="*/ 2900082 w 4746811"/>
              <a:gd name="connsiteY180" fmla="*/ 477053 h 957487"/>
              <a:gd name="connsiteX181" fmla="*/ 2935941 w 4746811"/>
              <a:gd name="connsiteY181" fmla="*/ 486017 h 957487"/>
              <a:gd name="connsiteX182" fmla="*/ 2971800 w 4746811"/>
              <a:gd name="connsiteY182" fmla="*/ 517394 h 957487"/>
              <a:gd name="connsiteX183" fmla="*/ 2998694 w 4746811"/>
              <a:gd name="connsiteY183" fmla="*/ 526358 h 957487"/>
              <a:gd name="connsiteX184" fmla="*/ 3052482 w 4746811"/>
              <a:gd name="connsiteY184" fmla="*/ 512911 h 957487"/>
              <a:gd name="connsiteX185" fmla="*/ 3079376 w 4746811"/>
              <a:gd name="connsiteY185" fmla="*/ 503947 h 957487"/>
              <a:gd name="connsiteX186" fmla="*/ 3097306 w 4746811"/>
              <a:gd name="connsiteY186" fmla="*/ 499464 h 957487"/>
              <a:gd name="connsiteX187" fmla="*/ 3142129 w 4746811"/>
              <a:gd name="connsiteY187" fmla="*/ 486017 h 957487"/>
              <a:gd name="connsiteX188" fmla="*/ 3169023 w 4746811"/>
              <a:gd name="connsiteY188" fmla="*/ 468088 h 957487"/>
              <a:gd name="connsiteX189" fmla="*/ 3209364 w 4746811"/>
              <a:gd name="connsiteY189" fmla="*/ 454641 h 957487"/>
              <a:gd name="connsiteX190" fmla="*/ 3258670 w 4746811"/>
              <a:gd name="connsiteY190" fmla="*/ 450158 h 957487"/>
              <a:gd name="connsiteX191" fmla="*/ 3272117 w 4746811"/>
              <a:gd name="connsiteY191" fmla="*/ 445676 h 957487"/>
              <a:gd name="connsiteX192" fmla="*/ 3307976 w 4746811"/>
              <a:gd name="connsiteY192" fmla="*/ 441194 h 957487"/>
              <a:gd name="connsiteX193" fmla="*/ 3334870 w 4746811"/>
              <a:gd name="connsiteY193" fmla="*/ 400853 h 957487"/>
              <a:gd name="connsiteX194" fmla="*/ 3361764 w 4746811"/>
              <a:gd name="connsiteY194" fmla="*/ 382923 h 957487"/>
              <a:gd name="connsiteX195" fmla="*/ 3375211 w 4746811"/>
              <a:gd name="connsiteY195" fmla="*/ 373958 h 957487"/>
              <a:gd name="connsiteX196" fmla="*/ 3393141 w 4746811"/>
              <a:gd name="connsiteY196" fmla="*/ 347064 h 957487"/>
              <a:gd name="connsiteX197" fmla="*/ 3411070 w 4746811"/>
              <a:gd name="connsiteY197" fmla="*/ 320170 h 957487"/>
              <a:gd name="connsiteX198" fmla="*/ 3415553 w 4746811"/>
              <a:gd name="connsiteY198" fmla="*/ 306723 h 957487"/>
              <a:gd name="connsiteX199" fmla="*/ 3433482 w 4746811"/>
              <a:gd name="connsiteY199" fmla="*/ 284311 h 957487"/>
              <a:gd name="connsiteX200" fmla="*/ 3442447 w 4746811"/>
              <a:gd name="connsiteY200" fmla="*/ 270864 h 957487"/>
              <a:gd name="connsiteX201" fmla="*/ 3446929 w 4746811"/>
              <a:gd name="connsiteY201" fmla="*/ 257417 h 957487"/>
              <a:gd name="connsiteX202" fmla="*/ 3464858 w 4746811"/>
              <a:gd name="connsiteY202" fmla="*/ 230523 h 957487"/>
              <a:gd name="connsiteX203" fmla="*/ 3491753 w 4746811"/>
              <a:gd name="connsiteY203" fmla="*/ 243970 h 957487"/>
              <a:gd name="connsiteX204" fmla="*/ 3500717 w 4746811"/>
              <a:gd name="connsiteY204" fmla="*/ 257417 h 957487"/>
              <a:gd name="connsiteX205" fmla="*/ 3514164 w 4746811"/>
              <a:gd name="connsiteY205" fmla="*/ 266382 h 957487"/>
              <a:gd name="connsiteX206" fmla="*/ 3541058 w 4746811"/>
              <a:gd name="connsiteY206" fmla="*/ 288794 h 957487"/>
              <a:gd name="connsiteX207" fmla="*/ 3563470 w 4746811"/>
              <a:gd name="connsiteY207" fmla="*/ 306723 h 957487"/>
              <a:gd name="connsiteX208" fmla="*/ 3603811 w 4746811"/>
              <a:gd name="connsiteY208" fmla="*/ 329135 h 957487"/>
              <a:gd name="connsiteX209" fmla="*/ 3608294 w 4746811"/>
              <a:gd name="connsiteY209" fmla="*/ 342582 h 957487"/>
              <a:gd name="connsiteX210" fmla="*/ 3653117 w 4746811"/>
              <a:gd name="connsiteY210" fmla="*/ 356029 h 957487"/>
              <a:gd name="connsiteX211" fmla="*/ 3765176 w 4746811"/>
              <a:gd name="connsiteY211" fmla="*/ 364994 h 957487"/>
              <a:gd name="connsiteX212" fmla="*/ 3778623 w 4746811"/>
              <a:gd name="connsiteY212" fmla="*/ 369476 h 957487"/>
              <a:gd name="connsiteX213" fmla="*/ 3792070 w 4746811"/>
              <a:gd name="connsiteY213" fmla="*/ 378441 h 957487"/>
              <a:gd name="connsiteX214" fmla="*/ 3805517 w 4746811"/>
              <a:gd name="connsiteY214" fmla="*/ 382923 h 957487"/>
              <a:gd name="connsiteX215" fmla="*/ 3657600 w 4746811"/>
              <a:gd name="connsiteY215" fmla="*/ 378441 h 957487"/>
              <a:gd name="connsiteX216" fmla="*/ 3827929 w 4746811"/>
              <a:gd name="connsiteY216" fmla="*/ 373958 h 957487"/>
              <a:gd name="connsiteX217" fmla="*/ 3850341 w 4746811"/>
              <a:gd name="connsiteY217" fmla="*/ 369476 h 957487"/>
              <a:gd name="connsiteX218" fmla="*/ 3886200 w 4746811"/>
              <a:gd name="connsiteY218" fmla="*/ 364994 h 957487"/>
              <a:gd name="connsiteX219" fmla="*/ 3917576 w 4746811"/>
              <a:gd name="connsiteY219" fmla="*/ 333617 h 957487"/>
              <a:gd name="connsiteX220" fmla="*/ 3917576 w 4746811"/>
              <a:gd name="connsiteY220" fmla="*/ 333617 h 957487"/>
              <a:gd name="connsiteX221" fmla="*/ 3931023 w 4746811"/>
              <a:gd name="connsiteY221" fmla="*/ 324653 h 957487"/>
              <a:gd name="connsiteX222" fmla="*/ 3971364 w 4746811"/>
              <a:gd name="connsiteY222" fmla="*/ 302241 h 957487"/>
              <a:gd name="connsiteX223" fmla="*/ 3998258 w 4746811"/>
              <a:gd name="connsiteY223" fmla="*/ 279829 h 957487"/>
              <a:gd name="connsiteX224" fmla="*/ 4025153 w 4746811"/>
              <a:gd name="connsiteY224" fmla="*/ 257417 h 957487"/>
              <a:gd name="connsiteX225" fmla="*/ 4047564 w 4746811"/>
              <a:gd name="connsiteY225" fmla="*/ 230523 h 957487"/>
              <a:gd name="connsiteX226" fmla="*/ 4065494 w 4746811"/>
              <a:gd name="connsiteY226" fmla="*/ 221558 h 957487"/>
              <a:gd name="connsiteX227" fmla="*/ 4087906 w 4746811"/>
              <a:gd name="connsiteY227" fmla="*/ 181217 h 957487"/>
              <a:gd name="connsiteX228" fmla="*/ 4096870 w 4746811"/>
              <a:gd name="connsiteY228" fmla="*/ 163288 h 957487"/>
              <a:gd name="connsiteX229" fmla="*/ 4128247 w 4746811"/>
              <a:gd name="connsiteY229" fmla="*/ 149841 h 957487"/>
              <a:gd name="connsiteX230" fmla="*/ 4150658 w 4746811"/>
              <a:gd name="connsiteY230" fmla="*/ 190182 h 957487"/>
              <a:gd name="connsiteX231" fmla="*/ 4137211 w 4746811"/>
              <a:gd name="connsiteY231" fmla="*/ 199147 h 957487"/>
              <a:gd name="connsiteX232" fmla="*/ 4132729 w 4746811"/>
              <a:gd name="connsiteY232" fmla="*/ 181217 h 957487"/>
              <a:gd name="connsiteX233" fmla="*/ 4128247 w 4746811"/>
              <a:gd name="connsiteY233" fmla="*/ 149841 h 957487"/>
              <a:gd name="connsiteX234" fmla="*/ 4114800 w 4746811"/>
              <a:gd name="connsiteY234" fmla="*/ 145358 h 957487"/>
              <a:gd name="connsiteX235" fmla="*/ 4123764 w 4746811"/>
              <a:gd name="connsiteY235" fmla="*/ 172253 h 957487"/>
              <a:gd name="connsiteX236" fmla="*/ 4128247 w 4746811"/>
              <a:gd name="connsiteY236" fmla="*/ 185700 h 957487"/>
              <a:gd name="connsiteX237" fmla="*/ 4137211 w 4746811"/>
              <a:gd name="connsiteY237" fmla="*/ 199147 h 957487"/>
              <a:gd name="connsiteX238" fmla="*/ 4141694 w 4746811"/>
              <a:gd name="connsiteY238" fmla="*/ 257417 h 957487"/>
              <a:gd name="connsiteX239" fmla="*/ 4146176 w 4746811"/>
              <a:gd name="connsiteY239" fmla="*/ 297758 h 957487"/>
              <a:gd name="connsiteX240" fmla="*/ 4155141 w 4746811"/>
              <a:gd name="connsiteY240" fmla="*/ 400853 h 957487"/>
              <a:gd name="connsiteX241" fmla="*/ 4159623 w 4746811"/>
              <a:gd name="connsiteY241" fmla="*/ 414300 h 957487"/>
              <a:gd name="connsiteX242" fmla="*/ 4164106 w 4746811"/>
              <a:gd name="connsiteY242" fmla="*/ 503947 h 957487"/>
              <a:gd name="connsiteX243" fmla="*/ 4168588 w 4746811"/>
              <a:gd name="connsiteY243" fmla="*/ 521876 h 957487"/>
              <a:gd name="connsiteX244" fmla="*/ 4208929 w 4746811"/>
              <a:gd name="connsiteY244" fmla="*/ 553253 h 957487"/>
              <a:gd name="connsiteX245" fmla="*/ 4204446 w 4746811"/>
              <a:gd name="connsiteY245" fmla="*/ 620488 h 957487"/>
              <a:gd name="connsiteX246" fmla="*/ 4204446 w 4746811"/>
              <a:gd name="connsiteY246" fmla="*/ 598076 h 957487"/>
              <a:gd name="connsiteX247" fmla="*/ 4191000 w 4746811"/>
              <a:gd name="connsiteY247" fmla="*/ 575664 h 957487"/>
              <a:gd name="connsiteX248" fmla="*/ 4199964 w 4746811"/>
              <a:gd name="connsiteY248" fmla="*/ 535323 h 957487"/>
              <a:gd name="connsiteX249" fmla="*/ 4182035 w 4746811"/>
              <a:gd name="connsiteY249" fmla="*/ 508429 h 957487"/>
              <a:gd name="connsiteX250" fmla="*/ 4173070 w 4746811"/>
              <a:gd name="connsiteY250" fmla="*/ 494982 h 957487"/>
              <a:gd name="connsiteX251" fmla="*/ 4164106 w 4746811"/>
              <a:gd name="connsiteY251" fmla="*/ 454641 h 957487"/>
              <a:gd name="connsiteX252" fmla="*/ 4168588 w 4746811"/>
              <a:gd name="connsiteY252" fmla="*/ 454641 h 957487"/>
              <a:gd name="connsiteX253" fmla="*/ 4173070 w 4746811"/>
              <a:gd name="connsiteY253" fmla="*/ 468088 h 957487"/>
              <a:gd name="connsiteX254" fmla="*/ 4182035 w 4746811"/>
              <a:gd name="connsiteY254" fmla="*/ 481535 h 957487"/>
              <a:gd name="connsiteX255" fmla="*/ 4186517 w 4746811"/>
              <a:gd name="connsiteY255" fmla="*/ 508429 h 957487"/>
              <a:gd name="connsiteX256" fmla="*/ 4195482 w 4746811"/>
              <a:gd name="connsiteY256" fmla="*/ 535323 h 957487"/>
              <a:gd name="connsiteX257" fmla="*/ 4199964 w 4746811"/>
              <a:gd name="connsiteY257" fmla="*/ 575664 h 957487"/>
              <a:gd name="connsiteX258" fmla="*/ 4208929 w 4746811"/>
              <a:gd name="connsiteY258" fmla="*/ 602558 h 957487"/>
              <a:gd name="connsiteX259" fmla="*/ 4213411 w 4746811"/>
              <a:gd name="connsiteY259" fmla="*/ 616006 h 957487"/>
              <a:gd name="connsiteX260" fmla="*/ 4217894 w 4746811"/>
              <a:gd name="connsiteY260" fmla="*/ 638417 h 957487"/>
              <a:gd name="connsiteX261" fmla="*/ 4222376 w 4746811"/>
              <a:gd name="connsiteY261" fmla="*/ 732547 h 957487"/>
              <a:gd name="connsiteX262" fmla="*/ 4231341 w 4746811"/>
              <a:gd name="connsiteY262" fmla="*/ 759441 h 957487"/>
              <a:gd name="connsiteX263" fmla="*/ 4235823 w 4746811"/>
              <a:gd name="connsiteY263" fmla="*/ 781853 h 957487"/>
              <a:gd name="connsiteX264" fmla="*/ 4244788 w 4746811"/>
              <a:gd name="connsiteY264" fmla="*/ 808747 h 957487"/>
              <a:gd name="connsiteX265" fmla="*/ 4249270 w 4746811"/>
              <a:gd name="connsiteY265" fmla="*/ 822194 h 957487"/>
              <a:gd name="connsiteX266" fmla="*/ 4253753 w 4746811"/>
              <a:gd name="connsiteY266" fmla="*/ 835641 h 957487"/>
              <a:gd name="connsiteX267" fmla="*/ 4267200 w 4746811"/>
              <a:gd name="connsiteY267" fmla="*/ 880464 h 957487"/>
              <a:gd name="connsiteX268" fmla="*/ 4276164 w 4746811"/>
              <a:gd name="connsiteY268" fmla="*/ 893911 h 957487"/>
              <a:gd name="connsiteX269" fmla="*/ 4262717 w 4746811"/>
              <a:gd name="connsiteY269" fmla="*/ 938735 h 957487"/>
              <a:gd name="connsiteX270" fmla="*/ 4249270 w 4746811"/>
              <a:gd name="connsiteY270" fmla="*/ 925288 h 957487"/>
              <a:gd name="connsiteX271" fmla="*/ 4240306 w 4746811"/>
              <a:gd name="connsiteY271" fmla="*/ 893911 h 957487"/>
              <a:gd name="connsiteX272" fmla="*/ 4244788 w 4746811"/>
              <a:gd name="connsiteY272" fmla="*/ 871500 h 957487"/>
              <a:gd name="connsiteX273" fmla="*/ 4271682 w 4746811"/>
              <a:gd name="connsiteY273" fmla="*/ 884947 h 957487"/>
              <a:gd name="connsiteX274" fmla="*/ 4276164 w 4746811"/>
              <a:gd name="connsiteY274" fmla="*/ 898394 h 957487"/>
              <a:gd name="connsiteX275" fmla="*/ 4280647 w 4746811"/>
              <a:gd name="connsiteY275" fmla="*/ 929770 h 957487"/>
              <a:gd name="connsiteX276" fmla="*/ 4285129 w 4746811"/>
              <a:gd name="connsiteY276" fmla="*/ 907358 h 957487"/>
              <a:gd name="connsiteX277" fmla="*/ 4289611 w 4746811"/>
              <a:gd name="connsiteY277" fmla="*/ 893911 h 957487"/>
              <a:gd name="connsiteX278" fmla="*/ 4298576 w 4746811"/>
              <a:gd name="connsiteY278" fmla="*/ 849088 h 957487"/>
              <a:gd name="connsiteX279" fmla="*/ 4307541 w 4746811"/>
              <a:gd name="connsiteY279" fmla="*/ 822194 h 957487"/>
              <a:gd name="connsiteX280" fmla="*/ 4312023 w 4746811"/>
              <a:gd name="connsiteY280" fmla="*/ 808747 h 957487"/>
              <a:gd name="connsiteX281" fmla="*/ 4316506 w 4746811"/>
              <a:gd name="connsiteY281" fmla="*/ 786335 h 957487"/>
              <a:gd name="connsiteX282" fmla="*/ 4320988 w 4746811"/>
              <a:gd name="connsiteY282" fmla="*/ 745994 h 957487"/>
              <a:gd name="connsiteX283" fmla="*/ 4329953 w 4746811"/>
              <a:gd name="connsiteY283" fmla="*/ 719100 h 957487"/>
              <a:gd name="connsiteX284" fmla="*/ 4334435 w 4746811"/>
              <a:gd name="connsiteY284" fmla="*/ 705653 h 957487"/>
              <a:gd name="connsiteX285" fmla="*/ 4338917 w 4746811"/>
              <a:gd name="connsiteY285" fmla="*/ 692206 h 957487"/>
              <a:gd name="connsiteX286" fmla="*/ 4347882 w 4746811"/>
              <a:gd name="connsiteY286" fmla="*/ 678758 h 957487"/>
              <a:gd name="connsiteX287" fmla="*/ 4365811 w 4746811"/>
              <a:gd name="connsiteY287" fmla="*/ 638417 h 957487"/>
              <a:gd name="connsiteX288" fmla="*/ 4370294 w 4746811"/>
              <a:gd name="connsiteY288" fmla="*/ 620488 h 957487"/>
              <a:gd name="connsiteX289" fmla="*/ 4374776 w 4746811"/>
              <a:gd name="connsiteY289" fmla="*/ 593594 h 957487"/>
              <a:gd name="connsiteX290" fmla="*/ 4379258 w 4746811"/>
              <a:gd name="connsiteY290" fmla="*/ 580147 h 957487"/>
              <a:gd name="connsiteX291" fmla="*/ 4383741 w 4746811"/>
              <a:gd name="connsiteY291" fmla="*/ 562217 h 957487"/>
              <a:gd name="connsiteX292" fmla="*/ 4392706 w 4746811"/>
              <a:gd name="connsiteY292" fmla="*/ 521876 h 957487"/>
              <a:gd name="connsiteX293" fmla="*/ 4397188 w 4746811"/>
              <a:gd name="connsiteY293" fmla="*/ 508429 h 957487"/>
              <a:gd name="connsiteX294" fmla="*/ 4406153 w 4746811"/>
              <a:gd name="connsiteY294" fmla="*/ 494982 h 957487"/>
              <a:gd name="connsiteX295" fmla="*/ 4424082 w 4746811"/>
              <a:gd name="connsiteY295" fmla="*/ 454641 h 957487"/>
              <a:gd name="connsiteX296" fmla="*/ 4433047 w 4746811"/>
              <a:gd name="connsiteY296" fmla="*/ 423264 h 957487"/>
              <a:gd name="connsiteX297" fmla="*/ 4442011 w 4746811"/>
              <a:gd name="connsiteY297" fmla="*/ 356029 h 957487"/>
              <a:gd name="connsiteX298" fmla="*/ 4450976 w 4746811"/>
              <a:gd name="connsiteY298" fmla="*/ 342582 h 957487"/>
              <a:gd name="connsiteX299" fmla="*/ 4477870 w 4746811"/>
              <a:gd name="connsiteY299" fmla="*/ 329135 h 957487"/>
              <a:gd name="connsiteX300" fmla="*/ 4504764 w 4746811"/>
              <a:gd name="connsiteY300" fmla="*/ 311206 h 957487"/>
              <a:gd name="connsiteX301" fmla="*/ 4500282 w 4746811"/>
              <a:gd name="connsiteY301" fmla="*/ 261899 h 957487"/>
              <a:gd name="connsiteX302" fmla="*/ 4536141 w 4746811"/>
              <a:gd name="connsiteY302" fmla="*/ 221559 h 957487"/>
              <a:gd name="connsiteX303" fmla="*/ 4554070 w 4746811"/>
              <a:gd name="connsiteY303" fmla="*/ 221558 h 957487"/>
              <a:gd name="connsiteX304" fmla="*/ 4558553 w 4746811"/>
              <a:gd name="connsiteY304" fmla="*/ 203629 h 957487"/>
              <a:gd name="connsiteX305" fmla="*/ 4563035 w 4746811"/>
              <a:gd name="connsiteY305" fmla="*/ 190182 h 957487"/>
              <a:gd name="connsiteX306" fmla="*/ 4580964 w 4746811"/>
              <a:gd name="connsiteY306" fmla="*/ 163288 h 957487"/>
              <a:gd name="connsiteX307" fmla="*/ 4567517 w 4746811"/>
              <a:gd name="connsiteY307" fmla="*/ 172253 h 957487"/>
              <a:gd name="connsiteX308" fmla="*/ 4545106 w 4746811"/>
              <a:gd name="connsiteY308" fmla="*/ 194664 h 957487"/>
              <a:gd name="connsiteX309" fmla="*/ 4536141 w 4746811"/>
              <a:gd name="connsiteY309" fmla="*/ 208111 h 957487"/>
              <a:gd name="connsiteX310" fmla="*/ 4513729 w 4746811"/>
              <a:gd name="connsiteY310" fmla="*/ 235006 h 957487"/>
              <a:gd name="connsiteX311" fmla="*/ 4509247 w 4746811"/>
              <a:gd name="connsiteY311" fmla="*/ 248453 h 957487"/>
              <a:gd name="connsiteX312" fmla="*/ 4500282 w 4746811"/>
              <a:gd name="connsiteY312" fmla="*/ 311206 h 957487"/>
              <a:gd name="connsiteX313" fmla="*/ 4504764 w 4746811"/>
              <a:gd name="connsiteY313" fmla="*/ 297758 h 957487"/>
              <a:gd name="connsiteX314" fmla="*/ 4509247 w 4746811"/>
              <a:gd name="connsiteY314" fmla="*/ 235006 h 957487"/>
              <a:gd name="connsiteX315" fmla="*/ 4527176 w 4746811"/>
              <a:gd name="connsiteY315" fmla="*/ 230523 h 957487"/>
              <a:gd name="connsiteX316" fmla="*/ 4558553 w 4746811"/>
              <a:gd name="connsiteY316" fmla="*/ 199147 h 957487"/>
              <a:gd name="connsiteX317" fmla="*/ 4572000 w 4746811"/>
              <a:gd name="connsiteY317" fmla="*/ 190182 h 957487"/>
              <a:gd name="connsiteX318" fmla="*/ 4594411 w 4746811"/>
              <a:gd name="connsiteY318" fmla="*/ 172253 h 957487"/>
              <a:gd name="connsiteX319" fmla="*/ 4621306 w 4746811"/>
              <a:gd name="connsiteY319" fmla="*/ 181217 h 957487"/>
              <a:gd name="connsiteX320" fmla="*/ 4643717 w 4746811"/>
              <a:gd name="connsiteY320" fmla="*/ 185700 h 957487"/>
              <a:gd name="connsiteX321" fmla="*/ 4657164 w 4746811"/>
              <a:gd name="connsiteY321" fmla="*/ 190182 h 957487"/>
              <a:gd name="connsiteX322" fmla="*/ 4684058 w 4746811"/>
              <a:gd name="connsiteY322" fmla="*/ 194664 h 957487"/>
              <a:gd name="connsiteX323" fmla="*/ 4706470 w 4746811"/>
              <a:gd name="connsiteY323" fmla="*/ 212594 h 957487"/>
              <a:gd name="connsiteX324" fmla="*/ 4746811 w 4746811"/>
              <a:gd name="connsiteY324" fmla="*/ 230523 h 95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Lst>
            <a:rect l="l" t="t" r="r" b="b"/>
            <a:pathLst>
              <a:path w="4746811" h="957487">
                <a:moveTo>
                  <a:pt x="0" y="176735"/>
                </a:moveTo>
                <a:cubicBezTo>
                  <a:pt x="6595" y="209711"/>
                  <a:pt x="256" y="192809"/>
                  <a:pt x="22411" y="226041"/>
                </a:cubicBezTo>
                <a:lnTo>
                  <a:pt x="31376" y="239488"/>
                </a:lnTo>
                <a:cubicBezTo>
                  <a:pt x="53242" y="305083"/>
                  <a:pt x="30028" y="227353"/>
                  <a:pt x="44823" y="360511"/>
                </a:cubicBezTo>
                <a:cubicBezTo>
                  <a:pt x="45867" y="369903"/>
                  <a:pt x="51496" y="378238"/>
                  <a:pt x="53788" y="387406"/>
                </a:cubicBezTo>
                <a:cubicBezTo>
                  <a:pt x="55282" y="393382"/>
                  <a:pt x="56500" y="399435"/>
                  <a:pt x="58270" y="405335"/>
                </a:cubicBezTo>
                <a:cubicBezTo>
                  <a:pt x="60985" y="414386"/>
                  <a:pt x="67235" y="432229"/>
                  <a:pt x="67235" y="432229"/>
                </a:cubicBezTo>
                <a:cubicBezTo>
                  <a:pt x="68516" y="447606"/>
                  <a:pt x="68121" y="494070"/>
                  <a:pt x="80682" y="512911"/>
                </a:cubicBezTo>
                <a:lnTo>
                  <a:pt x="89647" y="526358"/>
                </a:lnTo>
                <a:lnTo>
                  <a:pt x="98611" y="553253"/>
                </a:lnTo>
                <a:cubicBezTo>
                  <a:pt x="100105" y="557735"/>
                  <a:pt x="100473" y="562769"/>
                  <a:pt x="103094" y="566700"/>
                </a:cubicBezTo>
                <a:cubicBezTo>
                  <a:pt x="106082" y="571182"/>
                  <a:pt x="109649" y="575329"/>
                  <a:pt x="112058" y="580147"/>
                </a:cubicBezTo>
                <a:cubicBezTo>
                  <a:pt x="130611" y="617254"/>
                  <a:pt x="99820" y="568513"/>
                  <a:pt x="125506" y="607041"/>
                </a:cubicBezTo>
                <a:cubicBezTo>
                  <a:pt x="128586" y="622441"/>
                  <a:pt x="130251" y="632616"/>
                  <a:pt x="134470" y="647382"/>
                </a:cubicBezTo>
                <a:cubicBezTo>
                  <a:pt x="135768" y="651925"/>
                  <a:pt x="137655" y="656286"/>
                  <a:pt x="138953" y="660829"/>
                </a:cubicBezTo>
                <a:cubicBezTo>
                  <a:pt x="140645" y="666752"/>
                  <a:pt x="139587" y="673948"/>
                  <a:pt x="143435" y="678758"/>
                </a:cubicBezTo>
                <a:cubicBezTo>
                  <a:pt x="146387" y="682448"/>
                  <a:pt x="152400" y="681747"/>
                  <a:pt x="156882" y="683241"/>
                </a:cubicBezTo>
                <a:cubicBezTo>
                  <a:pt x="161364" y="681747"/>
                  <a:pt x="167583" y="682603"/>
                  <a:pt x="170329" y="678758"/>
                </a:cubicBezTo>
                <a:cubicBezTo>
                  <a:pt x="170331" y="678755"/>
                  <a:pt x="181534" y="645142"/>
                  <a:pt x="183776" y="638417"/>
                </a:cubicBezTo>
                <a:cubicBezTo>
                  <a:pt x="188044" y="625611"/>
                  <a:pt x="195943" y="622835"/>
                  <a:pt x="206188" y="616006"/>
                </a:cubicBezTo>
                <a:cubicBezTo>
                  <a:pt x="217453" y="582207"/>
                  <a:pt x="200948" y="622554"/>
                  <a:pt x="224117" y="593594"/>
                </a:cubicBezTo>
                <a:cubicBezTo>
                  <a:pt x="227069" y="589905"/>
                  <a:pt x="227454" y="584731"/>
                  <a:pt x="228600" y="580147"/>
                </a:cubicBezTo>
                <a:cubicBezTo>
                  <a:pt x="236756" y="547524"/>
                  <a:pt x="229573" y="566800"/>
                  <a:pt x="237564" y="530841"/>
                </a:cubicBezTo>
                <a:cubicBezTo>
                  <a:pt x="238589" y="526229"/>
                  <a:pt x="239752" y="521524"/>
                  <a:pt x="242047" y="517394"/>
                </a:cubicBezTo>
                <a:cubicBezTo>
                  <a:pt x="247279" y="507976"/>
                  <a:pt x="259976" y="490500"/>
                  <a:pt x="259976" y="490500"/>
                </a:cubicBezTo>
                <a:cubicBezTo>
                  <a:pt x="261470" y="486018"/>
                  <a:pt x="262345" y="481279"/>
                  <a:pt x="264458" y="477053"/>
                </a:cubicBezTo>
                <a:cubicBezTo>
                  <a:pt x="266867" y="472235"/>
                  <a:pt x="271235" y="468529"/>
                  <a:pt x="273423" y="463606"/>
                </a:cubicBezTo>
                <a:cubicBezTo>
                  <a:pt x="277261" y="454971"/>
                  <a:pt x="282388" y="436711"/>
                  <a:pt x="282388" y="436711"/>
                </a:cubicBezTo>
                <a:cubicBezTo>
                  <a:pt x="283882" y="424758"/>
                  <a:pt x="281978" y="411861"/>
                  <a:pt x="286870" y="400853"/>
                </a:cubicBezTo>
                <a:cubicBezTo>
                  <a:pt x="288789" y="396535"/>
                  <a:pt x="296091" y="398483"/>
                  <a:pt x="300317" y="396370"/>
                </a:cubicBezTo>
                <a:cubicBezTo>
                  <a:pt x="305135" y="393961"/>
                  <a:pt x="309282" y="390394"/>
                  <a:pt x="313764" y="387406"/>
                </a:cubicBezTo>
                <a:cubicBezTo>
                  <a:pt x="324223" y="388900"/>
                  <a:pt x="334781" y="389816"/>
                  <a:pt x="345141" y="391888"/>
                </a:cubicBezTo>
                <a:cubicBezTo>
                  <a:pt x="363920" y="395643"/>
                  <a:pt x="354405" y="396520"/>
                  <a:pt x="372035" y="405335"/>
                </a:cubicBezTo>
                <a:cubicBezTo>
                  <a:pt x="381221" y="409928"/>
                  <a:pt x="399375" y="412596"/>
                  <a:pt x="407894" y="414300"/>
                </a:cubicBezTo>
                <a:cubicBezTo>
                  <a:pt x="439914" y="435646"/>
                  <a:pt x="424336" y="429616"/>
                  <a:pt x="452717" y="436711"/>
                </a:cubicBezTo>
                <a:cubicBezTo>
                  <a:pt x="464670" y="435217"/>
                  <a:pt x="476724" y="434384"/>
                  <a:pt x="488576" y="432229"/>
                </a:cubicBezTo>
                <a:cubicBezTo>
                  <a:pt x="493225" y="431384"/>
                  <a:pt x="498682" y="431088"/>
                  <a:pt x="502023" y="427747"/>
                </a:cubicBezTo>
                <a:cubicBezTo>
                  <a:pt x="505364" y="424406"/>
                  <a:pt x="504211" y="418430"/>
                  <a:pt x="506506" y="414300"/>
                </a:cubicBezTo>
                <a:cubicBezTo>
                  <a:pt x="521887" y="386614"/>
                  <a:pt x="518239" y="391537"/>
                  <a:pt x="537882" y="378441"/>
                </a:cubicBezTo>
                <a:cubicBezTo>
                  <a:pt x="545771" y="354772"/>
                  <a:pt x="539742" y="368927"/>
                  <a:pt x="560294" y="338100"/>
                </a:cubicBezTo>
                <a:cubicBezTo>
                  <a:pt x="563282" y="333618"/>
                  <a:pt x="564776" y="327641"/>
                  <a:pt x="569258" y="324653"/>
                </a:cubicBezTo>
                <a:lnTo>
                  <a:pt x="609600" y="297758"/>
                </a:lnTo>
                <a:cubicBezTo>
                  <a:pt x="613531" y="295137"/>
                  <a:pt x="618565" y="294770"/>
                  <a:pt x="623047" y="293276"/>
                </a:cubicBezTo>
                <a:lnTo>
                  <a:pt x="632011" y="266382"/>
                </a:lnTo>
                <a:cubicBezTo>
                  <a:pt x="633505" y="261900"/>
                  <a:pt x="633873" y="275898"/>
                  <a:pt x="636494" y="279829"/>
                </a:cubicBezTo>
                <a:cubicBezTo>
                  <a:pt x="640010" y="285103"/>
                  <a:pt x="645071" y="289218"/>
                  <a:pt x="649941" y="293276"/>
                </a:cubicBezTo>
                <a:cubicBezTo>
                  <a:pt x="654080" y="296725"/>
                  <a:pt x="659249" y="298792"/>
                  <a:pt x="663388" y="302241"/>
                </a:cubicBezTo>
                <a:cubicBezTo>
                  <a:pt x="668258" y="306299"/>
                  <a:pt x="671965" y="311630"/>
                  <a:pt x="676835" y="315688"/>
                </a:cubicBezTo>
                <a:cubicBezTo>
                  <a:pt x="688421" y="325343"/>
                  <a:pt x="690251" y="324643"/>
                  <a:pt x="703729" y="329135"/>
                </a:cubicBezTo>
                <a:cubicBezTo>
                  <a:pt x="713641" y="339047"/>
                  <a:pt x="718143" y="345307"/>
                  <a:pt x="730623" y="351547"/>
                </a:cubicBezTo>
                <a:cubicBezTo>
                  <a:pt x="734849" y="353660"/>
                  <a:pt x="739588" y="354535"/>
                  <a:pt x="744070" y="356029"/>
                </a:cubicBezTo>
                <a:cubicBezTo>
                  <a:pt x="748552" y="359017"/>
                  <a:pt x="752699" y="362585"/>
                  <a:pt x="757517" y="364994"/>
                </a:cubicBezTo>
                <a:cubicBezTo>
                  <a:pt x="794632" y="383552"/>
                  <a:pt x="745873" y="352748"/>
                  <a:pt x="784411" y="378441"/>
                </a:cubicBezTo>
                <a:cubicBezTo>
                  <a:pt x="781423" y="382923"/>
                  <a:pt x="780449" y="389887"/>
                  <a:pt x="775447" y="391888"/>
                </a:cubicBezTo>
                <a:cubicBezTo>
                  <a:pt x="764051" y="396447"/>
                  <a:pt x="756454" y="379086"/>
                  <a:pt x="753035" y="373958"/>
                </a:cubicBezTo>
                <a:cubicBezTo>
                  <a:pt x="751541" y="369476"/>
                  <a:pt x="748553" y="355786"/>
                  <a:pt x="748553" y="360511"/>
                </a:cubicBezTo>
                <a:cubicBezTo>
                  <a:pt x="748553" y="368130"/>
                  <a:pt x="749883" y="375987"/>
                  <a:pt x="753035" y="382923"/>
                </a:cubicBezTo>
                <a:cubicBezTo>
                  <a:pt x="757493" y="392731"/>
                  <a:pt x="770964" y="409817"/>
                  <a:pt x="770964" y="409817"/>
                </a:cubicBezTo>
                <a:lnTo>
                  <a:pt x="797858" y="400853"/>
                </a:lnTo>
                <a:cubicBezTo>
                  <a:pt x="808080" y="397446"/>
                  <a:pt x="824753" y="382923"/>
                  <a:pt x="824753" y="382923"/>
                </a:cubicBezTo>
                <a:cubicBezTo>
                  <a:pt x="828399" y="371985"/>
                  <a:pt x="829510" y="364719"/>
                  <a:pt x="838200" y="356029"/>
                </a:cubicBezTo>
                <a:cubicBezTo>
                  <a:pt x="842009" y="352220"/>
                  <a:pt x="847165" y="350052"/>
                  <a:pt x="851647" y="347064"/>
                </a:cubicBezTo>
                <a:cubicBezTo>
                  <a:pt x="854635" y="342582"/>
                  <a:pt x="856802" y="337426"/>
                  <a:pt x="860611" y="333617"/>
                </a:cubicBezTo>
                <a:cubicBezTo>
                  <a:pt x="864420" y="329808"/>
                  <a:pt x="870511" y="328707"/>
                  <a:pt x="874058" y="324653"/>
                </a:cubicBezTo>
                <a:cubicBezTo>
                  <a:pt x="881153" y="316544"/>
                  <a:pt x="886011" y="306723"/>
                  <a:pt x="891988" y="297758"/>
                </a:cubicBezTo>
                <a:cubicBezTo>
                  <a:pt x="894976" y="293276"/>
                  <a:pt x="897144" y="288120"/>
                  <a:pt x="900953" y="284311"/>
                </a:cubicBezTo>
                <a:cubicBezTo>
                  <a:pt x="905435" y="279829"/>
                  <a:pt x="909396" y="274756"/>
                  <a:pt x="914400" y="270864"/>
                </a:cubicBezTo>
                <a:cubicBezTo>
                  <a:pt x="922905" y="264249"/>
                  <a:pt x="941294" y="252935"/>
                  <a:pt x="941294" y="252935"/>
                </a:cubicBezTo>
                <a:cubicBezTo>
                  <a:pt x="944282" y="257417"/>
                  <a:pt x="945440" y="263973"/>
                  <a:pt x="950258" y="266382"/>
                </a:cubicBezTo>
                <a:cubicBezTo>
                  <a:pt x="1001367" y="291936"/>
                  <a:pt x="958366" y="257439"/>
                  <a:pt x="990600" y="275347"/>
                </a:cubicBezTo>
                <a:cubicBezTo>
                  <a:pt x="1039592" y="302565"/>
                  <a:pt x="993388" y="290866"/>
                  <a:pt x="1062317" y="297758"/>
                </a:cubicBezTo>
                <a:cubicBezTo>
                  <a:pt x="1066799" y="300746"/>
                  <a:pt x="1070701" y="304882"/>
                  <a:pt x="1075764" y="306723"/>
                </a:cubicBezTo>
                <a:cubicBezTo>
                  <a:pt x="1087343" y="310934"/>
                  <a:pt x="1111623" y="315688"/>
                  <a:pt x="1111623" y="315688"/>
                </a:cubicBezTo>
                <a:cubicBezTo>
                  <a:pt x="1117600" y="314194"/>
                  <a:pt x="1123652" y="312976"/>
                  <a:pt x="1129553" y="311206"/>
                </a:cubicBezTo>
                <a:cubicBezTo>
                  <a:pt x="1129588" y="311196"/>
                  <a:pt x="1163153" y="300005"/>
                  <a:pt x="1169894" y="297758"/>
                </a:cubicBezTo>
                <a:cubicBezTo>
                  <a:pt x="1181322" y="293948"/>
                  <a:pt x="1193800" y="294770"/>
                  <a:pt x="1205753" y="293276"/>
                </a:cubicBezTo>
                <a:cubicBezTo>
                  <a:pt x="1232647" y="294770"/>
                  <a:pt x="1260023" y="292475"/>
                  <a:pt x="1286435" y="297758"/>
                </a:cubicBezTo>
                <a:cubicBezTo>
                  <a:pt x="1291718" y="298815"/>
                  <a:pt x="1291821" y="307179"/>
                  <a:pt x="1295400" y="311206"/>
                </a:cubicBezTo>
                <a:cubicBezTo>
                  <a:pt x="1320861" y="339850"/>
                  <a:pt x="1312046" y="334684"/>
                  <a:pt x="1335741" y="342582"/>
                </a:cubicBezTo>
                <a:cubicBezTo>
                  <a:pt x="1374279" y="368275"/>
                  <a:pt x="1325520" y="337471"/>
                  <a:pt x="1362635" y="356029"/>
                </a:cubicBezTo>
                <a:cubicBezTo>
                  <a:pt x="1372708" y="361066"/>
                  <a:pt x="1382449" y="369945"/>
                  <a:pt x="1389529" y="378441"/>
                </a:cubicBezTo>
                <a:cubicBezTo>
                  <a:pt x="1392978" y="382580"/>
                  <a:pt x="1403312" y="389479"/>
                  <a:pt x="1398494" y="391888"/>
                </a:cubicBezTo>
                <a:cubicBezTo>
                  <a:pt x="1390365" y="395953"/>
                  <a:pt x="1380565" y="388900"/>
                  <a:pt x="1371600" y="387406"/>
                </a:cubicBezTo>
                <a:cubicBezTo>
                  <a:pt x="1359063" y="368599"/>
                  <a:pt x="1360654" y="367289"/>
                  <a:pt x="1367117" y="396370"/>
                </a:cubicBezTo>
                <a:cubicBezTo>
                  <a:pt x="1369666" y="407839"/>
                  <a:pt x="1371017" y="419393"/>
                  <a:pt x="1380564" y="427747"/>
                </a:cubicBezTo>
                <a:cubicBezTo>
                  <a:pt x="1388672" y="434842"/>
                  <a:pt x="1407458" y="445676"/>
                  <a:pt x="1407458" y="445676"/>
                </a:cubicBezTo>
                <a:cubicBezTo>
                  <a:pt x="1445999" y="419983"/>
                  <a:pt x="1400644" y="454194"/>
                  <a:pt x="1425388" y="423264"/>
                </a:cubicBezTo>
                <a:cubicBezTo>
                  <a:pt x="1428753" y="419058"/>
                  <a:pt x="1434697" y="417749"/>
                  <a:pt x="1438835" y="414300"/>
                </a:cubicBezTo>
                <a:cubicBezTo>
                  <a:pt x="1486584" y="374510"/>
                  <a:pt x="1423191" y="420003"/>
                  <a:pt x="1465729" y="396370"/>
                </a:cubicBezTo>
                <a:cubicBezTo>
                  <a:pt x="1475147" y="391138"/>
                  <a:pt x="1485005" y="386059"/>
                  <a:pt x="1492623" y="378441"/>
                </a:cubicBezTo>
                <a:cubicBezTo>
                  <a:pt x="1497105" y="373959"/>
                  <a:pt x="1500796" y="368510"/>
                  <a:pt x="1506070" y="364994"/>
                </a:cubicBezTo>
                <a:cubicBezTo>
                  <a:pt x="1510001" y="362373"/>
                  <a:pt x="1515035" y="362005"/>
                  <a:pt x="1519517" y="360511"/>
                </a:cubicBezTo>
                <a:cubicBezTo>
                  <a:pt x="1543424" y="324652"/>
                  <a:pt x="1512046" y="367982"/>
                  <a:pt x="1541929" y="338100"/>
                </a:cubicBezTo>
                <a:cubicBezTo>
                  <a:pt x="1545738" y="334291"/>
                  <a:pt x="1547445" y="328792"/>
                  <a:pt x="1550894" y="324653"/>
                </a:cubicBezTo>
                <a:cubicBezTo>
                  <a:pt x="1554952" y="319783"/>
                  <a:pt x="1560657" y="316364"/>
                  <a:pt x="1564341" y="311206"/>
                </a:cubicBezTo>
                <a:cubicBezTo>
                  <a:pt x="1568225" y="305769"/>
                  <a:pt x="1569991" y="299078"/>
                  <a:pt x="1573306" y="293276"/>
                </a:cubicBezTo>
                <a:cubicBezTo>
                  <a:pt x="1575979" y="288599"/>
                  <a:pt x="1579861" y="284647"/>
                  <a:pt x="1582270" y="279829"/>
                </a:cubicBezTo>
                <a:cubicBezTo>
                  <a:pt x="1584383" y="275603"/>
                  <a:pt x="1583801" y="270071"/>
                  <a:pt x="1586753" y="266382"/>
                </a:cubicBezTo>
                <a:cubicBezTo>
                  <a:pt x="1590118" y="262175"/>
                  <a:pt x="1595718" y="260405"/>
                  <a:pt x="1600200" y="257417"/>
                </a:cubicBezTo>
                <a:cubicBezTo>
                  <a:pt x="1616546" y="208377"/>
                  <a:pt x="1589167" y="281346"/>
                  <a:pt x="1618129" y="235006"/>
                </a:cubicBezTo>
                <a:cubicBezTo>
                  <a:pt x="1623137" y="226992"/>
                  <a:pt x="1621852" y="215974"/>
                  <a:pt x="1627094" y="208111"/>
                </a:cubicBezTo>
                <a:lnTo>
                  <a:pt x="1653988" y="167770"/>
                </a:lnTo>
                <a:cubicBezTo>
                  <a:pt x="1656976" y="163288"/>
                  <a:pt x="1662953" y="161794"/>
                  <a:pt x="1667435" y="158806"/>
                </a:cubicBezTo>
                <a:cubicBezTo>
                  <a:pt x="1680785" y="138780"/>
                  <a:pt x="1685114" y="137396"/>
                  <a:pt x="1689847" y="118464"/>
                </a:cubicBezTo>
                <a:cubicBezTo>
                  <a:pt x="1694655" y="99234"/>
                  <a:pt x="1694814" y="89140"/>
                  <a:pt x="1698811" y="69158"/>
                </a:cubicBezTo>
                <a:cubicBezTo>
                  <a:pt x="1700019" y="63117"/>
                  <a:pt x="1701602" y="57152"/>
                  <a:pt x="1703294" y="51229"/>
                </a:cubicBezTo>
                <a:cubicBezTo>
                  <a:pt x="1704592" y="46686"/>
                  <a:pt x="1704825" y="41471"/>
                  <a:pt x="1707776" y="37782"/>
                </a:cubicBezTo>
                <a:cubicBezTo>
                  <a:pt x="1711141" y="33575"/>
                  <a:pt x="1716741" y="31805"/>
                  <a:pt x="1721223" y="28817"/>
                </a:cubicBezTo>
                <a:cubicBezTo>
                  <a:pt x="1724211" y="24335"/>
                  <a:pt x="1733998" y="19179"/>
                  <a:pt x="1730188" y="15370"/>
                </a:cubicBezTo>
                <a:cubicBezTo>
                  <a:pt x="1725832" y="11014"/>
                  <a:pt x="1716267" y="15175"/>
                  <a:pt x="1712258" y="19853"/>
                </a:cubicBezTo>
                <a:cubicBezTo>
                  <a:pt x="1695568" y="39326"/>
                  <a:pt x="1709353" y="46228"/>
                  <a:pt x="1698811" y="64676"/>
                </a:cubicBezTo>
                <a:cubicBezTo>
                  <a:pt x="1695666" y="70180"/>
                  <a:pt x="1689256" y="73119"/>
                  <a:pt x="1685364" y="78123"/>
                </a:cubicBezTo>
                <a:cubicBezTo>
                  <a:pt x="1678749" y="86628"/>
                  <a:pt x="1673411" y="96052"/>
                  <a:pt x="1667435" y="105017"/>
                </a:cubicBezTo>
                <a:lnTo>
                  <a:pt x="1658470" y="118464"/>
                </a:lnTo>
                <a:cubicBezTo>
                  <a:pt x="1656976" y="122946"/>
                  <a:pt x="1650647" y="128570"/>
                  <a:pt x="1653988" y="131911"/>
                </a:cubicBezTo>
                <a:cubicBezTo>
                  <a:pt x="1657329" y="135252"/>
                  <a:pt x="1663305" y="129723"/>
                  <a:pt x="1667435" y="127429"/>
                </a:cubicBezTo>
                <a:cubicBezTo>
                  <a:pt x="1676853" y="122197"/>
                  <a:pt x="1691341" y="115476"/>
                  <a:pt x="1694329" y="109500"/>
                </a:cubicBezTo>
                <a:lnTo>
                  <a:pt x="1685364" y="91571"/>
                </a:lnTo>
                <a:cubicBezTo>
                  <a:pt x="1713274" y="49707"/>
                  <a:pt x="1724811" y="84378"/>
                  <a:pt x="1730188" y="19853"/>
                </a:cubicBezTo>
                <a:cubicBezTo>
                  <a:pt x="1739153" y="25829"/>
                  <a:pt x="1740230" y="-8298"/>
                  <a:pt x="1743637" y="1923"/>
                </a:cubicBezTo>
                <a:cubicBezTo>
                  <a:pt x="1746590" y="10782"/>
                  <a:pt x="1763806" y="53470"/>
                  <a:pt x="1770529" y="64676"/>
                </a:cubicBezTo>
                <a:cubicBezTo>
                  <a:pt x="1777252" y="75882"/>
                  <a:pt x="1779494" y="67664"/>
                  <a:pt x="1783976" y="69158"/>
                </a:cubicBezTo>
                <a:cubicBezTo>
                  <a:pt x="1786964" y="73641"/>
                  <a:pt x="1791447" y="78124"/>
                  <a:pt x="1792941" y="82606"/>
                </a:cubicBezTo>
                <a:cubicBezTo>
                  <a:pt x="1794435" y="87088"/>
                  <a:pt x="1788459" y="92318"/>
                  <a:pt x="1792941" y="96053"/>
                </a:cubicBezTo>
                <a:cubicBezTo>
                  <a:pt x="1797423" y="99788"/>
                  <a:pt x="1813859" y="101282"/>
                  <a:pt x="1819835" y="105017"/>
                </a:cubicBezTo>
                <a:cubicBezTo>
                  <a:pt x="1825811" y="108752"/>
                  <a:pt x="1825351" y="114325"/>
                  <a:pt x="1828800" y="118464"/>
                </a:cubicBezTo>
                <a:cubicBezTo>
                  <a:pt x="1839585" y="131406"/>
                  <a:pt x="1842472" y="132061"/>
                  <a:pt x="1855694" y="140876"/>
                </a:cubicBezTo>
                <a:cubicBezTo>
                  <a:pt x="1858682" y="145358"/>
                  <a:pt x="1861209" y="177079"/>
                  <a:pt x="1864658" y="181217"/>
                </a:cubicBezTo>
                <a:cubicBezTo>
                  <a:pt x="1875442" y="194157"/>
                  <a:pt x="1878333" y="167921"/>
                  <a:pt x="1891553" y="176735"/>
                </a:cubicBezTo>
                <a:lnTo>
                  <a:pt x="1909482" y="203629"/>
                </a:lnTo>
                <a:cubicBezTo>
                  <a:pt x="1912470" y="208111"/>
                  <a:pt x="1913965" y="214088"/>
                  <a:pt x="1918447" y="217076"/>
                </a:cubicBezTo>
                <a:lnTo>
                  <a:pt x="1931894" y="226041"/>
                </a:lnTo>
                <a:cubicBezTo>
                  <a:pt x="1943159" y="259838"/>
                  <a:pt x="1926653" y="219492"/>
                  <a:pt x="1949823" y="248453"/>
                </a:cubicBezTo>
                <a:cubicBezTo>
                  <a:pt x="1974565" y="279380"/>
                  <a:pt x="1929219" y="245177"/>
                  <a:pt x="1967753" y="270864"/>
                </a:cubicBezTo>
                <a:cubicBezTo>
                  <a:pt x="1978420" y="302869"/>
                  <a:pt x="1968855" y="292516"/>
                  <a:pt x="1990164" y="306723"/>
                </a:cubicBezTo>
                <a:cubicBezTo>
                  <a:pt x="1991658" y="311205"/>
                  <a:pt x="1992352" y="316040"/>
                  <a:pt x="1994647" y="320170"/>
                </a:cubicBezTo>
                <a:cubicBezTo>
                  <a:pt x="1994653" y="320180"/>
                  <a:pt x="2017055" y="353783"/>
                  <a:pt x="2021541" y="360511"/>
                </a:cubicBezTo>
                <a:lnTo>
                  <a:pt x="2039470" y="387406"/>
                </a:lnTo>
                <a:cubicBezTo>
                  <a:pt x="2042458" y="396371"/>
                  <a:pt x="2046143" y="405132"/>
                  <a:pt x="2048435" y="414300"/>
                </a:cubicBezTo>
                <a:cubicBezTo>
                  <a:pt x="2054063" y="436813"/>
                  <a:pt x="2050969" y="426385"/>
                  <a:pt x="2057400" y="445676"/>
                </a:cubicBezTo>
                <a:cubicBezTo>
                  <a:pt x="2061882" y="442688"/>
                  <a:pt x="2067482" y="440918"/>
                  <a:pt x="2070847" y="436711"/>
                </a:cubicBezTo>
                <a:cubicBezTo>
                  <a:pt x="2073798" y="433022"/>
                  <a:pt x="2071484" y="426010"/>
                  <a:pt x="2075329" y="423264"/>
                </a:cubicBezTo>
                <a:cubicBezTo>
                  <a:pt x="2083018" y="417772"/>
                  <a:pt x="2102223" y="414300"/>
                  <a:pt x="2102223" y="414300"/>
                </a:cubicBezTo>
                <a:lnTo>
                  <a:pt x="2142564" y="387406"/>
                </a:lnTo>
                <a:cubicBezTo>
                  <a:pt x="2147839" y="383890"/>
                  <a:pt x="2151141" y="378016"/>
                  <a:pt x="2156011" y="373958"/>
                </a:cubicBezTo>
                <a:cubicBezTo>
                  <a:pt x="2160149" y="370509"/>
                  <a:pt x="2164976" y="367982"/>
                  <a:pt x="2169458" y="364994"/>
                </a:cubicBezTo>
                <a:lnTo>
                  <a:pt x="2205317" y="311206"/>
                </a:lnTo>
                <a:cubicBezTo>
                  <a:pt x="2208305" y="306724"/>
                  <a:pt x="2214282" y="305229"/>
                  <a:pt x="2218764" y="302241"/>
                </a:cubicBezTo>
                <a:cubicBezTo>
                  <a:pt x="2221206" y="309566"/>
                  <a:pt x="2224896" y="324563"/>
                  <a:pt x="2232211" y="329135"/>
                </a:cubicBezTo>
                <a:cubicBezTo>
                  <a:pt x="2240225" y="334143"/>
                  <a:pt x="2250141" y="335112"/>
                  <a:pt x="2259106" y="338100"/>
                </a:cubicBezTo>
                <a:cubicBezTo>
                  <a:pt x="2264217" y="339804"/>
                  <a:pt x="2267735" y="344655"/>
                  <a:pt x="2272553" y="347064"/>
                </a:cubicBezTo>
                <a:cubicBezTo>
                  <a:pt x="2276779" y="349177"/>
                  <a:pt x="2281870" y="349252"/>
                  <a:pt x="2286000" y="351547"/>
                </a:cubicBezTo>
                <a:cubicBezTo>
                  <a:pt x="2295418" y="356779"/>
                  <a:pt x="2302673" y="366069"/>
                  <a:pt x="2312894" y="369476"/>
                </a:cubicBezTo>
                <a:lnTo>
                  <a:pt x="2339788" y="378441"/>
                </a:lnTo>
                <a:cubicBezTo>
                  <a:pt x="2342776" y="382923"/>
                  <a:pt x="2346344" y="387070"/>
                  <a:pt x="2348753" y="391888"/>
                </a:cubicBezTo>
                <a:cubicBezTo>
                  <a:pt x="2350866" y="396114"/>
                  <a:pt x="2349894" y="401994"/>
                  <a:pt x="2353235" y="405335"/>
                </a:cubicBezTo>
                <a:cubicBezTo>
                  <a:pt x="2356576" y="408676"/>
                  <a:pt x="2362200" y="408323"/>
                  <a:pt x="2366682" y="409817"/>
                </a:cubicBezTo>
                <a:cubicBezTo>
                  <a:pt x="2374153" y="408323"/>
                  <a:pt x="2381744" y="407340"/>
                  <a:pt x="2389094" y="405335"/>
                </a:cubicBezTo>
                <a:cubicBezTo>
                  <a:pt x="2398211" y="402849"/>
                  <a:pt x="2415988" y="396370"/>
                  <a:pt x="2415988" y="396370"/>
                </a:cubicBezTo>
                <a:cubicBezTo>
                  <a:pt x="2420470" y="391888"/>
                  <a:pt x="2425377" y="387793"/>
                  <a:pt x="2429435" y="382923"/>
                </a:cubicBezTo>
                <a:cubicBezTo>
                  <a:pt x="2432884" y="378784"/>
                  <a:pt x="2434346" y="373023"/>
                  <a:pt x="2438400" y="369476"/>
                </a:cubicBezTo>
                <a:cubicBezTo>
                  <a:pt x="2446508" y="362381"/>
                  <a:pt x="2456329" y="357523"/>
                  <a:pt x="2465294" y="351547"/>
                </a:cubicBezTo>
                <a:lnTo>
                  <a:pt x="2478741" y="342582"/>
                </a:lnTo>
                <a:lnTo>
                  <a:pt x="2492188" y="333617"/>
                </a:lnTo>
                <a:lnTo>
                  <a:pt x="2505635" y="324653"/>
                </a:lnTo>
                <a:cubicBezTo>
                  <a:pt x="2509526" y="318816"/>
                  <a:pt x="2516238" y="302787"/>
                  <a:pt x="2528047" y="306723"/>
                </a:cubicBezTo>
                <a:cubicBezTo>
                  <a:pt x="2534061" y="308727"/>
                  <a:pt x="2535953" y="317091"/>
                  <a:pt x="2541494" y="320170"/>
                </a:cubicBezTo>
                <a:cubicBezTo>
                  <a:pt x="2549754" y="324759"/>
                  <a:pt x="2568388" y="329135"/>
                  <a:pt x="2568388" y="329135"/>
                </a:cubicBezTo>
                <a:lnTo>
                  <a:pt x="2595282" y="347064"/>
                </a:lnTo>
                <a:cubicBezTo>
                  <a:pt x="2628862" y="369450"/>
                  <a:pt x="2590199" y="354334"/>
                  <a:pt x="2622176" y="364994"/>
                </a:cubicBezTo>
                <a:cubicBezTo>
                  <a:pt x="2632088" y="374906"/>
                  <a:pt x="2636590" y="381166"/>
                  <a:pt x="2649070" y="387406"/>
                </a:cubicBezTo>
                <a:cubicBezTo>
                  <a:pt x="2653296" y="389519"/>
                  <a:pt x="2658035" y="390394"/>
                  <a:pt x="2662517" y="391888"/>
                </a:cubicBezTo>
                <a:lnTo>
                  <a:pt x="2689411" y="409817"/>
                </a:lnTo>
                <a:cubicBezTo>
                  <a:pt x="2695750" y="414043"/>
                  <a:pt x="2704473" y="412295"/>
                  <a:pt x="2711823" y="414300"/>
                </a:cubicBezTo>
                <a:cubicBezTo>
                  <a:pt x="2720940" y="416786"/>
                  <a:pt x="2729752" y="420276"/>
                  <a:pt x="2738717" y="423264"/>
                </a:cubicBezTo>
                <a:cubicBezTo>
                  <a:pt x="2743199" y="424758"/>
                  <a:pt x="2748233" y="425126"/>
                  <a:pt x="2752164" y="427747"/>
                </a:cubicBezTo>
                <a:cubicBezTo>
                  <a:pt x="2756646" y="430735"/>
                  <a:pt x="2760793" y="434302"/>
                  <a:pt x="2765611" y="436711"/>
                </a:cubicBezTo>
                <a:cubicBezTo>
                  <a:pt x="2772047" y="439929"/>
                  <a:pt x="2791236" y="444238"/>
                  <a:pt x="2796988" y="445676"/>
                </a:cubicBezTo>
                <a:cubicBezTo>
                  <a:pt x="2801470" y="448664"/>
                  <a:pt x="2805512" y="452453"/>
                  <a:pt x="2810435" y="454641"/>
                </a:cubicBezTo>
                <a:cubicBezTo>
                  <a:pt x="2834460" y="465319"/>
                  <a:pt x="2861032" y="468303"/>
                  <a:pt x="2886635" y="472570"/>
                </a:cubicBezTo>
                <a:cubicBezTo>
                  <a:pt x="2891117" y="474064"/>
                  <a:pt x="2895498" y="475907"/>
                  <a:pt x="2900082" y="477053"/>
                </a:cubicBezTo>
                <a:lnTo>
                  <a:pt x="2935941" y="486017"/>
                </a:lnTo>
                <a:cubicBezTo>
                  <a:pt x="2950883" y="508429"/>
                  <a:pt x="2940424" y="496476"/>
                  <a:pt x="2971800" y="517394"/>
                </a:cubicBezTo>
                <a:cubicBezTo>
                  <a:pt x="2979662" y="522636"/>
                  <a:pt x="2998694" y="526358"/>
                  <a:pt x="2998694" y="526358"/>
                </a:cubicBezTo>
                <a:cubicBezTo>
                  <a:pt x="3071864" y="501970"/>
                  <a:pt x="2980052" y="531018"/>
                  <a:pt x="3052482" y="512911"/>
                </a:cubicBezTo>
                <a:cubicBezTo>
                  <a:pt x="3061649" y="510619"/>
                  <a:pt x="3070209" y="506239"/>
                  <a:pt x="3079376" y="503947"/>
                </a:cubicBezTo>
                <a:cubicBezTo>
                  <a:pt x="3085353" y="502453"/>
                  <a:pt x="3091405" y="501234"/>
                  <a:pt x="3097306" y="499464"/>
                </a:cubicBezTo>
                <a:cubicBezTo>
                  <a:pt x="3151877" y="483093"/>
                  <a:pt x="3100800" y="496351"/>
                  <a:pt x="3142129" y="486017"/>
                </a:cubicBezTo>
                <a:cubicBezTo>
                  <a:pt x="3151094" y="480041"/>
                  <a:pt x="3158802" y="471495"/>
                  <a:pt x="3169023" y="468088"/>
                </a:cubicBezTo>
                <a:lnTo>
                  <a:pt x="3209364" y="454641"/>
                </a:lnTo>
                <a:cubicBezTo>
                  <a:pt x="3225020" y="449423"/>
                  <a:pt x="3242235" y="451652"/>
                  <a:pt x="3258670" y="450158"/>
                </a:cubicBezTo>
                <a:cubicBezTo>
                  <a:pt x="3263152" y="448664"/>
                  <a:pt x="3267468" y="446521"/>
                  <a:pt x="3272117" y="445676"/>
                </a:cubicBezTo>
                <a:cubicBezTo>
                  <a:pt x="3283969" y="443521"/>
                  <a:pt x="3297571" y="447264"/>
                  <a:pt x="3307976" y="441194"/>
                </a:cubicBezTo>
                <a:cubicBezTo>
                  <a:pt x="3307980" y="441192"/>
                  <a:pt x="3330387" y="407579"/>
                  <a:pt x="3334870" y="400853"/>
                </a:cubicBezTo>
                <a:cubicBezTo>
                  <a:pt x="3340846" y="391888"/>
                  <a:pt x="3352799" y="388900"/>
                  <a:pt x="3361764" y="382923"/>
                </a:cubicBezTo>
                <a:lnTo>
                  <a:pt x="3375211" y="373958"/>
                </a:lnTo>
                <a:cubicBezTo>
                  <a:pt x="3383785" y="348240"/>
                  <a:pt x="3373554" y="372247"/>
                  <a:pt x="3393141" y="347064"/>
                </a:cubicBezTo>
                <a:cubicBezTo>
                  <a:pt x="3399756" y="338559"/>
                  <a:pt x="3405094" y="329135"/>
                  <a:pt x="3411070" y="320170"/>
                </a:cubicBezTo>
                <a:cubicBezTo>
                  <a:pt x="3413691" y="316239"/>
                  <a:pt x="3413049" y="310730"/>
                  <a:pt x="3415553" y="306723"/>
                </a:cubicBezTo>
                <a:cubicBezTo>
                  <a:pt x="3420624" y="298610"/>
                  <a:pt x="3427742" y="291965"/>
                  <a:pt x="3433482" y="284311"/>
                </a:cubicBezTo>
                <a:cubicBezTo>
                  <a:pt x="3436714" y="280001"/>
                  <a:pt x="3439459" y="275346"/>
                  <a:pt x="3442447" y="270864"/>
                </a:cubicBezTo>
                <a:cubicBezTo>
                  <a:pt x="3443941" y="266382"/>
                  <a:pt x="3444635" y="261547"/>
                  <a:pt x="3446929" y="257417"/>
                </a:cubicBezTo>
                <a:cubicBezTo>
                  <a:pt x="3452161" y="247999"/>
                  <a:pt x="3464858" y="230523"/>
                  <a:pt x="3464858" y="230523"/>
                </a:cubicBezTo>
                <a:cubicBezTo>
                  <a:pt x="3475793" y="234168"/>
                  <a:pt x="3483065" y="235282"/>
                  <a:pt x="3491753" y="243970"/>
                </a:cubicBezTo>
                <a:cubicBezTo>
                  <a:pt x="3495562" y="247779"/>
                  <a:pt x="3496908" y="253608"/>
                  <a:pt x="3500717" y="257417"/>
                </a:cubicBezTo>
                <a:cubicBezTo>
                  <a:pt x="3504526" y="261226"/>
                  <a:pt x="3510025" y="262933"/>
                  <a:pt x="3514164" y="266382"/>
                </a:cubicBezTo>
                <a:cubicBezTo>
                  <a:pt x="3548677" y="295143"/>
                  <a:pt x="3507672" y="266536"/>
                  <a:pt x="3541058" y="288794"/>
                </a:cubicBezTo>
                <a:cubicBezTo>
                  <a:pt x="3557624" y="313642"/>
                  <a:pt x="3540545" y="293987"/>
                  <a:pt x="3563470" y="306723"/>
                </a:cubicBezTo>
                <a:cubicBezTo>
                  <a:pt x="3609708" y="332411"/>
                  <a:pt x="3573384" y="318993"/>
                  <a:pt x="3603811" y="329135"/>
                </a:cubicBezTo>
                <a:cubicBezTo>
                  <a:pt x="3605305" y="333617"/>
                  <a:pt x="3605342" y="338893"/>
                  <a:pt x="3608294" y="342582"/>
                </a:cubicBezTo>
                <a:cubicBezTo>
                  <a:pt x="3618816" y="355734"/>
                  <a:pt x="3639384" y="354067"/>
                  <a:pt x="3653117" y="356029"/>
                </a:cubicBezTo>
                <a:cubicBezTo>
                  <a:pt x="3699804" y="371590"/>
                  <a:pt x="3647753" y="355600"/>
                  <a:pt x="3765176" y="364994"/>
                </a:cubicBezTo>
                <a:cubicBezTo>
                  <a:pt x="3769886" y="365371"/>
                  <a:pt x="3774141" y="367982"/>
                  <a:pt x="3778623" y="369476"/>
                </a:cubicBezTo>
                <a:cubicBezTo>
                  <a:pt x="3783105" y="372464"/>
                  <a:pt x="3787252" y="376032"/>
                  <a:pt x="3792070" y="378441"/>
                </a:cubicBezTo>
                <a:cubicBezTo>
                  <a:pt x="3796296" y="380554"/>
                  <a:pt x="3810242" y="382923"/>
                  <a:pt x="3805517" y="382923"/>
                </a:cubicBezTo>
                <a:cubicBezTo>
                  <a:pt x="3756189" y="382923"/>
                  <a:pt x="3706906" y="379935"/>
                  <a:pt x="3657600" y="378441"/>
                </a:cubicBezTo>
                <a:cubicBezTo>
                  <a:pt x="3714376" y="376947"/>
                  <a:pt x="3771194" y="376597"/>
                  <a:pt x="3827929" y="373958"/>
                </a:cubicBezTo>
                <a:cubicBezTo>
                  <a:pt x="3835539" y="373604"/>
                  <a:pt x="3842811" y="370634"/>
                  <a:pt x="3850341" y="369476"/>
                </a:cubicBezTo>
                <a:cubicBezTo>
                  <a:pt x="3862247" y="367644"/>
                  <a:pt x="3874247" y="366488"/>
                  <a:pt x="3886200" y="364994"/>
                </a:cubicBezTo>
                <a:cubicBezTo>
                  <a:pt x="3909868" y="357103"/>
                  <a:pt x="3897026" y="364442"/>
                  <a:pt x="3917576" y="333617"/>
                </a:cubicBezTo>
                <a:lnTo>
                  <a:pt x="3917576" y="333617"/>
                </a:lnTo>
                <a:cubicBezTo>
                  <a:pt x="3922058" y="330629"/>
                  <a:pt x="3926205" y="327062"/>
                  <a:pt x="3931023" y="324653"/>
                </a:cubicBezTo>
                <a:cubicBezTo>
                  <a:pt x="3953566" y="313382"/>
                  <a:pt x="3943105" y="330500"/>
                  <a:pt x="3971364" y="302241"/>
                </a:cubicBezTo>
                <a:cubicBezTo>
                  <a:pt x="4010641" y="262964"/>
                  <a:pt x="3960822" y="311025"/>
                  <a:pt x="3998258" y="279829"/>
                </a:cubicBezTo>
                <a:cubicBezTo>
                  <a:pt x="4032772" y="251068"/>
                  <a:pt x="3991767" y="279675"/>
                  <a:pt x="4025153" y="257417"/>
                </a:cubicBezTo>
                <a:cubicBezTo>
                  <a:pt x="4032301" y="246694"/>
                  <a:pt x="4036582" y="238367"/>
                  <a:pt x="4047564" y="230523"/>
                </a:cubicBezTo>
                <a:cubicBezTo>
                  <a:pt x="4053001" y="226639"/>
                  <a:pt x="4059517" y="224546"/>
                  <a:pt x="4065494" y="221558"/>
                </a:cubicBezTo>
                <a:cubicBezTo>
                  <a:pt x="4073383" y="197890"/>
                  <a:pt x="4067355" y="212042"/>
                  <a:pt x="4087906" y="181217"/>
                </a:cubicBezTo>
                <a:cubicBezTo>
                  <a:pt x="4091612" y="175658"/>
                  <a:pt x="4092593" y="168421"/>
                  <a:pt x="4096870" y="163288"/>
                </a:cubicBezTo>
                <a:cubicBezTo>
                  <a:pt x="4105016" y="153512"/>
                  <a:pt x="4117014" y="152649"/>
                  <a:pt x="4128247" y="149841"/>
                </a:cubicBezTo>
                <a:cubicBezTo>
                  <a:pt x="4148797" y="180666"/>
                  <a:pt x="4142769" y="166514"/>
                  <a:pt x="4150658" y="190182"/>
                </a:cubicBezTo>
                <a:cubicBezTo>
                  <a:pt x="4146176" y="193170"/>
                  <a:pt x="4142029" y="201556"/>
                  <a:pt x="4137211" y="199147"/>
                </a:cubicBezTo>
                <a:cubicBezTo>
                  <a:pt x="4131701" y="196392"/>
                  <a:pt x="4133831" y="187278"/>
                  <a:pt x="4132729" y="181217"/>
                </a:cubicBezTo>
                <a:cubicBezTo>
                  <a:pt x="4130839" y="170823"/>
                  <a:pt x="4132972" y="159291"/>
                  <a:pt x="4128247" y="149841"/>
                </a:cubicBezTo>
                <a:cubicBezTo>
                  <a:pt x="4126134" y="145615"/>
                  <a:pt x="4119282" y="146852"/>
                  <a:pt x="4114800" y="145358"/>
                </a:cubicBezTo>
                <a:lnTo>
                  <a:pt x="4123764" y="172253"/>
                </a:lnTo>
                <a:cubicBezTo>
                  <a:pt x="4125258" y="176735"/>
                  <a:pt x="4125626" y="181769"/>
                  <a:pt x="4128247" y="185700"/>
                </a:cubicBezTo>
                <a:lnTo>
                  <a:pt x="4137211" y="199147"/>
                </a:lnTo>
                <a:cubicBezTo>
                  <a:pt x="4138705" y="218570"/>
                  <a:pt x="4139930" y="238016"/>
                  <a:pt x="4141694" y="257417"/>
                </a:cubicBezTo>
                <a:cubicBezTo>
                  <a:pt x="4142919" y="270891"/>
                  <a:pt x="4145138" y="284268"/>
                  <a:pt x="4146176" y="297758"/>
                </a:cubicBezTo>
                <a:cubicBezTo>
                  <a:pt x="4149273" y="338018"/>
                  <a:pt x="4147160" y="364939"/>
                  <a:pt x="4155141" y="400853"/>
                </a:cubicBezTo>
                <a:cubicBezTo>
                  <a:pt x="4156166" y="405465"/>
                  <a:pt x="4158129" y="409818"/>
                  <a:pt x="4159623" y="414300"/>
                </a:cubicBezTo>
                <a:cubicBezTo>
                  <a:pt x="4161117" y="444182"/>
                  <a:pt x="4161621" y="474131"/>
                  <a:pt x="4164106" y="503947"/>
                </a:cubicBezTo>
                <a:cubicBezTo>
                  <a:pt x="4164618" y="510086"/>
                  <a:pt x="4165171" y="516750"/>
                  <a:pt x="4168588" y="521876"/>
                </a:cubicBezTo>
                <a:cubicBezTo>
                  <a:pt x="4192063" y="557088"/>
                  <a:pt x="4202953" y="536818"/>
                  <a:pt x="4208929" y="553253"/>
                </a:cubicBezTo>
                <a:cubicBezTo>
                  <a:pt x="4214905" y="569688"/>
                  <a:pt x="4205193" y="613018"/>
                  <a:pt x="4204446" y="620488"/>
                </a:cubicBezTo>
                <a:cubicBezTo>
                  <a:pt x="4203699" y="627958"/>
                  <a:pt x="4206687" y="605547"/>
                  <a:pt x="4204446" y="598076"/>
                </a:cubicBezTo>
                <a:cubicBezTo>
                  <a:pt x="4202205" y="590605"/>
                  <a:pt x="4191747" y="586123"/>
                  <a:pt x="4191000" y="575664"/>
                </a:cubicBezTo>
                <a:cubicBezTo>
                  <a:pt x="4190253" y="565205"/>
                  <a:pt x="4201458" y="546529"/>
                  <a:pt x="4199964" y="535323"/>
                </a:cubicBezTo>
                <a:cubicBezTo>
                  <a:pt x="4198470" y="524117"/>
                  <a:pt x="4188011" y="517394"/>
                  <a:pt x="4182035" y="508429"/>
                </a:cubicBezTo>
                <a:lnTo>
                  <a:pt x="4173070" y="494982"/>
                </a:lnTo>
                <a:cubicBezTo>
                  <a:pt x="4162979" y="464705"/>
                  <a:pt x="4174627" y="501983"/>
                  <a:pt x="4164106" y="454641"/>
                </a:cubicBezTo>
                <a:cubicBezTo>
                  <a:pt x="4161013" y="440724"/>
                  <a:pt x="4153474" y="431971"/>
                  <a:pt x="4168588" y="454641"/>
                </a:cubicBezTo>
                <a:cubicBezTo>
                  <a:pt x="4170082" y="459123"/>
                  <a:pt x="4170957" y="463862"/>
                  <a:pt x="4173070" y="468088"/>
                </a:cubicBezTo>
                <a:cubicBezTo>
                  <a:pt x="4175479" y="472906"/>
                  <a:pt x="4180331" y="476424"/>
                  <a:pt x="4182035" y="481535"/>
                </a:cubicBezTo>
                <a:cubicBezTo>
                  <a:pt x="4184909" y="490157"/>
                  <a:pt x="4184313" y="499612"/>
                  <a:pt x="4186517" y="508429"/>
                </a:cubicBezTo>
                <a:cubicBezTo>
                  <a:pt x="4188809" y="517596"/>
                  <a:pt x="4195482" y="535323"/>
                  <a:pt x="4195482" y="535323"/>
                </a:cubicBezTo>
                <a:cubicBezTo>
                  <a:pt x="4196976" y="548770"/>
                  <a:pt x="4197311" y="562397"/>
                  <a:pt x="4199964" y="575664"/>
                </a:cubicBezTo>
                <a:cubicBezTo>
                  <a:pt x="4201817" y="584930"/>
                  <a:pt x="4205941" y="593593"/>
                  <a:pt x="4208929" y="602558"/>
                </a:cubicBezTo>
                <a:cubicBezTo>
                  <a:pt x="4210423" y="607041"/>
                  <a:pt x="4212484" y="611373"/>
                  <a:pt x="4213411" y="616006"/>
                </a:cubicBezTo>
                <a:lnTo>
                  <a:pt x="4217894" y="638417"/>
                </a:lnTo>
                <a:cubicBezTo>
                  <a:pt x="4219388" y="669794"/>
                  <a:pt x="4218907" y="701327"/>
                  <a:pt x="4222376" y="732547"/>
                </a:cubicBezTo>
                <a:cubicBezTo>
                  <a:pt x="4223420" y="741939"/>
                  <a:pt x="4229488" y="750175"/>
                  <a:pt x="4231341" y="759441"/>
                </a:cubicBezTo>
                <a:cubicBezTo>
                  <a:pt x="4232835" y="766912"/>
                  <a:pt x="4233818" y="774503"/>
                  <a:pt x="4235823" y="781853"/>
                </a:cubicBezTo>
                <a:cubicBezTo>
                  <a:pt x="4238309" y="790970"/>
                  <a:pt x="4241800" y="799782"/>
                  <a:pt x="4244788" y="808747"/>
                </a:cubicBezTo>
                <a:lnTo>
                  <a:pt x="4249270" y="822194"/>
                </a:lnTo>
                <a:cubicBezTo>
                  <a:pt x="4250764" y="826676"/>
                  <a:pt x="4252607" y="831057"/>
                  <a:pt x="4253753" y="835641"/>
                </a:cubicBezTo>
                <a:cubicBezTo>
                  <a:pt x="4260527" y="862738"/>
                  <a:pt x="4256287" y="847726"/>
                  <a:pt x="4267200" y="880464"/>
                </a:cubicBezTo>
                <a:cubicBezTo>
                  <a:pt x="4268904" y="885575"/>
                  <a:pt x="4273176" y="889429"/>
                  <a:pt x="4276164" y="893911"/>
                </a:cubicBezTo>
                <a:cubicBezTo>
                  <a:pt x="4269759" y="977188"/>
                  <a:pt x="4282906" y="962961"/>
                  <a:pt x="4262717" y="938735"/>
                </a:cubicBezTo>
                <a:cubicBezTo>
                  <a:pt x="4258659" y="933865"/>
                  <a:pt x="4253752" y="929770"/>
                  <a:pt x="4249270" y="925288"/>
                </a:cubicBezTo>
                <a:cubicBezTo>
                  <a:pt x="4247156" y="918946"/>
                  <a:pt x="4240306" y="899540"/>
                  <a:pt x="4240306" y="893911"/>
                </a:cubicBezTo>
                <a:cubicBezTo>
                  <a:pt x="4240306" y="886293"/>
                  <a:pt x="4243294" y="878970"/>
                  <a:pt x="4244788" y="871500"/>
                </a:cubicBezTo>
                <a:cubicBezTo>
                  <a:pt x="4253647" y="874453"/>
                  <a:pt x="4265362" y="877047"/>
                  <a:pt x="4271682" y="884947"/>
                </a:cubicBezTo>
                <a:cubicBezTo>
                  <a:pt x="4274633" y="888636"/>
                  <a:pt x="4274670" y="893912"/>
                  <a:pt x="4276164" y="898394"/>
                </a:cubicBezTo>
                <a:cubicBezTo>
                  <a:pt x="4277658" y="908853"/>
                  <a:pt x="4273176" y="922300"/>
                  <a:pt x="4280647" y="929770"/>
                </a:cubicBezTo>
                <a:cubicBezTo>
                  <a:pt x="4286034" y="935157"/>
                  <a:pt x="4283281" y="914749"/>
                  <a:pt x="4285129" y="907358"/>
                </a:cubicBezTo>
                <a:cubicBezTo>
                  <a:pt x="4286275" y="902774"/>
                  <a:pt x="4288586" y="898523"/>
                  <a:pt x="4289611" y="893911"/>
                </a:cubicBezTo>
                <a:cubicBezTo>
                  <a:pt x="4296531" y="862772"/>
                  <a:pt x="4290925" y="874593"/>
                  <a:pt x="4298576" y="849088"/>
                </a:cubicBezTo>
                <a:cubicBezTo>
                  <a:pt x="4301291" y="840037"/>
                  <a:pt x="4304553" y="831159"/>
                  <a:pt x="4307541" y="822194"/>
                </a:cubicBezTo>
                <a:cubicBezTo>
                  <a:pt x="4309035" y="817712"/>
                  <a:pt x="4311096" y="813380"/>
                  <a:pt x="4312023" y="808747"/>
                </a:cubicBezTo>
                <a:cubicBezTo>
                  <a:pt x="4313517" y="801276"/>
                  <a:pt x="4315429" y="793877"/>
                  <a:pt x="4316506" y="786335"/>
                </a:cubicBezTo>
                <a:cubicBezTo>
                  <a:pt x="4318419" y="772941"/>
                  <a:pt x="4318335" y="759261"/>
                  <a:pt x="4320988" y="745994"/>
                </a:cubicBezTo>
                <a:cubicBezTo>
                  <a:pt x="4322841" y="736728"/>
                  <a:pt x="4326965" y="728065"/>
                  <a:pt x="4329953" y="719100"/>
                </a:cubicBezTo>
                <a:lnTo>
                  <a:pt x="4334435" y="705653"/>
                </a:lnTo>
                <a:cubicBezTo>
                  <a:pt x="4335929" y="701171"/>
                  <a:pt x="4336296" y="696137"/>
                  <a:pt x="4338917" y="692206"/>
                </a:cubicBezTo>
                <a:lnTo>
                  <a:pt x="4347882" y="678758"/>
                </a:lnTo>
                <a:cubicBezTo>
                  <a:pt x="4358551" y="646753"/>
                  <a:pt x="4351606" y="659727"/>
                  <a:pt x="4365811" y="638417"/>
                </a:cubicBezTo>
                <a:cubicBezTo>
                  <a:pt x="4367305" y="632441"/>
                  <a:pt x="4369086" y="626529"/>
                  <a:pt x="4370294" y="620488"/>
                </a:cubicBezTo>
                <a:cubicBezTo>
                  <a:pt x="4372076" y="611576"/>
                  <a:pt x="4372805" y="602466"/>
                  <a:pt x="4374776" y="593594"/>
                </a:cubicBezTo>
                <a:cubicBezTo>
                  <a:pt x="4375801" y="588982"/>
                  <a:pt x="4377960" y="584690"/>
                  <a:pt x="4379258" y="580147"/>
                </a:cubicBezTo>
                <a:cubicBezTo>
                  <a:pt x="4380950" y="574223"/>
                  <a:pt x="4382405" y="568231"/>
                  <a:pt x="4383741" y="562217"/>
                </a:cubicBezTo>
                <a:cubicBezTo>
                  <a:pt x="4388367" y="541401"/>
                  <a:pt x="4387236" y="541022"/>
                  <a:pt x="4392706" y="521876"/>
                </a:cubicBezTo>
                <a:cubicBezTo>
                  <a:pt x="4394004" y="517333"/>
                  <a:pt x="4395075" y="512655"/>
                  <a:pt x="4397188" y="508429"/>
                </a:cubicBezTo>
                <a:cubicBezTo>
                  <a:pt x="4399597" y="503611"/>
                  <a:pt x="4403165" y="499464"/>
                  <a:pt x="4406153" y="494982"/>
                </a:cubicBezTo>
                <a:cubicBezTo>
                  <a:pt x="4416820" y="462977"/>
                  <a:pt x="4409875" y="475950"/>
                  <a:pt x="4424082" y="454641"/>
                </a:cubicBezTo>
                <a:cubicBezTo>
                  <a:pt x="4427058" y="445713"/>
                  <a:pt x="4431922" y="432265"/>
                  <a:pt x="4433047" y="423264"/>
                </a:cubicBezTo>
                <a:cubicBezTo>
                  <a:pt x="4434715" y="409919"/>
                  <a:pt x="4432682" y="374687"/>
                  <a:pt x="4442011" y="356029"/>
                </a:cubicBezTo>
                <a:cubicBezTo>
                  <a:pt x="4444420" y="351211"/>
                  <a:pt x="4447167" y="346391"/>
                  <a:pt x="4450976" y="342582"/>
                </a:cubicBezTo>
                <a:cubicBezTo>
                  <a:pt x="4459666" y="333892"/>
                  <a:pt x="4466932" y="332781"/>
                  <a:pt x="4477870" y="329135"/>
                </a:cubicBezTo>
                <a:cubicBezTo>
                  <a:pt x="4486835" y="323159"/>
                  <a:pt x="4501029" y="322412"/>
                  <a:pt x="4504764" y="311206"/>
                </a:cubicBezTo>
                <a:cubicBezTo>
                  <a:pt x="4508499" y="300000"/>
                  <a:pt x="4495053" y="276840"/>
                  <a:pt x="4500282" y="261899"/>
                </a:cubicBezTo>
                <a:cubicBezTo>
                  <a:pt x="4505511" y="246958"/>
                  <a:pt x="4531659" y="224547"/>
                  <a:pt x="4536141" y="221559"/>
                </a:cubicBezTo>
                <a:cubicBezTo>
                  <a:pt x="4542117" y="221559"/>
                  <a:pt x="4550335" y="224546"/>
                  <a:pt x="4554070" y="221558"/>
                </a:cubicBezTo>
                <a:cubicBezTo>
                  <a:pt x="4557805" y="218570"/>
                  <a:pt x="4556861" y="209552"/>
                  <a:pt x="4558553" y="203629"/>
                </a:cubicBezTo>
                <a:cubicBezTo>
                  <a:pt x="4559851" y="199086"/>
                  <a:pt x="4560741" y="194312"/>
                  <a:pt x="4563035" y="190182"/>
                </a:cubicBezTo>
                <a:cubicBezTo>
                  <a:pt x="4568267" y="180764"/>
                  <a:pt x="4589929" y="157311"/>
                  <a:pt x="4580964" y="163288"/>
                </a:cubicBezTo>
                <a:lnTo>
                  <a:pt x="4567517" y="172253"/>
                </a:lnTo>
                <a:cubicBezTo>
                  <a:pt x="4543616" y="208108"/>
                  <a:pt x="4574985" y="164787"/>
                  <a:pt x="4545106" y="194664"/>
                </a:cubicBezTo>
                <a:cubicBezTo>
                  <a:pt x="4541297" y="198473"/>
                  <a:pt x="4539590" y="203972"/>
                  <a:pt x="4536141" y="208111"/>
                </a:cubicBezTo>
                <a:cubicBezTo>
                  <a:pt x="4507384" y="242619"/>
                  <a:pt x="4535984" y="201622"/>
                  <a:pt x="4513729" y="235006"/>
                </a:cubicBezTo>
                <a:cubicBezTo>
                  <a:pt x="4512235" y="239488"/>
                  <a:pt x="4510545" y="243910"/>
                  <a:pt x="4509247" y="248453"/>
                </a:cubicBezTo>
                <a:cubicBezTo>
                  <a:pt x="4503212" y="269575"/>
                  <a:pt x="4500282" y="287977"/>
                  <a:pt x="4500282" y="311206"/>
                </a:cubicBezTo>
                <a:cubicBezTo>
                  <a:pt x="4500282" y="315931"/>
                  <a:pt x="4503270" y="310458"/>
                  <a:pt x="4504764" y="297758"/>
                </a:cubicBezTo>
                <a:cubicBezTo>
                  <a:pt x="4506258" y="285058"/>
                  <a:pt x="4507043" y="243823"/>
                  <a:pt x="4509247" y="235006"/>
                </a:cubicBezTo>
                <a:cubicBezTo>
                  <a:pt x="4515649" y="209400"/>
                  <a:pt x="4515401" y="248185"/>
                  <a:pt x="4527176" y="230523"/>
                </a:cubicBezTo>
                <a:cubicBezTo>
                  <a:pt x="4535065" y="206854"/>
                  <a:pt x="4527726" y="219698"/>
                  <a:pt x="4558553" y="199147"/>
                </a:cubicBezTo>
                <a:lnTo>
                  <a:pt x="4572000" y="190182"/>
                </a:lnTo>
                <a:cubicBezTo>
                  <a:pt x="4577749" y="181558"/>
                  <a:pt x="4580972" y="170760"/>
                  <a:pt x="4594411" y="172253"/>
                </a:cubicBezTo>
                <a:cubicBezTo>
                  <a:pt x="4603803" y="173296"/>
                  <a:pt x="4612341" y="178229"/>
                  <a:pt x="4621306" y="181217"/>
                </a:cubicBezTo>
                <a:cubicBezTo>
                  <a:pt x="4628533" y="183626"/>
                  <a:pt x="4636326" y="183852"/>
                  <a:pt x="4643717" y="185700"/>
                </a:cubicBezTo>
                <a:cubicBezTo>
                  <a:pt x="4648301" y="186846"/>
                  <a:pt x="4652552" y="189157"/>
                  <a:pt x="4657164" y="190182"/>
                </a:cubicBezTo>
                <a:cubicBezTo>
                  <a:pt x="4666036" y="192153"/>
                  <a:pt x="4675093" y="193170"/>
                  <a:pt x="4684058" y="194664"/>
                </a:cubicBezTo>
                <a:cubicBezTo>
                  <a:pt x="4714344" y="204760"/>
                  <a:pt x="4681515" y="190758"/>
                  <a:pt x="4706470" y="212594"/>
                </a:cubicBezTo>
                <a:cubicBezTo>
                  <a:pt x="4729802" y="233009"/>
                  <a:pt x="4725624" y="230523"/>
                  <a:pt x="4746811" y="230523"/>
                </a:cubicBezTo>
              </a:path>
            </a:pathLst>
          </a:custGeom>
          <a:no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a:off x="2030506" y="3357282"/>
            <a:ext cx="246529" cy="4483"/>
          </a:xfrm>
          <a:prstGeom prst="line">
            <a:avLst/>
          </a:prstGeom>
          <a:solidFill>
            <a:schemeClr val="accent1"/>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7416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3825"/>
          </a:xfrm>
        </p:spPr>
        <p:txBody>
          <a:bodyPr>
            <a:normAutofit fontScale="90000"/>
          </a:bodyPr>
          <a:lstStyle/>
          <a:p>
            <a:r>
              <a:rPr lang="en-US" dirty="0" smtClean="0"/>
              <a:t>More on Ratings Gini coefficients</a:t>
            </a:r>
            <a:endParaRPr lang="en-US" dirty="0"/>
          </a:p>
        </p:txBody>
      </p:sp>
      <p:sp>
        <p:nvSpPr>
          <p:cNvPr id="3" name="Content Placeholder 2"/>
          <p:cNvSpPr>
            <a:spLocks noGrp="1"/>
          </p:cNvSpPr>
          <p:nvPr>
            <p:ph idx="1"/>
          </p:nvPr>
        </p:nvSpPr>
        <p:spPr>
          <a:xfrm>
            <a:off x="310758" y="695750"/>
            <a:ext cx="8234362" cy="5186362"/>
          </a:xfrm>
        </p:spPr>
        <p:txBody>
          <a:bodyPr/>
          <a:lstStyle/>
          <a:p>
            <a:pPr>
              <a:lnSpc>
                <a:spcPct val="100000"/>
              </a:lnSpc>
            </a:pPr>
            <a:endParaRPr lang="en-US" sz="1800" dirty="0" smtClean="0"/>
          </a:p>
          <a:p>
            <a:pPr>
              <a:lnSpc>
                <a:spcPct val="100000"/>
              </a:lnSpc>
            </a:pPr>
            <a:r>
              <a:rPr lang="en-US" sz="1800" dirty="0" err="1" smtClean="0"/>
              <a:t>Gini</a:t>
            </a:r>
            <a:r>
              <a:rPr lang="en-US" sz="1800" dirty="0" smtClean="0"/>
              <a:t> </a:t>
            </a:r>
            <a:r>
              <a:rPr lang="en-US" sz="1800" dirty="0" smtClean="0"/>
              <a:t>coefficients of a less diverse pool will be </a:t>
            </a:r>
            <a:r>
              <a:rPr lang="en-US" sz="1800" dirty="0"/>
              <a:t>lower. </a:t>
            </a:r>
            <a:endParaRPr lang="en-US" sz="1800" dirty="0" smtClean="0"/>
          </a:p>
          <a:p>
            <a:pPr lvl="1">
              <a:lnSpc>
                <a:spcPct val="100000"/>
              </a:lnSpc>
            </a:pPr>
            <a:r>
              <a:rPr lang="en-US" sz="1800" dirty="0" smtClean="0"/>
              <a:t>Gini </a:t>
            </a:r>
            <a:r>
              <a:rPr lang="en-US" sz="1800" dirty="0"/>
              <a:t>depends on portfolio composition and quality, which makes comparison of model performances across history, geography and asset classes difficult</a:t>
            </a:r>
            <a:endParaRPr lang="en-US" sz="1800" dirty="0" smtClean="0"/>
          </a:p>
          <a:p>
            <a:pPr>
              <a:lnSpc>
                <a:spcPct val="100000"/>
              </a:lnSpc>
            </a:pPr>
            <a:r>
              <a:rPr lang="en-US" sz="1800" dirty="0" smtClean="0"/>
              <a:t>The Gini gets worse for longer tenors – information decay</a:t>
            </a:r>
            <a:endParaRPr lang="en-US" sz="1800" dirty="0"/>
          </a:p>
          <a:p>
            <a:pPr marL="0" indent="0">
              <a:lnSpc>
                <a:spcPct val="100000"/>
              </a:lnSpc>
              <a:buNone/>
            </a:pPr>
            <a:r>
              <a:rPr lang="en-US" dirty="0" smtClean="0"/>
              <a:t>	</a:t>
            </a:r>
            <a:r>
              <a:rPr lang="en-US" sz="2400" dirty="0" smtClean="0"/>
              <a:t>Corporate Ratings Gini Coefficients By Region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4253853"/>
              </p:ext>
            </p:extLst>
          </p:nvPr>
        </p:nvGraphicFramePr>
        <p:xfrm>
          <a:off x="528175" y="2971800"/>
          <a:ext cx="7649668" cy="1341120"/>
        </p:xfrm>
        <a:graphic>
          <a:graphicData uri="http://schemas.openxmlformats.org/drawingml/2006/table">
            <a:tbl>
              <a:tblPr firstRow="1" bandRow="1">
                <a:tableStyleId>{9D7B26C5-4107-4FEC-AEDC-1716B250A1EF}</a:tableStyleId>
              </a:tblPr>
              <a:tblGrid>
                <a:gridCol w="2189481"/>
                <a:gridCol w="1365047"/>
                <a:gridCol w="1383867"/>
                <a:gridCol w="1346226"/>
                <a:gridCol w="1365047"/>
              </a:tblGrid>
              <a:tr h="288985">
                <a:tc>
                  <a:txBody>
                    <a:bodyPr/>
                    <a:lstStyle/>
                    <a:p>
                      <a:r>
                        <a:rPr lang="en-US" sz="1600" dirty="0" smtClean="0"/>
                        <a:t>Region</a:t>
                      </a:r>
                      <a:endParaRPr lang="en-US" sz="1600" dirty="0"/>
                    </a:p>
                  </a:txBody>
                  <a:tcPr/>
                </a:tc>
                <a:tc>
                  <a:txBody>
                    <a:bodyPr/>
                    <a:lstStyle/>
                    <a:p>
                      <a:r>
                        <a:rPr lang="en-US" sz="1600" dirty="0" smtClean="0"/>
                        <a:t>One Year</a:t>
                      </a:r>
                      <a:endParaRPr lang="en-US" sz="1600" dirty="0"/>
                    </a:p>
                  </a:txBody>
                  <a:tcPr/>
                </a:tc>
                <a:tc>
                  <a:txBody>
                    <a:bodyPr/>
                    <a:lstStyle/>
                    <a:p>
                      <a:r>
                        <a:rPr lang="en-US" sz="1600" dirty="0" smtClean="0"/>
                        <a:t>Three Year</a:t>
                      </a:r>
                      <a:endParaRPr lang="en-US" sz="1600" dirty="0"/>
                    </a:p>
                  </a:txBody>
                  <a:tcPr/>
                </a:tc>
                <a:tc>
                  <a:txBody>
                    <a:bodyPr/>
                    <a:lstStyle/>
                    <a:p>
                      <a:r>
                        <a:rPr lang="en-US" sz="1600" dirty="0" smtClean="0"/>
                        <a:t>Five Year</a:t>
                      </a:r>
                      <a:endParaRPr lang="en-US" sz="1600" dirty="0"/>
                    </a:p>
                  </a:txBody>
                  <a:tcPr/>
                </a:tc>
                <a:tc>
                  <a:txBody>
                    <a:bodyPr/>
                    <a:lstStyle/>
                    <a:p>
                      <a:r>
                        <a:rPr lang="en-US" sz="1600" dirty="0" smtClean="0"/>
                        <a:t>Seven Year</a:t>
                      </a:r>
                      <a:endParaRPr lang="en-US" sz="1600" dirty="0"/>
                    </a:p>
                  </a:txBody>
                  <a:tcPr/>
                </a:tc>
              </a:tr>
              <a:tr h="303035">
                <a:tc>
                  <a:txBody>
                    <a:bodyPr/>
                    <a:lstStyle/>
                    <a:p>
                      <a:r>
                        <a:rPr lang="en-US" sz="1600" dirty="0" smtClean="0"/>
                        <a:t>Global</a:t>
                      </a:r>
                    </a:p>
                  </a:txBody>
                  <a:tcPr/>
                </a:tc>
                <a:tc>
                  <a:txBody>
                    <a:bodyPr/>
                    <a:lstStyle/>
                    <a:p>
                      <a:r>
                        <a:rPr lang="en-US" sz="1600" dirty="0" smtClean="0"/>
                        <a:t>81.9</a:t>
                      </a:r>
                      <a:endParaRPr lang="en-US" sz="1600" dirty="0"/>
                    </a:p>
                  </a:txBody>
                  <a:tcPr/>
                </a:tc>
                <a:tc>
                  <a:txBody>
                    <a:bodyPr/>
                    <a:lstStyle/>
                    <a:p>
                      <a:r>
                        <a:rPr lang="en-US" sz="1600" dirty="0" smtClean="0"/>
                        <a:t>75.5</a:t>
                      </a:r>
                      <a:endParaRPr lang="en-US" sz="1600" dirty="0"/>
                    </a:p>
                  </a:txBody>
                  <a:tcPr/>
                </a:tc>
                <a:tc>
                  <a:txBody>
                    <a:bodyPr/>
                    <a:lstStyle/>
                    <a:p>
                      <a:r>
                        <a:rPr lang="en-US" sz="1600" dirty="0" smtClean="0"/>
                        <a:t>71.4</a:t>
                      </a:r>
                      <a:endParaRPr lang="en-US" sz="1600" dirty="0"/>
                    </a:p>
                  </a:txBody>
                  <a:tcPr/>
                </a:tc>
                <a:tc>
                  <a:txBody>
                    <a:bodyPr/>
                    <a:lstStyle/>
                    <a:p>
                      <a:r>
                        <a:rPr lang="en-US" sz="1600" dirty="0" smtClean="0"/>
                        <a:t>69.5</a:t>
                      </a:r>
                      <a:endParaRPr lang="en-US" sz="1600" dirty="0"/>
                    </a:p>
                  </a:txBody>
                  <a:tcPr/>
                </a:tc>
              </a:tr>
              <a:tr h="303035">
                <a:tc>
                  <a:txBody>
                    <a:bodyPr/>
                    <a:lstStyle/>
                    <a:p>
                      <a:r>
                        <a:rPr lang="en-US" sz="1600" dirty="0" smtClean="0"/>
                        <a:t>US</a:t>
                      </a:r>
                      <a:endParaRPr lang="en-US" sz="1600" dirty="0"/>
                    </a:p>
                  </a:txBody>
                  <a:tcPr/>
                </a:tc>
                <a:tc>
                  <a:txBody>
                    <a:bodyPr/>
                    <a:lstStyle/>
                    <a:p>
                      <a:r>
                        <a:rPr lang="en-US" sz="1600" dirty="0" smtClean="0"/>
                        <a:t>80.5</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73.9</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70.0</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68.2</a:t>
                      </a:r>
                      <a:endParaRPr lang="en-US" sz="1600" dirty="0"/>
                    </a:p>
                  </a:txBody>
                  <a:tcPr/>
                </a:tc>
              </a:tr>
              <a:tr h="303035">
                <a:tc>
                  <a:txBody>
                    <a:bodyPr/>
                    <a:lstStyle/>
                    <a:p>
                      <a:r>
                        <a:rPr lang="en-US" sz="1600" dirty="0" smtClean="0"/>
                        <a:t>Europe</a:t>
                      </a:r>
                      <a:endParaRPr lang="en-US" sz="1600" dirty="0"/>
                    </a:p>
                  </a:txBody>
                  <a:tcPr/>
                </a:tc>
                <a:tc>
                  <a:txBody>
                    <a:bodyPr/>
                    <a:lstStyle/>
                    <a:p>
                      <a:r>
                        <a:rPr lang="en-US" sz="1600" dirty="0" smtClean="0"/>
                        <a:t>91.1</a:t>
                      </a:r>
                      <a:endParaRPr lang="en-US" sz="1600" dirty="0"/>
                    </a:p>
                  </a:txBody>
                  <a:tcPr/>
                </a:tc>
                <a:tc>
                  <a:txBody>
                    <a:bodyPr/>
                    <a:lstStyle/>
                    <a:p>
                      <a:r>
                        <a:rPr lang="en-US" sz="1600" dirty="0" smtClean="0"/>
                        <a:t>86.0</a:t>
                      </a:r>
                      <a:endParaRPr lang="en-US" sz="1600" dirty="0"/>
                    </a:p>
                  </a:txBody>
                  <a:tcPr/>
                </a:tc>
                <a:tc>
                  <a:txBody>
                    <a:bodyPr/>
                    <a:lstStyle/>
                    <a:p>
                      <a:r>
                        <a:rPr lang="en-US" sz="1600" dirty="0" smtClean="0"/>
                        <a:t>80.6</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76.5</a:t>
                      </a:r>
                    </a:p>
                  </a:txBody>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391" y="4313208"/>
            <a:ext cx="6910303" cy="187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267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a reported Gini coefficient high enough?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Although comparing Gini over time and across asset classes is not an easy task, a general rule of thumb is that if Gini is less than a half – below 50% - it’s probably not something to brag about.</a:t>
            </a:r>
          </a:p>
          <a:p>
            <a:r>
              <a:rPr lang="en-US" dirty="0" smtClean="0"/>
              <a:t>SF Gini may be artificially inflated by their subordination – within one deal, the lower rated tranches will certainly default before the more senior ones.  One solution is to use only one tranche per structured deal in the Gini measurement.</a:t>
            </a:r>
          </a:p>
          <a:p>
            <a:r>
              <a:rPr lang="en-US" dirty="0" smtClean="0"/>
              <a:t>Gini for asset classes with low default rates may not be as meaningful.</a:t>
            </a:r>
          </a:p>
        </p:txBody>
      </p:sp>
    </p:spTree>
    <p:extLst>
      <p:ext uri="{BB962C8B-B14F-4D97-AF65-F5344CB8AC3E}">
        <p14:creationId xmlns:p14="http://schemas.microsoft.com/office/powerpoint/2010/main" val="1643252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9" name="Rectangle 7"/>
          <p:cNvSpPr>
            <a:spLocks noChangeArrowheads="1"/>
          </p:cNvSpPr>
          <p:nvPr/>
        </p:nvSpPr>
        <p:spPr bwMode="auto">
          <a:xfrm>
            <a:off x="333375" y="342900"/>
            <a:ext cx="8439150" cy="352425"/>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335882" name="Rectangle 10"/>
          <p:cNvSpPr>
            <a:spLocks noChangeArrowheads="1"/>
          </p:cNvSpPr>
          <p:nvPr/>
        </p:nvSpPr>
        <p:spPr bwMode="gray">
          <a:xfrm>
            <a:off x="0" y="2538413"/>
            <a:ext cx="91440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nSpc>
                <a:spcPct val="130000"/>
              </a:lnSpc>
            </a:pPr>
            <a:r>
              <a:rPr lang="en-US" sz="2200" b="1" dirty="0" smtClean="0">
                <a:solidFill>
                  <a:srgbClr val="414042"/>
                </a:solidFill>
                <a:latin typeface="Arial" charset="0"/>
              </a:rPr>
              <a:t>Alternatives</a:t>
            </a:r>
            <a:endParaRPr lang="en-US" sz="2200" b="1" dirty="0">
              <a:solidFill>
                <a:srgbClr val="414042"/>
              </a:solidFill>
              <a:latin typeface="Arial" charset="0"/>
            </a:endParaRPr>
          </a:p>
        </p:txBody>
      </p:sp>
      <p:sp>
        <p:nvSpPr>
          <p:cNvPr id="335883" name="Line 11"/>
          <p:cNvSpPr>
            <a:spLocks noChangeShapeType="1"/>
          </p:cNvSpPr>
          <p:nvPr/>
        </p:nvSpPr>
        <p:spPr bwMode="auto">
          <a:xfrm>
            <a:off x="587375" y="253047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335885" name="Line 13"/>
          <p:cNvSpPr>
            <a:spLocks noChangeShapeType="1"/>
          </p:cNvSpPr>
          <p:nvPr/>
        </p:nvSpPr>
        <p:spPr bwMode="auto">
          <a:xfrm>
            <a:off x="568325" y="354012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3092098728"/>
      </p:ext>
    </p:extLst>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smtClean="0"/>
                  <a:t>Accuracy Ratio (AR), a summary of the Cumulative Accuracy Profile (CAP) curve, is the ratio of Gini coefficients </a:t>
                </a:r>
                <a14:m>
                  <m:oMath xmlns:m="http://schemas.openxmlformats.org/officeDocument/2006/math">
                    <m:f>
                      <m:fPr>
                        <m:ctrlPr>
                          <a:rPr lang="en-US" i="1" smtClean="0">
                            <a:latin typeface="Cambria Math"/>
                          </a:rPr>
                        </m:ctrlPr>
                      </m:fPr>
                      <m:num>
                        <m:sSub>
                          <m:sSubPr>
                            <m:ctrlPr>
                              <a:rPr lang="en-US" b="1" i="1" smtClean="0">
                                <a:latin typeface="Cambria Math"/>
                              </a:rPr>
                            </m:ctrlPr>
                          </m:sSubPr>
                          <m:e>
                            <m:r>
                              <a:rPr lang="en-US" i="1">
                                <a:latin typeface="Cambria Math"/>
                              </a:rPr>
                              <m:t>𝑮𝒊𝒏𝒊</m:t>
                            </m:r>
                          </m:e>
                          <m:sub>
                            <m:r>
                              <a:rPr lang="en-US" b="1" i="1" smtClean="0">
                                <a:latin typeface="Cambria Math"/>
                              </a:rPr>
                              <m:t>𝒎𝒐𝒅𝒆𝒍</m:t>
                            </m:r>
                          </m:sub>
                        </m:sSub>
                      </m:num>
                      <m:den>
                        <m:sSub>
                          <m:sSubPr>
                            <m:ctrlPr>
                              <a:rPr lang="en-US" i="1">
                                <a:latin typeface="Cambria Math"/>
                              </a:rPr>
                            </m:ctrlPr>
                          </m:sSubPr>
                          <m:e>
                            <m:r>
                              <a:rPr lang="en-US" i="1">
                                <a:latin typeface="Cambria Math"/>
                              </a:rPr>
                              <m:t>𝑮𝒊𝒏𝒊</m:t>
                            </m:r>
                          </m:e>
                          <m:sub>
                            <m:r>
                              <a:rPr lang="en-US" b="1" i="1" smtClean="0">
                                <a:latin typeface="Cambria Math"/>
                              </a:rPr>
                              <m:t>𝒑𝒆𝒓𝒇𝒆𝒄𝒕</m:t>
                            </m:r>
                          </m:sub>
                        </m:sSub>
                      </m:den>
                    </m:f>
                  </m:oMath>
                </a14:m>
                <a:r>
                  <a:rPr lang="en-US" dirty="0" smtClean="0"/>
                  <a:t> which for the perfect model is a ratio of 1, for the random guess model is zero, and for the other two curves on the previous slide the AR are 70% and 87%.  </a:t>
                </a:r>
              </a:p>
              <a:p>
                <a:r>
                  <a:rPr lang="en-US" dirty="0" smtClean="0"/>
                  <a:t>One difference from a Gini is that even in a perfect model, although the Accuracy Ratio is 1 by design, the perfect model’s Gini coefficient is less than one.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666" r="-1110"/>
                </a:stretch>
              </a:blipFill>
            </p:spPr>
            <p:txBody>
              <a:bodyPr/>
              <a:lstStyle/>
              <a:p>
                <a:r>
                  <a:rPr lang="en-US">
                    <a:noFill/>
                  </a:rPr>
                  <a:t> </a:t>
                </a:r>
              </a:p>
            </p:txBody>
          </p:sp>
        </mc:Fallback>
      </mc:AlternateContent>
    </p:spTree>
    <p:extLst>
      <p:ext uri="{BB962C8B-B14F-4D97-AF65-F5344CB8AC3E}">
        <p14:creationId xmlns:p14="http://schemas.microsoft.com/office/powerpoint/2010/main" val="72610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AUROC</a:t>
            </a:r>
            <a:endParaRPr lang="en-US" dirty="0"/>
          </a:p>
        </p:txBody>
      </p:sp>
      <p:sp>
        <p:nvSpPr>
          <p:cNvPr id="3" name="Content Placeholder 2"/>
          <p:cNvSpPr>
            <a:spLocks noGrp="1"/>
          </p:cNvSpPr>
          <p:nvPr>
            <p:ph idx="1"/>
          </p:nvPr>
        </p:nvSpPr>
        <p:spPr/>
        <p:txBody>
          <a:bodyPr>
            <a:normAutofit/>
          </a:bodyPr>
          <a:lstStyle/>
          <a:p>
            <a:r>
              <a:rPr lang="en-US" sz="1800" dirty="0" smtClean="0"/>
              <a:t>A related measure, the Area Under the Receiver Operating Characteristic (AUROC) is the area under the curve of False Alarm Rate (FAR) (type 2 error – predicted defaults that didn’t happen) on the x axis plotted against the hit rate (accurately predicted defaults, also called Correct Alarm Rate CAR).  </a:t>
            </a:r>
            <a:endParaRPr lang="en-US" sz="1800" dirty="0"/>
          </a:p>
          <a:p>
            <a:r>
              <a:rPr lang="en-US" sz="1800" dirty="0" smtClean="0"/>
              <a:t>If false alarms and false non-alarms are equally important, there is a relation AR = 2 X AUROC - 1</a:t>
            </a:r>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520" y="3525031"/>
            <a:ext cx="3647439" cy="265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36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Gini coefficients are a convenient shorthand</a:t>
            </a:r>
          </a:p>
          <a:p>
            <a:r>
              <a:rPr lang="en-US" dirty="0" smtClean="0"/>
              <a:t>S&amp;P </a:t>
            </a:r>
            <a:r>
              <a:rPr lang="en-US" dirty="0"/>
              <a:t>regularly </a:t>
            </a:r>
            <a:r>
              <a:rPr lang="en-US" dirty="0" smtClean="0"/>
              <a:t>measures Gini of our ratings</a:t>
            </a:r>
          </a:p>
          <a:p>
            <a:r>
              <a:rPr lang="en-US" dirty="0" smtClean="0"/>
              <a:t>There are other equally valid measures, but Gini is the best-known</a:t>
            </a:r>
          </a:p>
          <a:p>
            <a:r>
              <a:rPr lang="en-US" dirty="0" smtClean="0"/>
              <a:t>Higher is better, but comparing Gini of different lookback periods or different asset types requires some judgment</a:t>
            </a:r>
            <a:endParaRPr lang="en-US" dirty="0"/>
          </a:p>
        </p:txBody>
      </p:sp>
    </p:spTree>
    <p:extLst>
      <p:ext uri="{BB962C8B-B14F-4D97-AF65-F5344CB8AC3E}">
        <p14:creationId xmlns:p14="http://schemas.microsoft.com/office/powerpoint/2010/main" val="420617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ltLang="en-US" dirty="0" smtClean="0"/>
              <a:t>Outline of this talk</a:t>
            </a:r>
            <a:endParaRPr lang="en-US" dirty="0"/>
          </a:p>
        </p:txBody>
      </p:sp>
      <p:sp>
        <p:nvSpPr>
          <p:cNvPr id="348163" name="Rectangle 3"/>
          <p:cNvSpPr>
            <a:spLocks noGrp="1" noChangeArrowheads="1"/>
          </p:cNvSpPr>
          <p:nvPr>
            <p:ph idx="1"/>
          </p:nvPr>
        </p:nvSpPr>
        <p:spPr/>
        <p:txBody>
          <a:bodyPr/>
          <a:lstStyle/>
          <a:p>
            <a:r>
              <a:rPr lang="en-US" dirty="0" smtClean="0"/>
              <a:t>Motivation</a:t>
            </a:r>
          </a:p>
          <a:p>
            <a:r>
              <a:rPr lang="en-US" dirty="0" smtClean="0"/>
              <a:t>Who was Gini</a:t>
            </a:r>
          </a:p>
          <a:p>
            <a:r>
              <a:rPr lang="en-US" dirty="0" smtClean="0"/>
              <a:t>What does it mean?</a:t>
            </a:r>
          </a:p>
          <a:p>
            <a:r>
              <a:rPr lang="en-US" dirty="0" smtClean="0"/>
              <a:t>Alternative measures</a:t>
            </a:r>
          </a:p>
          <a:p>
            <a:r>
              <a:rPr lang="en-US" dirty="0" smtClean="0"/>
              <a:t>Conclusion</a:t>
            </a:r>
            <a:endParaRPr lang="en-US" dirty="0"/>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9" name="Rectangle 7"/>
          <p:cNvSpPr>
            <a:spLocks noChangeArrowheads="1"/>
          </p:cNvSpPr>
          <p:nvPr/>
        </p:nvSpPr>
        <p:spPr bwMode="auto">
          <a:xfrm>
            <a:off x="333375" y="342900"/>
            <a:ext cx="8439150" cy="352425"/>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5882" name="Rectangle 10"/>
          <p:cNvSpPr>
            <a:spLocks noChangeArrowheads="1"/>
          </p:cNvSpPr>
          <p:nvPr/>
        </p:nvSpPr>
        <p:spPr bwMode="gray">
          <a:xfrm>
            <a:off x="0" y="2538413"/>
            <a:ext cx="91440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nSpc>
                <a:spcPct val="130000"/>
              </a:lnSpc>
            </a:pPr>
            <a:r>
              <a:rPr lang="en-US" sz="2200" b="1" dirty="0" smtClean="0">
                <a:latin typeface="Arial" charset="0"/>
              </a:rPr>
              <a:t>Motivation for this talk</a:t>
            </a:r>
            <a:endParaRPr lang="en-US" sz="2200" b="1" dirty="0">
              <a:latin typeface="Arial" charset="0"/>
            </a:endParaRPr>
          </a:p>
        </p:txBody>
      </p:sp>
      <p:sp>
        <p:nvSpPr>
          <p:cNvPr id="335883" name="Line 11"/>
          <p:cNvSpPr>
            <a:spLocks noChangeShapeType="1"/>
          </p:cNvSpPr>
          <p:nvPr/>
        </p:nvSpPr>
        <p:spPr bwMode="auto">
          <a:xfrm>
            <a:off x="587375" y="253047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5885" name="Line 13"/>
          <p:cNvSpPr>
            <a:spLocks noChangeShapeType="1"/>
          </p:cNvSpPr>
          <p:nvPr/>
        </p:nvSpPr>
        <p:spPr bwMode="auto">
          <a:xfrm>
            <a:off x="568325" y="354012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ltLang="en-US" dirty="0" smtClean="0"/>
              <a:t>Why this talk?</a:t>
            </a:r>
            <a:endParaRPr lang="en-US" dirty="0"/>
          </a:p>
        </p:txBody>
      </p:sp>
      <p:sp>
        <p:nvSpPr>
          <p:cNvPr id="348163" name="Rectangle 3"/>
          <p:cNvSpPr>
            <a:spLocks noGrp="1" noChangeArrowheads="1"/>
          </p:cNvSpPr>
          <p:nvPr>
            <p:ph idx="1"/>
          </p:nvPr>
        </p:nvSpPr>
        <p:spPr/>
        <p:txBody>
          <a:bodyPr>
            <a:normAutofit fontScale="85000" lnSpcReduction="20000"/>
          </a:bodyPr>
          <a:lstStyle/>
          <a:p>
            <a:r>
              <a:rPr lang="en-US" dirty="0" smtClean="0"/>
              <a:t>S&amp;P uses the Gini coefficient as the main summary number to communicate its ratings accuracy to the outside world.</a:t>
            </a:r>
          </a:p>
          <a:p>
            <a:pPr lvl="1"/>
            <a:r>
              <a:rPr lang="en-US" dirty="0" smtClean="0"/>
              <a:t>Regulators, investors, issuers, etc. want a measure to compare S&amp;P ratings to reality and to our competitors’ ratings.</a:t>
            </a:r>
          </a:p>
          <a:p>
            <a:pPr lvl="1"/>
            <a:r>
              <a:rPr lang="en-US" dirty="0" smtClean="0"/>
              <a:t>Banks usually use Gini coefficients as the summary measure for how well their PD models perform.</a:t>
            </a:r>
          </a:p>
          <a:p>
            <a:pPr lvl="1"/>
            <a:r>
              <a:rPr lang="en-US" dirty="0" smtClean="0"/>
              <a:t>We use it as a </a:t>
            </a:r>
            <a:r>
              <a:rPr lang="en-US" dirty="0"/>
              <a:t>measure </a:t>
            </a:r>
            <a:r>
              <a:rPr lang="en-US" dirty="0" smtClean="0"/>
              <a:t>of the </a:t>
            </a:r>
            <a:r>
              <a:rPr lang="en-US" dirty="0"/>
              <a:t>relative rank-ordered power of </a:t>
            </a:r>
            <a:r>
              <a:rPr lang="en-US" dirty="0" smtClean="0"/>
              <a:t>a ratings system.</a:t>
            </a:r>
          </a:p>
          <a:p>
            <a:pPr lvl="1"/>
            <a:r>
              <a:rPr lang="en-US" dirty="0" smtClean="0"/>
              <a:t>It is a one-number summary, so some details get averaged out</a:t>
            </a:r>
          </a:p>
          <a:p>
            <a:r>
              <a:rPr lang="en-US" dirty="0" smtClean="0"/>
              <a:t>Some of you may not know as much as you want to about this measure, or unsure of whether a certain Gini is “good” or “bad,” or may not be aware of alternatives.</a:t>
            </a:r>
            <a:endParaRPr lang="en-US" dirty="0"/>
          </a:p>
        </p:txBody>
      </p:sp>
    </p:spTree>
    <p:extLst>
      <p:ext uri="{BB962C8B-B14F-4D97-AF65-F5344CB8AC3E}">
        <p14:creationId xmlns:p14="http://schemas.microsoft.com/office/powerpoint/2010/main" val="3618242568"/>
      </p:ext>
    </p:extLst>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smtClean="0"/>
              <a:t>From a GFIR report issued September 19</a:t>
            </a:r>
            <a:r>
              <a:rPr lang="en-US" baseline="30000" dirty="0" smtClean="0"/>
              <a:t>th </a:t>
            </a:r>
            <a:r>
              <a:rPr lang="en-US" dirty="0" smtClean="0"/>
              <a:t>on RatingsDirect: </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068" y="2791326"/>
            <a:ext cx="4659978" cy="3844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90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9" name="Rectangle 7"/>
          <p:cNvSpPr>
            <a:spLocks noChangeArrowheads="1"/>
          </p:cNvSpPr>
          <p:nvPr/>
        </p:nvSpPr>
        <p:spPr bwMode="auto">
          <a:xfrm>
            <a:off x="333375" y="342900"/>
            <a:ext cx="8439150" cy="352425"/>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335882" name="Rectangle 10"/>
          <p:cNvSpPr>
            <a:spLocks noChangeArrowheads="1"/>
          </p:cNvSpPr>
          <p:nvPr/>
        </p:nvSpPr>
        <p:spPr bwMode="gray">
          <a:xfrm>
            <a:off x="0" y="2538413"/>
            <a:ext cx="91440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nSpc>
                <a:spcPct val="130000"/>
              </a:lnSpc>
            </a:pPr>
            <a:r>
              <a:rPr lang="en-US" sz="2200" b="1" dirty="0" smtClean="0">
                <a:solidFill>
                  <a:srgbClr val="414042"/>
                </a:solidFill>
                <a:latin typeface="Arial" charset="0"/>
              </a:rPr>
              <a:t>Who was Gini?</a:t>
            </a:r>
            <a:endParaRPr lang="en-US" sz="2200" b="1" dirty="0">
              <a:solidFill>
                <a:srgbClr val="414042"/>
              </a:solidFill>
              <a:latin typeface="Arial" charset="0"/>
            </a:endParaRPr>
          </a:p>
        </p:txBody>
      </p:sp>
      <p:sp>
        <p:nvSpPr>
          <p:cNvPr id="335883" name="Line 11"/>
          <p:cNvSpPr>
            <a:spLocks noChangeShapeType="1"/>
          </p:cNvSpPr>
          <p:nvPr/>
        </p:nvSpPr>
        <p:spPr bwMode="auto">
          <a:xfrm>
            <a:off x="587375" y="253047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335885" name="Line 13"/>
          <p:cNvSpPr>
            <a:spLocks noChangeShapeType="1"/>
          </p:cNvSpPr>
          <p:nvPr/>
        </p:nvSpPr>
        <p:spPr bwMode="auto">
          <a:xfrm>
            <a:off x="568325" y="354012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3130696583"/>
      </p:ext>
    </p:extLst>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Corrado Gini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 Corrado Gini (1884 – 1965) was an Italian statistician.</a:t>
            </a:r>
          </a:p>
          <a:p>
            <a:endParaRPr lang="en-US" dirty="0"/>
          </a:p>
          <a:p>
            <a:endParaRPr lang="en-US" dirty="0" smtClean="0"/>
          </a:p>
          <a:p>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r>
              <a:rPr lang="en-US" dirty="0" smtClean="0"/>
              <a:t>Although he published 800 papers, he is mainly known for the Gini coefficient, which is the subject of my talk today.</a:t>
            </a:r>
          </a:p>
          <a:p>
            <a:r>
              <a:rPr lang="en-US" dirty="0" smtClean="0"/>
              <a:t>He also complained (in the late 1940’s) about the field of statistics becoming too formalized and disconnected with the real world, much like today’s criticisms of quants by leading quants such as Derman and Taleb.</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228" y="1928815"/>
            <a:ext cx="16859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387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Gini Coefficient</a:t>
            </a:r>
            <a:endParaRPr lang="en-US" dirty="0"/>
          </a:p>
        </p:txBody>
      </p:sp>
      <p:sp>
        <p:nvSpPr>
          <p:cNvPr id="3" name="Content Placeholder 2"/>
          <p:cNvSpPr>
            <a:spLocks noGrp="1"/>
          </p:cNvSpPr>
          <p:nvPr>
            <p:ph idx="1"/>
          </p:nvPr>
        </p:nvSpPr>
        <p:spPr/>
        <p:txBody>
          <a:bodyPr>
            <a:normAutofit/>
          </a:bodyPr>
          <a:lstStyle/>
          <a:p>
            <a:r>
              <a:rPr lang="en-US" sz="1800" dirty="0" smtClean="0"/>
              <a:t>Gini developed this as a measure of inequality of wealth.  A Gini coefficient of zero means everyone has the same income, and a Gini of one means one person has all the income and everyone else is penniless.</a:t>
            </a:r>
          </a:p>
          <a:p>
            <a:endParaRPr lang="en-US" sz="1800" dirty="0"/>
          </a:p>
        </p:txBody>
      </p:sp>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3981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8974355"/>
              </p:ext>
            </p:extLst>
          </p:nvPr>
        </p:nvGraphicFramePr>
        <p:xfrm>
          <a:off x="1164904" y="2634920"/>
          <a:ext cx="6096000" cy="3654027"/>
        </p:xfrm>
        <a:graphic>
          <a:graphicData uri="http://schemas.openxmlformats.org/drawingml/2006/table">
            <a:tbl>
              <a:tblPr firstRow="1" bandRow="1">
                <a:tableStyleId>{5C22544A-7EE6-4342-B048-85BDC9FD1C3A}</a:tableStyleId>
              </a:tblPr>
              <a:tblGrid>
                <a:gridCol w="3048000"/>
                <a:gridCol w="3048000"/>
              </a:tblGrid>
              <a:tr h="406003">
                <a:tc>
                  <a:txBody>
                    <a:bodyPr/>
                    <a:lstStyle/>
                    <a:p>
                      <a:r>
                        <a:rPr lang="en-US" dirty="0" smtClean="0"/>
                        <a:t>Country</a:t>
                      </a:r>
                      <a:endParaRPr lang="en-US" dirty="0"/>
                    </a:p>
                  </a:txBody>
                  <a:tcPr/>
                </a:tc>
                <a:tc>
                  <a:txBody>
                    <a:bodyPr/>
                    <a:lstStyle/>
                    <a:p>
                      <a:r>
                        <a:rPr lang="en-US" dirty="0" smtClean="0"/>
                        <a:t>Gini (from CIA Factbook)</a:t>
                      </a:r>
                      <a:endParaRPr lang="en-US" dirty="0"/>
                    </a:p>
                  </a:txBody>
                  <a:tcPr/>
                </a:tc>
              </a:tr>
              <a:tr h="406003">
                <a:tc>
                  <a:txBody>
                    <a:bodyPr/>
                    <a:lstStyle/>
                    <a:p>
                      <a:r>
                        <a:rPr lang="en-US" dirty="0" smtClean="0"/>
                        <a:t>Namibia</a:t>
                      </a:r>
                      <a:endParaRPr lang="en-US" dirty="0"/>
                    </a:p>
                  </a:txBody>
                  <a:tcPr/>
                </a:tc>
                <a:tc>
                  <a:txBody>
                    <a:bodyPr/>
                    <a:lstStyle/>
                    <a:p>
                      <a:r>
                        <a:rPr lang="en-US" dirty="0" smtClean="0"/>
                        <a:t>71%</a:t>
                      </a:r>
                    </a:p>
                  </a:txBody>
                  <a:tcPr/>
                </a:tc>
              </a:tr>
              <a:tr h="406003">
                <a:tc>
                  <a:txBody>
                    <a:bodyPr/>
                    <a:lstStyle/>
                    <a:p>
                      <a:r>
                        <a:rPr lang="en-US" dirty="0" smtClean="0"/>
                        <a:t>South Africa</a:t>
                      </a:r>
                      <a:endParaRPr lang="en-US" dirty="0"/>
                    </a:p>
                  </a:txBody>
                  <a:tcPr/>
                </a:tc>
                <a:tc>
                  <a:txBody>
                    <a:bodyPr/>
                    <a:lstStyle/>
                    <a:p>
                      <a:r>
                        <a:rPr lang="en-US" dirty="0" smtClean="0"/>
                        <a:t>65%</a:t>
                      </a:r>
                      <a:endParaRPr lang="en-US" dirty="0"/>
                    </a:p>
                  </a:txBody>
                  <a:tcPr/>
                </a:tc>
              </a:tr>
              <a:tr h="406003">
                <a:tc>
                  <a:txBody>
                    <a:bodyPr/>
                    <a:lstStyle/>
                    <a:p>
                      <a:r>
                        <a:rPr lang="en-US" dirty="0" smtClean="0"/>
                        <a:t>China</a:t>
                      </a:r>
                      <a:endParaRPr lang="en-US" dirty="0"/>
                    </a:p>
                  </a:txBody>
                  <a:tcPr/>
                </a:tc>
                <a:tc>
                  <a:txBody>
                    <a:bodyPr/>
                    <a:lstStyle/>
                    <a:p>
                      <a:r>
                        <a:rPr lang="en-US" dirty="0" smtClean="0"/>
                        <a:t>48%</a:t>
                      </a:r>
                      <a:endParaRPr lang="en-US" dirty="0"/>
                    </a:p>
                  </a:txBody>
                  <a:tcPr/>
                </a:tc>
              </a:tr>
              <a:tr h="406003">
                <a:tc>
                  <a:txBody>
                    <a:bodyPr/>
                    <a:lstStyle/>
                    <a:p>
                      <a:r>
                        <a:rPr lang="en-US" dirty="0" smtClean="0"/>
                        <a:t>USA</a:t>
                      </a:r>
                      <a:endParaRPr lang="en-US" dirty="0"/>
                    </a:p>
                  </a:txBody>
                  <a:tcPr/>
                </a:tc>
                <a:tc>
                  <a:txBody>
                    <a:bodyPr/>
                    <a:lstStyle/>
                    <a:p>
                      <a:r>
                        <a:rPr lang="en-US" dirty="0" smtClean="0"/>
                        <a:t>45%</a:t>
                      </a:r>
                      <a:endParaRPr lang="en-US" dirty="0"/>
                    </a:p>
                  </a:txBody>
                  <a:tcPr/>
                </a:tc>
              </a:tr>
              <a:tr h="406003">
                <a:tc>
                  <a:txBody>
                    <a:bodyPr/>
                    <a:lstStyle/>
                    <a:p>
                      <a:r>
                        <a:rPr lang="en-US" dirty="0" smtClean="0"/>
                        <a:t>Russia</a:t>
                      </a:r>
                      <a:endParaRPr lang="en-US" dirty="0"/>
                    </a:p>
                  </a:txBody>
                  <a:tcPr/>
                </a:tc>
                <a:tc>
                  <a:txBody>
                    <a:bodyPr/>
                    <a:lstStyle/>
                    <a:p>
                      <a:r>
                        <a:rPr lang="en-US" dirty="0" smtClean="0"/>
                        <a:t>42%</a:t>
                      </a:r>
                      <a:endParaRPr lang="en-US" dirty="0"/>
                    </a:p>
                  </a:txBody>
                  <a:tcPr/>
                </a:tc>
              </a:tr>
              <a:tr h="406003">
                <a:tc>
                  <a:txBody>
                    <a:bodyPr/>
                    <a:lstStyle/>
                    <a:p>
                      <a:r>
                        <a:rPr lang="en-US" dirty="0" smtClean="0"/>
                        <a:t>Canada</a:t>
                      </a:r>
                      <a:endParaRPr lang="en-US" dirty="0"/>
                    </a:p>
                  </a:txBody>
                  <a:tcPr/>
                </a:tc>
                <a:tc>
                  <a:txBody>
                    <a:bodyPr/>
                    <a:lstStyle/>
                    <a:p>
                      <a:r>
                        <a:rPr lang="en-US" dirty="0" smtClean="0"/>
                        <a:t>32%</a:t>
                      </a:r>
                      <a:endParaRPr lang="en-US" dirty="0"/>
                    </a:p>
                  </a:txBody>
                  <a:tcPr/>
                </a:tc>
              </a:tr>
              <a:tr h="406003">
                <a:tc>
                  <a:txBody>
                    <a:bodyPr/>
                    <a:lstStyle/>
                    <a:p>
                      <a:r>
                        <a:rPr lang="en-US" dirty="0" smtClean="0"/>
                        <a:t>Hungary</a:t>
                      </a:r>
                      <a:endParaRPr lang="en-US" dirty="0"/>
                    </a:p>
                  </a:txBody>
                  <a:tcPr/>
                </a:tc>
                <a:tc>
                  <a:txBody>
                    <a:bodyPr/>
                    <a:lstStyle/>
                    <a:p>
                      <a:r>
                        <a:rPr lang="en-US" dirty="0" smtClean="0"/>
                        <a:t>25%</a:t>
                      </a:r>
                      <a:endParaRPr lang="en-US" dirty="0"/>
                    </a:p>
                  </a:txBody>
                  <a:tcPr/>
                </a:tc>
              </a:tr>
              <a:tr h="406003">
                <a:tc>
                  <a:txBody>
                    <a:bodyPr/>
                    <a:lstStyle/>
                    <a:p>
                      <a:r>
                        <a:rPr lang="en-US" dirty="0" smtClean="0"/>
                        <a:t>Sweden</a:t>
                      </a:r>
                      <a:endParaRPr lang="en-US" dirty="0"/>
                    </a:p>
                  </a:txBody>
                  <a:tcPr/>
                </a:tc>
                <a:tc>
                  <a:txBody>
                    <a:bodyPr/>
                    <a:lstStyle/>
                    <a:p>
                      <a:r>
                        <a:rPr lang="en-US" dirty="0" smtClean="0"/>
                        <a:t>23%</a:t>
                      </a:r>
                      <a:endParaRPr lang="en-US" dirty="0"/>
                    </a:p>
                  </a:txBody>
                  <a:tcPr/>
                </a:tc>
              </a:tr>
            </a:tbl>
          </a:graphicData>
        </a:graphic>
      </p:graphicFrame>
    </p:spTree>
    <p:extLst>
      <p:ext uri="{BB962C8B-B14F-4D97-AF65-F5344CB8AC3E}">
        <p14:creationId xmlns:p14="http://schemas.microsoft.com/office/powerpoint/2010/main" val="275661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9" name="Rectangle 7"/>
          <p:cNvSpPr>
            <a:spLocks noChangeArrowheads="1"/>
          </p:cNvSpPr>
          <p:nvPr/>
        </p:nvSpPr>
        <p:spPr bwMode="auto">
          <a:xfrm>
            <a:off x="333375" y="342900"/>
            <a:ext cx="8439150" cy="352425"/>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335882" name="Rectangle 10"/>
          <p:cNvSpPr>
            <a:spLocks noChangeArrowheads="1"/>
          </p:cNvSpPr>
          <p:nvPr/>
        </p:nvSpPr>
        <p:spPr bwMode="gray">
          <a:xfrm>
            <a:off x="0" y="2538413"/>
            <a:ext cx="91440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nSpc>
                <a:spcPct val="130000"/>
              </a:lnSpc>
            </a:pPr>
            <a:r>
              <a:rPr lang="en-US" sz="2200" b="1" dirty="0" smtClean="0">
                <a:solidFill>
                  <a:srgbClr val="414042"/>
                </a:solidFill>
                <a:latin typeface="Arial" charset="0"/>
              </a:rPr>
              <a:t>What does it mean?</a:t>
            </a:r>
            <a:endParaRPr lang="en-US" sz="2200" b="1" dirty="0">
              <a:solidFill>
                <a:srgbClr val="414042"/>
              </a:solidFill>
              <a:latin typeface="Arial" charset="0"/>
            </a:endParaRPr>
          </a:p>
        </p:txBody>
      </p:sp>
      <p:sp>
        <p:nvSpPr>
          <p:cNvPr id="335883" name="Line 11"/>
          <p:cNvSpPr>
            <a:spLocks noChangeShapeType="1"/>
          </p:cNvSpPr>
          <p:nvPr/>
        </p:nvSpPr>
        <p:spPr bwMode="auto">
          <a:xfrm>
            <a:off x="587375" y="253047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335885" name="Line 13"/>
          <p:cNvSpPr>
            <a:spLocks noChangeShapeType="1"/>
          </p:cNvSpPr>
          <p:nvPr/>
        </p:nvSpPr>
        <p:spPr bwMode="auto">
          <a:xfrm>
            <a:off x="568325" y="3540125"/>
            <a:ext cx="8075613"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2892855069"/>
      </p:ext>
    </p:extLst>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11988</TotalTime>
  <Words>944</Words>
  <Application>Microsoft Office PowerPoint</Application>
  <PresentationFormat>On-screen Show (4:3)</PresentationFormat>
  <Paragraphs>133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Custom Design</vt:lpstr>
      <vt:lpstr>Gini coefficients demystified Definition, use, alternatives</vt:lpstr>
      <vt:lpstr>Outline of this talk</vt:lpstr>
      <vt:lpstr>PowerPoint Presentation</vt:lpstr>
      <vt:lpstr>Why this talk?</vt:lpstr>
      <vt:lpstr>An example</vt:lpstr>
      <vt:lpstr>PowerPoint Presentation</vt:lpstr>
      <vt:lpstr>Corrado Gini</vt:lpstr>
      <vt:lpstr>The Gini Coefficient</vt:lpstr>
      <vt:lpstr>PowerPoint Presentation</vt:lpstr>
      <vt:lpstr>Gini coefficient for bank PD models</vt:lpstr>
      <vt:lpstr>Gini coefficient for ratings</vt:lpstr>
      <vt:lpstr>Gini coefficient for ratings</vt:lpstr>
      <vt:lpstr>More on Ratings Gini coefficients</vt:lpstr>
      <vt:lpstr>Is a reported Gini coefficient high enough?</vt:lpstr>
      <vt:lpstr>PowerPoint Presentation</vt:lpstr>
      <vt:lpstr>AR</vt:lpstr>
      <vt:lpstr>AUROC</vt:lpstr>
      <vt:lpstr>Conclusions</vt:lpstr>
    </vt:vector>
  </TitlesOfParts>
  <Company>Standard and Poor's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louien</dc:creator>
  <cp:lastModifiedBy>M</cp:lastModifiedBy>
  <cp:revision>99</cp:revision>
  <cp:lastPrinted>2012-10-22T19:12:19Z</cp:lastPrinted>
  <dcterms:created xsi:type="dcterms:W3CDTF">2007-10-04T10:02:59Z</dcterms:created>
  <dcterms:modified xsi:type="dcterms:W3CDTF">2013-11-09T00:10:20Z</dcterms:modified>
</cp:coreProperties>
</file>