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44"/>
  </p:notesMasterIdLst>
  <p:handoutMasterIdLst>
    <p:handoutMasterId r:id="rId45"/>
  </p:handoutMasterIdLst>
  <p:sldIdLst>
    <p:sldId id="256" r:id="rId2"/>
    <p:sldId id="285" r:id="rId3"/>
    <p:sldId id="286" r:id="rId4"/>
    <p:sldId id="321" r:id="rId5"/>
    <p:sldId id="329" r:id="rId6"/>
    <p:sldId id="292" r:id="rId7"/>
    <p:sldId id="330" r:id="rId8"/>
    <p:sldId id="348" r:id="rId9"/>
    <p:sldId id="332" r:id="rId10"/>
    <p:sldId id="343" r:id="rId11"/>
    <p:sldId id="322" r:id="rId12"/>
    <p:sldId id="331" r:id="rId13"/>
    <p:sldId id="323" r:id="rId14"/>
    <p:sldId id="333" r:id="rId15"/>
    <p:sldId id="344" r:id="rId16"/>
    <p:sldId id="334" r:id="rId17"/>
    <p:sldId id="300" r:id="rId18"/>
    <p:sldId id="324" r:id="rId19"/>
    <p:sldId id="312" r:id="rId20"/>
    <p:sldId id="315" r:id="rId21"/>
    <p:sldId id="335" r:id="rId22"/>
    <p:sldId id="347" r:id="rId23"/>
    <p:sldId id="336" r:id="rId24"/>
    <p:sldId id="337" r:id="rId25"/>
    <p:sldId id="318" r:id="rId26"/>
    <p:sldId id="345" r:id="rId27"/>
    <p:sldId id="341" r:id="rId28"/>
    <p:sldId id="319" r:id="rId29"/>
    <p:sldId id="346" r:id="rId30"/>
    <p:sldId id="342" r:id="rId31"/>
    <p:sldId id="325" r:id="rId32"/>
    <p:sldId id="338" r:id="rId33"/>
    <p:sldId id="326" r:id="rId34"/>
    <p:sldId id="287" r:id="rId35"/>
    <p:sldId id="339" r:id="rId36"/>
    <p:sldId id="327" r:id="rId37"/>
    <p:sldId id="340" r:id="rId38"/>
    <p:sldId id="314" r:id="rId39"/>
    <p:sldId id="328" r:id="rId40"/>
    <p:sldId id="308" r:id="rId41"/>
    <p:sldId id="309" r:id="rId42"/>
    <p:sldId id="320" r:id="rId43"/>
  </p:sldIdLst>
  <p:sldSz cx="9144000" cy="6858000" type="screen4x3"/>
  <p:notesSz cx="7010400" cy="9296400"/>
  <p:embeddedFontLst>
    <p:embeddedFont>
      <p:font typeface="Garamond" panose="02020404030301010803" pitchFamily="18" charset="0"/>
      <p:regular r:id="rId46"/>
      <p:bold r:id="rId47"/>
      <p:italic r:id="rId48"/>
    </p:embeddedFont>
    <p:embeddedFont>
      <p:font typeface="Arial Narrow" panose="020B0606020202030204" pitchFamily="34" charset="0"/>
      <p:regular r:id="rId49"/>
      <p:bold r:id="rId50"/>
      <p:italic r:id="rId51"/>
      <p:boldItalic r:id="rId52"/>
    </p:embeddedFont>
    <p:embeddedFont>
      <p:font typeface="Book Antiqua" panose="02040602050305030304" pitchFamily="18" charset="0"/>
      <p:regular r:id="rId53"/>
      <p:bold r:id="rId54"/>
      <p:italic r:id="rId55"/>
      <p:boldItalic r:id="rId56"/>
    </p:embeddedFont>
  </p:embeddedFontLst>
  <p:defaultTextStyle>
    <a:defPPr>
      <a:defRPr lang="en-GB"/>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94694" autoAdjust="0"/>
  </p:normalViewPr>
  <p:slideViewPr>
    <p:cSldViewPr>
      <p:cViewPr varScale="1">
        <p:scale>
          <a:sx n="79" d="100"/>
          <a:sy n="79" d="100"/>
        </p:scale>
        <p:origin x="-20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290" y="-7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endParaRPr lang="en-US" altLang="en-US"/>
          </a:p>
        </p:txBody>
      </p:sp>
      <p:sp>
        <p:nvSpPr>
          <p:cNvPr id="238595"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endParaRPr lang="en-US" altLang="en-US"/>
          </a:p>
        </p:txBody>
      </p:sp>
      <p:sp>
        <p:nvSpPr>
          <p:cNvPr id="238596"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endParaRPr lang="en-US" altLang="en-US"/>
          </a:p>
        </p:txBody>
      </p:sp>
      <p:sp>
        <p:nvSpPr>
          <p:cNvPr id="238597"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430C61B7-9022-47E0-B5B7-F0E3751F74A8}" type="slidenum">
              <a:rPr lang="en-US" altLang="en-US"/>
              <a:pPr/>
              <a:t>‹#›</a:t>
            </a:fld>
            <a:endParaRPr lang="en-US" altLang="en-US"/>
          </a:p>
        </p:txBody>
      </p:sp>
    </p:spTree>
    <p:extLst>
      <p:ext uri="{BB962C8B-B14F-4D97-AF65-F5344CB8AC3E}">
        <p14:creationId xmlns:p14="http://schemas.microsoft.com/office/powerpoint/2010/main" val="4060851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endParaRPr lang="en-US" altLang="en-US"/>
          </a:p>
        </p:txBody>
      </p:sp>
      <p:sp>
        <p:nvSpPr>
          <p:cNvPr id="1003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endParaRPr lang="en-US" altLang="en-US"/>
          </a:p>
        </p:txBody>
      </p:sp>
      <p:sp>
        <p:nvSpPr>
          <p:cNvPr id="100356"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endParaRPr lang="en-US" altLang="en-US"/>
          </a:p>
        </p:txBody>
      </p:sp>
      <p:sp>
        <p:nvSpPr>
          <p:cNvPr id="1003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7835BBE2-B620-4254-A996-D480DF250CD8}" type="slidenum">
              <a:rPr lang="en-US" altLang="en-US"/>
              <a:pPr/>
              <a:t>‹#›</a:t>
            </a:fld>
            <a:endParaRPr lang="en-US" altLang="en-US"/>
          </a:p>
        </p:txBody>
      </p:sp>
    </p:spTree>
    <p:extLst>
      <p:ext uri="{BB962C8B-B14F-4D97-AF65-F5344CB8AC3E}">
        <p14:creationId xmlns:p14="http://schemas.microsoft.com/office/powerpoint/2010/main" val="15168483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2F991-40D7-4A66-8060-29AE1258422B}" type="slidenum">
              <a:rPr lang="en-US" altLang="en-US"/>
              <a:pPr/>
              <a:t>1</a:t>
            </a:fld>
            <a:endParaRPr lang="en-US" altLang="en-US"/>
          </a:p>
        </p:txBody>
      </p:sp>
      <p:sp>
        <p:nvSpPr>
          <p:cNvPr id="101378" name="Rectangle 2"/>
          <p:cNvSpPr>
            <a:spLocks noRo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0CCB5-B514-4EA0-B0A1-D632CD5AC625}" type="slidenum">
              <a:rPr lang="en-US" altLang="en-US"/>
              <a:pPr/>
              <a:t>10</a:t>
            </a:fld>
            <a:endParaRPr lang="en-US" altLang="en-US"/>
          </a:p>
        </p:txBody>
      </p:sp>
      <p:sp>
        <p:nvSpPr>
          <p:cNvPr id="242690" name="Rectangle 2"/>
          <p:cNvSpPr>
            <a:spLocks noRo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F1FC5E-A57E-49B4-8D7B-F27873CB43A9}" type="slidenum">
              <a:rPr lang="en-US" altLang="en-US"/>
              <a:pPr/>
              <a:t>11</a:t>
            </a:fld>
            <a:endParaRPr lang="en-US" alt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1DA62-4635-441E-86E0-AA34206FF023}" type="slidenum">
              <a:rPr lang="en-US" altLang="en-US"/>
              <a:pPr/>
              <a:t>12</a:t>
            </a:fld>
            <a:endParaRPr lang="en-US" altLang="en-US"/>
          </a:p>
        </p:txBody>
      </p:sp>
      <p:sp>
        <p:nvSpPr>
          <p:cNvPr id="215042" name="Rectangle 2"/>
          <p:cNvSpPr>
            <a:spLocks noRo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3D091-6794-45F5-BDDC-8A339AFB3303}" type="slidenum">
              <a:rPr lang="en-US" altLang="en-US"/>
              <a:pPr/>
              <a:t>13</a:t>
            </a:fld>
            <a:endParaRPr lang="en-US" altLang="en-US"/>
          </a:p>
        </p:txBody>
      </p:sp>
      <p:sp>
        <p:nvSpPr>
          <p:cNvPr id="196610" name="Rectangle 2"/>
          <p:cNvSpPr>
            <a:spLocks noRo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0B83DD-009D-401C-80A5-B177BF1C9372}" type="slidenum">
              <a:rPr lang="en-US" altLang="en-US"/>
              <a:pPr/>
              <a:t>14</a:t>
            </a:fld>
            <a:endParaRPr lang="en-US" altLang="en-US"/>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3ED83A-593F-42D0-B765-ED9578D9A53E}" type="slidenum">
              <a:rPr lang="en-US" altLang="en-US"/>
              <a:pPr/>
              <a:t>15</a:t>
            </a:fld>
            <a:endParaRPr lang="en-US" altLang="en-US"/>
          </a:p>
        </p:txBody>
      </p:sp>
      <p:sp>
        <p:nvSpPr>
          <p:cNvPr id="244738" name="Rectangle 2"/>
          <p:cNvSpPr>
            <a:spLocks noRo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5925D7-712F-4BC4-886A-584DB3E437A3}" type="slidenum">
              <a:rPr lang="en-US" altLang="en-US"/>
              <a:pPr/>
              <a:t>16</a:t>
            </a:fld>
            <a:endParaRPr lang="en-US" altLang="en-US"/>
          </a:p>
        </p:txBody>
      </p:sp>
      <p:sp>
        <p:nvSpPr>
          <p:cNvPr id="221186" name="Rectangle 2"/>
          <p:cNvSpPr>
            <a:spLocks noRo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36B0F-A286-4455-8475-D0F60B763B72}" type="slidenum">
              <a:rPr lang="en-US" altLang="en-US"/>
              <a:pPr/>
              <a:t>17</a:t>
            </a:fld>
            <a:endParaRPr lang="en-US" altLang="en-US"/>
          </a:p>
        </p:txBody>
      </p:sp>
      <p:sp>
        <p:nvSpPr>
          <p:cNvPr id="148482" name="Rectangle 2"/>
          <p:cNvSpPr>
            <a:spLocks noRo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A48F32-6DE6-4216-941C-7BE45AE5D7CC}" type="slidenum">
              <a:rPr lang="en-US" altLang="en-US"/>
              <a:pPr/>
              <a:t>18</a:t>
            </a:fld>
            <a:endParaRPr lang="en-US" altLang="en-US"/>
          </a:p>
        </p:txBody>
      </p:sp>
      <p:sp>
        <p:nvSpPr>
          <p:cNvPr id="198658" name="Rectangle 2"/>
          <p:cNvSpPr>
            <a:spLocks noRo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F645D-7585-43EA-B2D1-D0EE771E1FBE}" type="slidenum">
              <a:rPr lang="en-US" altLang="en-US"/>
              <a:pPr/>
              <a:t>19</a:t>
            </a:fld>
            <a:endParaRPr lang="en-US" altLang="en-US"/>
          </a:p>
        </p:txBody>
      </p:sp>
      <p:sp>
        <p:nvSpPr>
          <p:cNvPr id="174082" name="Rectangle 2"/>
          <p:cNvSpPr>
            <a:spLocks noRo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6C8B07-AF1A-4AA5-9E07-59E9423B67C6}" type="slidenum">
              <a:rPr lang="en-US" altLang="en-US"/>
              <a:pPr/>
              <a:t>2</a:t>
            </a:fld>
            <a:endParaRPr lang="en-US" altLang="en-US"/>
          </a:p>
        </p:txBody>
      </p:sp>
      <p:sp>
        <p:nvSpPr>
          <p:cNvPr id="102402" name="Rectangle 2"/>
          <p:cNvSpPr>
            <a:spLocks noRo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88EA2-3119-4DDD-8FCF-BC288D6F1BDD}" type="slidenum">
              <a:rPr lang="en-US" altLang="en-US"/>
              <a:pPr/>
              <a:t>20</a:t>
            </a:fld>
            <a:endParaRPr lang="en-US" altLang="en-US"/>
          </a:p>
        </p:txBody>
      </p:sp>
      <p:sp>
        <p:nvSpPr>
          <p:cNvPr id="180226" name="Rectangle 2"/>
          <p:cNvSpPr>
            <a:spLocks noRo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EF29D4-87D9-4B23-9598-7D9A04E851B1}" type="slidenum">
              <a:rPr lang="en-US" altLang="en-US"/>
              <a:pPr/>
              <a:t>21</a:t>
            </a:fld>
            <a:endParaRPr lang="en-US" altLang="en-US"/>
          </a:p>
        </p:txBody>
      </p:sp>
      <p:sp>
        <p:nvSpPr>
          <p:cNvPr id="223234" name="Rectangle 2"/>
          <p:cNvSpPr>
            <a:spLocks noRo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9D2B2F-5CFE-4A93-8101-92580A90F665}" type="slidenum">
              <a:rPr lang="en-US" altLang="en-US"/>
              <a:pPr/>
              <a:t>22</a:t>
            </a:fld>
            <a:endParaRPr lang="en-US" altLang="en-US"/>
          </a:p>
        </p:txBody>
      </p:sp>
      <p:sp>
        <p:nvSpPr>
          <p:cNvPr id="250882" name="Rectangle 2"/>
          <p:cNvSpPr>
            <a:spLocks noRo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792C76-9471-48AB-AD88-2379FE46A569}" type="slidenum">
              <a:rPr lang="en-US" altLang="en-US"/>
              <a:pPr/>
              <a:t>23</a:t>
            </a:fld>
            <a:endParaRPr lang="en-US" altLang="en-US"/>
          </a:p>
        </p:txBody>
      </p:sp>
      <p:sp>
        <p:nvSpPr>
          <p:cNvPr id="225282" name="Rectangle 2"/>
          <p:cNvSpPr>
            <a:spLocks noRo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900818-70AE-41F5-8C89-03C69733B0B2}" type="slidenum">
              <a:rPr lang="en-US" altLang="en-US"/>
              <a:pPr/>
              <a:t>24</a:t>
            </a:fld>
            <a:endParaRPr lang="en-US" altLang="en-US"/>
          </a:p>
        </p:txBody>
      </p:sp>
      <p:sp>
        <p:nvSpPr>
          <p:cNvPr id="227330" name="Rectangle 2"/>
          <p:cNvSpPr>
            <a:spLocks noRo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8F808-DD0F-4F2E-AA80-BC6042D0D274}" type="slidenum">
              <a:rPr lang="en-US" altLang="en-US"/>
              <a:pPr/>
              <a:t>25</a:t>
            </a:fld>
            <a:endParaRPr lang="en-US" altLang="en-US"/>
          </a:p>
        </p:txBody>
      </p:sp>
      <p:sp>
        <p:nvSpPr>
          <p:cNvPr id="186370" name="Rectangle 2"/>
          <p:cNvSpPr>
            <a:spLocks noRo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33AF53-5BF8-4FFF-8457-1F76AD54B596}" type="slidenum">
              <a:rPr lang="en-US" altLang="en-US"/>
              <a:pPr/>
              <a:t>26</a:t>
            </a:fld>
            <a:endParaRPr lang="en-US" altLang="en-US"/>
          </a:p>
        </p:txBody>
      </p:sp>
      <p:sp>
        <p:nvSpPr>
          <p:cNvPr id="246786" name="Rectangle 2"/>
          <p:cNvSpPr>
            <a:spLocks noRo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5DD52-5A62-43E6-B703-9B7F99368BC2}" type="slidenum">
              <a:rPr lang="en-US" altLang="en-US"/>
              <a:pPr/>
              <a:t>27</a:t>
            </a:fld>
            <a:endParaRPr lang="en-US" altLang="en-US"/>
          </a:p>
        </p:txBody>
      </p:sp>
      <p:sp>
        <p:nvSpPr>
          <p:cNvPr id="235522" name="Rectangle 2"/>
          <p:cNvSpPr>
            <a:spLocks noRo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CEEC3-223F-44B2-A0E9-40EEC8F1220D}" type="slidenum">
              <a:rPr lang="en-US" altLang="en-US"/>
              <a:pPr/>
              <a:t>28</a:t>
            </a:fld>
            <a:endParaRPr lang="en-US" altLang="en-US"/>
          </a:p>
        </p:txBody>
      </p:sp>
      <p:sp>
        <p:nvSpPr>
          <p:cNvPr id="188418" name="Rectangle 2"/>
          <p:cNvSpPr>
            <a:spLocks noRot="1" noChangeArrowheads="1" noTextEdit="1"/>
          </p:cNvSpPr>
          <p:nvPr>
            <p:ph type="sldImg"/>
          </p:nvPr>
        </p:nvSpPr>
        <p:spPr>
          <a:ln/>
        </p:spPr>
      </p:sp>
      <p:sp>
        <p:nvSpPr>
          <p:cNvPr id="1884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0652D-78E9-457F-9EFB-68E9E633E2E3}" type="slidenum">
              <a:rPr lang="en-US" altLang="en-US"/>
              <a:pPr/>
              <a:t>29</a:t>
            </a:fld>
            <a:endParaRPr lang="en-US" altLang="en-US"/>
          </a:p>
        </p:txBody>
      </p:sp>
      <p:sp>
        <p:nvSpPr>
          <p:cNvPr id="248834" name="Rectangle 2"/>
          <p:cNvSpPr>
            <a:spLocks noRo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5E7881-787C-48D3-A93D-A0FFB07E35C8}" type="slidenum">
              <a:rPr lang="en-US" altLang="en-US"/>
              <a:pPr/>
              <a:t>3</a:t>
            </a:fld>
            <a:endParaRPr lang="en-US" altLang="en-US"/>
          </a:p>
        </p:txBody>
      </p:sp>
      <p:sp>
        <p:nvSpPr>
          <p:cNvPr id="113666" name="Rectangle 2"/>
          <p:cNvSpPr>
            <a:spLocks noRo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9A491-9EF7-4F77-8C0E-07E090D5FD39}" type="slidenum">
              <a:rPr lang="en-US" altLang="en-US"/>
              <a:pPr/>
              <a:t>30</a:t>
            </a:fld>
            <a:endParaRPr lang="en-US" altLang="en-US"/>
          </a:p>
        </p:txBody>
      </p:sp>
      <p:sp>
        <p:nvSpPr>
          <p:cNvPr id="237570" name="Rectangle 2"/>
          <p:cNvSpPr>
            <a:spLocks noRo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938200-6951-43D7-8D23-BBF93C5D80C0}" type="slidenum">
              <a:rPr lang="en-US" altLang="en-US"/>
              <a:pPr/>
              <a:t>31</a:t>
            </a:fld>
            <a:endParaRPr lang="en-US" altLang="en-US"/>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36077-ED75-4D7E-800D-7A153EA5A00E}" type="slidenum">
              <a:rPr lang="en-US" altLang="en-US"/>
              <a:pPr/>
              <a:t>32</a:t>
            </a:fld>
            <a:endParaRPr lang="en-US" altLang="en-US"/>
          </a:p>
        </p:txBody>
      </p:sp>
      <p:sp>
        <p:nvSpPr>
          <p:cNvPr id="229378" name="Rectangle 2"/>
          <p:cNvSpPr>
            <a:spLocks noRo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3EA00-4E2F-420A-A423-355FA8D989F1}" type="slidenum">
              <a:rPr lang="en-US" altLang="en-US"/>
              <a:pPr/>
              <a:t>33</a:t>
            </a:fld>
            <a:endParaRPr lang="en-US" altLang="en-US"/>
          </a:p>
        </p:txBody>
      </p:sp>
      <p:sp>
        <p:nvSpPr>
          <p:cNvPr id="202754" name="Rectangle 2"/>
          <p:cNvSpPr>
            <a:spLocks noRo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3D4936-5A4D-43FC-A1E8-4643EE6FD659}" type="slidenum">
              <a:rPr lang="en-US" altLang="en-US"/>
              <a:pPr/>
              <a:t>34</a:t>
            </a:fld>
            <a:endParaRPr lang="en-US" altLang="en-US"/>
          </a:p>
        </p:txBody>
      </p:sp>
      <p:sp>
        <p:nvSpPr>
          <p:cNvPr id="115714" name="Rectangle 2"/>
          <p:cNvSpPr>
            <a:spLocks noRo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811D22-50F4-4382-9A87-13614C998379}" type="slidenum">
              <a:rPr lang="en-US" altLang="en-US"/>
              <a:pPr/>
              <a:t>35</a:t>
            </a:fld>
            <a:endParaRPr lang="en-US" altLang="en-US"/>
          </a:p>
        </p:txBody>
      </p:sp>
      <p:sp>
        <p:nvSpPr>
          <p:cNvPr id="231426" name="Rectangle 2"/>
          <p:cNvSpPr>
            <a:spLocks noRo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71E86-69E8-4BC1-9387-E79EE35C6C05}" type="slidenum">
              <a:rPr lang="en-US" altLang="en-US"/>
              <a:pPr/>
              <a:t>36</a:t>
            </a:fld>
            <a:endParaRPr lang="en-US" altLang="en-US"/>
          </a:p>
        </p:txBody>
      </p:sp>
      <p:sp>
        <p:nvSpPr>
          <p:cNvPr id="204802" name="Rectangle 2"/>
          <p:cNvSpPr>
            <a:spLocks noRo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18DFC5-6F21-4F98-803D-8A6D66473395}" type="slidenum">
              <a:rPr lang="en-US" altLang="en-US"/>
              <a:pPr/>
              <a:t>37</a:t>
            </a:fld>
            <a:endParaRPr lang="en-US" altLang="en-US"/>
          </a:p>
        </p:txBody>
      </p:sp>
      <p:sp>
        <p:nvSpPr>
          <p:cNvPr id="233474" name="Rectangle 2"/>
          <p:cNvSpPr>
            <a:spLocks noRo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79886-C921-4B18-89CF-9479663CB9C5}" type="slidenum">
              <a:rPr lang="en-US" altLang="en-US"/>
              <a:pPr/>
              <a:t>38</a:t>
            </a:fld>
            <a:endParaRPr lang="en-US" alt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069A13-1CD2-4406-B5F2-F5F8E571312C}" type="slidenum">
              <a:rPr lang="en-US" altLang="en-US"/>
              <a:pPr/>
              <a:t>39</a:t>
            </a:fld>
            <a:endParaRPr lang="en-US" altLang="en-US"/>
          </a:p>
        </p:txBody>
      </p:sp>
      <p:sp>
        <p:nvSpPr>
          <p:cNvPr id="206850" name="Rectangle 2"/>
          <p:cNvSpPr>
            <a:spLocks noRo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11D2CC-DE4A-45AD-AAC5-783323C02AFB}" type="slidenum">
              <a:rPr lang="en-US" altLang="en-US"/>
              <a:pPr/>
              <a:t>4</a:t>
            </a:fld>
            <a:endParaRPr lang="en-US" altLang="en-US"/>
          </a:p>
        </p:txBody>
      </p:sp>
      <p:sp>
        <p:nvSpPr>
          <p:cNvPr id="192514" name="Rectangle 2"/>
          <p:cNvSpPr>
            <a:spLocks noRo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531A4-BD6F-4992-8694-D3ECC15C6DFA}" type="slidenum">
              <a:rPr lang="en-US" altLang="en-US"/>
              <a:pPr/>
              <a:t>40</a:t>
            </a:fld>
            <a:endParaRPr lang="en-US" altLang="en-US"/>
          </a:p>
        </p:txBody>
      </p:sp>
      <p:sp>
        <p:nvSpPr>
          <p:cNvPr id="164866" name="Rectangle 2"/>
          <p:cNvSpPr>
            <a:spLocks noRo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ACD52-F2CD-44A4-8078-510F56EAF2B2}" type="slidenum">
              <a:rPr lang="en-US" altLang="en-US"/>
              <a:pPr/>
              <a:t>41</a:t>
            </a:fld>
            <a:endParaRPr lang="en-US" altLang="en-US"/>
          </a:p>
        </p:txBody>
      </p:sp>
      <p:sp>
        <p:nvSpPr>
          <p:cNvPr id="166914" name="Rectangle 2"/>
          <p:cNvSpPr>
            <a:spLocks noRo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5E7D0-3778-420E-8D88-0D7E037132B3}" type="slidenum">
              <a:rPr lang="en-US" altLang="en-US"/>
              <a:pPr/>
              <a:t>42</a:t>
            </a:fld>
            <a:endParaRPr lang="en-US" altLang="en-US"/>
          </a:p>
        </p:txBody>
      </p:sp>
      <p:sp>
        <p:nvSpPr>
          <p:cNvPr id="190466" name="Rectangle 2"/>
          <p:cNvSpPr>
            <a:spLocks noRo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2A4C77-075B-4D86-B9EE-39A7566F3574}" type="slidenum">
              <a:rPr lang="en-US" altLang="en-US"/>
              <a:pPr/>
              <a:t>5</a:t>
            </a:fld>
            <a:endParaRPr lang="en-US" altLang="en-US"/>
          </a:p>
        </p:txBody>
      </p:sp>
      <p:sp>
        <p:nvSpPr>
          <p:cNvPr id="208898" name="Rectangle 2"/>
          <p:cNvSpPr>
            <a:spLocks noRo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DA9DA-8E5C-4A9D-BC18-2D2FABAF62B7}" type="slidenum">
              <a:rPr lang="en-US" altLang="en-US"/>
              <a:pPr/>
              <a:t>6</a:t>
            </a:fld>
            <a:endParaRPr lang="en-US" altLang="en-US"/>
          </a:p>
        </p:txBody>
      </p:sp>
      <p:sp>
        <p:nvSpPr>
          <p:cNvPr id="128002" name="Rectangle 2"/>
          <p:cNvSpPr>
            <a:spLocks noRo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35E24-4440-4C09-84F2-10C32CCC7E7B}" type="slidenum">
              <a:rPr lang="en-US" altLang="en-US"/>
              <a:pPr/>
              <a:t>7</a:t>
            </a:fld>
            <a:endParaRPr lang="en-US" altLang="en-US"/>
          </a:p>
        </p:txBody>
      </p:sp>
      <p:sp>
        <p:nvSpPr>
          <p:cNvPr id="212994" name="Rectangle 2"/>
          <p:cNvSpPr>
            <a:spLocks noRo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4650EF-E8FC-4C0A-ADFA-26200C52A17E}" type="slidenum">
              <a:rPr lang="en-US" altLang="en-US"/>
              <a:pPr/>
              <a:t>8</a:t>
            </a:fld>
            <a:endParaRPr lang="en-US" altLang="en-US"/>
          </a:p>
        </p:txBody>
      </p:sp>
      <p:sp>
        <p:nvSpPr>
          <p:cNvPr id="252930" name="Rectangle 2"/>
          <p:cNvSpPr>
            <a:spLocks noRo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B2544-3A0E-40E2-B5E5-1F40039A04B5}" type="slidenum">
              <a:rPr lang="en-US" altLang="en-US"/>
              <a:pPr/>
              <a:t>9</a:t>
            </a:fld>
            <a:endParaRPr lang="en-US" altLang="en-US"/>
          </a:p>
        </p:txBody>
      </p:sp>
      <p:sp>
        <p:nvSpPr>
          <p:cNvPr id="217090" name="Rectangle 2"/>
          <p:cNvSpPr>
            <a:spLocks noRo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Line 2"/>
          <p:cNvSpPr>
            <a:spLocks noChangeShapeType="1"/>
          </p:cNvSpPr>
          <p:nvPr/>
        </p:nvSpPr>
        <p:spPr bwMode="auto">
          <a:xfrm flipV="1">
            <a:off x="2286000" y="0"/>
            <a:ext cx="0" cy="6858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3" name="Line 3"/>
          <p:cNvSpPr>
            <a:spLocks noChangeShapeType="1"/>
          </p:cNvSpPr>
          <p:nvPr/>
        </p:nvSpPr>
        <p:spPr bwMode="auto">
          <a:xfrm>
            <a:off x="0" y="2286000"/>
            <a:ext cx="9144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72313" y="6567488"/>
            <a:ext cx="1957387" cy="138112"/>
          </a:xfrm>
          <a:prstGeom prst="rect">
            <a:avLst/>
          </a:prstGeom>
          <a:noFill/>
          <a:extLst>
            <a:ext uri="{909E8E84-426E-40DD-AFC4-6F175D3DCCD1}">
              <a14:hiddenFill xmlns:a14="http://schemas.microsoft.com/office/drawing/2010/main">
                <a:solidFill>
                  <a:srgbClr val="FFFFFF"/>
                </a:solidFill>
              </a14:hiddenFill>
            </a:ext>
          </a:extLst>
        </p:spPr>
      </p:pic>
      <p:sp>
        <p:nvSpPr>
          <p:cNvPr id="5125" name="Text Box 5"/>
          <p:cNvSpPr txBox="1">
            <a:spLocks noChangeArrowheads="1"/>
          </p:cNvSpPr>
          <p:nvPr/>
        </p:nvSpPr>
        <p:spPr bwMode="auto">
          <a:xfrm>
            <a:off x="2851150" y="6105525"/>
            <a:ext cx="59245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800">
              <a:latin typeface="Arial" pitchFamily="34" charset="0"/>
            </a:endParaRPr>
          </a:p>
        </p:txBody>
      </p:sp>
      <p:sp>
        <p:nvSpPr>
          <p:cNvPr id="5126" name="Rectangle 6"/>
          <p:cNvSpPr>
            <a:spLocks noChangeArrowheads="1"/>
          </p:cNvSpPr>
          <p:nvPr/>
        </p:nvSpPr>
        <p:spPr bwMode="auto">
          <a:xfrm>
            <a:off x="0" y="0"/>
            <a:ext cx="2286000" cy="229393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27" name="Picture 7" descr="2004S&amp;PLOGO"/>
          <p:cNvPicPr>
            <a:picLocks noChangeAspect="1" noChangeArrowheads="1"/>
          </p:cNvPicPr>
          <p:nvPr userDrawn="1"/>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4325" y="809625"/>
            <a:ext cx="1657350" cy="682625"/>
          </a:xfrm>
          <a:prstGeom prst="rect">
            <a:avLst/>
          </a:prstGeom>
          <a:noFill/>
          <a:extLst>
            <a:ext uri="{909E8E84-426E-40DD-AFC4-6F175D3DCCD1}">
              <a14:hiddenFill xmlns:a14="http://schemas.microsoft.com/office/drawing/2010/main">
                <a:solidFill>
                  <a:srgbClr val="FFFFFF"/>
                </a:solidFill>
              </a14:hiddenFill>
            </a:ext>
          </a:extLst>
        </p:spPr>
      </p:pic>
      <p:sp>
        <p:nvSpPr>
          <p:cNvPr id="5128" name="Rectangle 8"/>
          <p:cNvSpPr>
            <a:spLocks noChangeArrowheads="1"/>
          </p:cNvSpPr>
          <p:nvPr/>
        </p:nvSpPr>
        <p:spPr bwMode="auto">
          <a:xfrm>
            <a:off x="0" y="2293938"/>
            <a:ext cx="2286000" cy="457200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Rectangle 9"/>
          <p:cNvSpPr>
            <a:spLocks noChangeArrowheads="1"/>
          </p:cNvSpPr>
          <p:nvPr/>
        </p:nvSpPr>
        <p:spPr bwMode="auto">
          <a:xfrm>
            <a:off x="2286000" y="7938"/>
            <a:ext cx="6858000" cy="2286000"/>
          </a:xfrm>
          <a:prstGeom prst="rect">
            <a:avLst/>
          </a:prstGeom>
          <a:solidFill>
            <a:schemeClr val="folHlink"/>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130"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72313" y="6575425"/>
            <a:ext cx="1957387" cy="138113"/>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11"/>
          <p:cNvSpPr>
            <a:spLocks noChangeArrowheads="1"/>
          </p:cNvSpPr>
          <p:nvPr/>
        </p:nvSpPr>
        <p:spPr bwMode="auto">
          <a:xfrm>
            <a:off x="5540375" y="1890713"/>
            <a:ext cx="3594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a:lnSpc>
                <a:spcPct val="90000"/>
              </a:lnSpc>
            </a:pPr>
            <a:endParaRPr lang="en-US" altLang="en-US" sz="1400" b="1">
              <a:solidFill>
                <a:schemeClr val="bg1"/>
              </a:solidFill>
              <a:latin typeface="Arial Narrow" pitchFamily="34" charset="0"/>
            </a:endParaRPr>
          </a:p>
        </p:txBody>
      </p:sp>
      <p:sp>
        <p:nvSpPr>
          <p:cNvPr id="5133" name="Rectangle 13"/>
          <p:cNvSpPr>
            <a:spLocks noGrp="1" noChangeArrowheads="1"/>
          </p:cNvSpPr>
          <p:nvPr>
            <p:ph type="subTitle" idx="1"/>
          </p:nvPr>
        </p:nvSpPr>
        <p:spPr>
          <a:xfrm>
            <a:off x="2851150" y="3775075"/>
            <a:ext cx="5484813" cy="396875"/>
          </a:xfrm>
        </p:spPr>
        <p:txBody>
          <a:bodyPr>
            <a:spAutoFit/>
          </a:bodyPr>
          <a:lstStyle>
            <a:lvl1pPr marL="0" indent="0">
              <a:lnSpc>
                <a:spcPct val="100000"/>
              </a:lnSpc>
              <a:spcBef>
                <a:spcPct val="0"/>
              </a:spcBef>
              <a:buFont typeface="Wingdings" pitchFamily="2" charset="2"/>
              <a:buNone/>
              <a:defRPr sz="2000" b="0"/>
            </a:lvl1pPr>
          </a:lstStyle>
          <a:p>
            <a:pPr lvl="0"/>
            <a:r>
              <a:rPr lang="en-GB" altLang="en-US" noProof="0" smtClean="0"/>
              <a:t>Click to edit Master subtitle style</a:t>
            </a:r>
          </a:p>
        </p:txBody>
      </p:sp>
      <p:sp>
        <p:nvSpPr>
          <p:cNvPr id="5134" name="Rectangle 14"/>
          <p:cNvSpPr>
            <a:spLocks noGrp="1" noChangeArrowheads="1"/>
          </p:cNvSpPr>
          <p:nvPr>
            <p:ph type="ctrTitle"/>
          </p:nvPr>
        </p:nvSpPr>
        <p:spPr bwMode="auto">
          <a:xfrm>
            <a:off x="2851150" y="2768600"/>
            <a:ext cx="5961063" cy="790575"/>
          </a:xfrm>
        </p:spPr>
        <p:txBody>
          <a:bodyPr anchor="t"/>
          <a:lstStyle>
            <a:lvl1pPr>
              <a:lnSpc>
                <a:spcPct val="110000"/>
              </a:lnSpc>
              <a:defRPr>
                <a:solidFill>
                  <a:schemeClr val="tx1"/>
                </a:solidFill>
              </a:defRPr>
            </a:lvl1pPr>
          </a:lstStyle>
          <a:p>
            <a:pPr lvl="0"/>
            <a:r>
              <a:rPr lang="en-GB" altLang="en-US"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218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50800"/>
            <a:ext cx="2057400" cy="5970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50800"/>
            <a:ext cx="6024562" cy="5970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521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50800"/>
            <a:ext cx="7335838" cy="461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620713"/>
            <a:ext cx="4040187"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87875" y="620713"/>
            <a:ext cx="4041775" cy="2624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87875" y="3397250"/>
            <a:ext cx="4041775" cy="26241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90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7675" y="50800"/>
            <a:ext cx="7335838" cy="4619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95288" y="620713"/>
            <a:ext cx="4040187"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620713"/>
            <a:ext cx="4041775" cy="5400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925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9778330"/>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2198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620713"/>
            <a:ext cx="4040187"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87875" y="620713"/>
            <a:ext cx="4041775" cy="5400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951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17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65474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27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8908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920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Rectangle 3"/>
          <p:cNvSpPr>
            <a:spLocks noGrp="1" noChangeArrowheads="1"/>
          </p:cNvSpPr>
          <p:nvPr>
            <p:ph type="title"/>
          </p:nvPr>
        </p:nvSpPr>
        <p:spPr bwMode="gray">
          <a:xfrm>
            <a:off x="447675" y="50800"/>
            <a:ext cx="73358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0" name="Rectangle 4"/>
          <p:cNvSpPr>
            <a:spLocks noChangeArrowheads="1"/>
          </p:cNvSpPr>
          <p:nvPr/>
        </p:nvSpPr>
        <p:spPr bwMode="gray">
          <a:xfrm>
            <a:off x="323850" y="6165850"/>
            <a:ext cx="118745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fld id="{7A030014-D2A7-4731-8BDA-BA80DD056F63}" type="slidenum">
              <a:rPr lang="en-US" altLang="en-US">
                <a:latin typeface="Book Antiqua" pitchFamily="18" charset="0"/>
              </a:rPr>
              <a:pPr/>
              <a:t>‹#›</a:t>
            </a:fld>
            <a:r>
              <a:rPr lang="en-US" altLang="en-US" sz="1000">
                <a:latin typeface="Book Antiqua" pitchFamily="18" charset="0"/>
              </a:rPr>
              <a:t>.</a:t>
            </a:r>
          </a:p>
        </p:txBody>
      </p:sp>
      <p:pic>
        <p:nvPicPr>
          <p:cNvPr id="4101" name="Picture 5" descr="sp_logo_pos_2C [Converted]"/>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594600" y="6134100"/>
            <a:ext cx="1320800" cy="581025"/>
          </a:xfrm>
          <a:prstGeom prst="rect">
            <a:avLst/>
          </a:prstGeom>
          <a:noFill/>
          <a:extLst>
            <a:ext uri="{909E8E84-426E-40DD-AFC4-6F175D3DCCD1}">
              <a14:hiddenFill xmlns:a14="http://schemas.microsoft.com/office/drawing/2010/main">
                <a:solidFill>
                  <a:srgbClr val="FFFFFF"/>
                </a:solidFill>
              </a14:hiddenFill>
            </a:ext>
          </a:extLst>
        </p:spPr>
      </p:pic>
      <p:sp>
        <p:nvSpPr>
          <p:cNvPr id="4106" name="Rectangle 10"/>
          <p:cNvSpPr>
            <a:spLocks noGrp="1" noChangeArrowheads="1"/>
          </p:cNvSpPr>
          <p:nvPr>
            <p:ph type="body" idx="1"/>
          </p:nvPr>
        </p:nvSpPr>
        <p:spPr bwMode="auto">
          <a:xfrm>
            <a:off x="395288" y="620713"/>
            <a:ext cx="8234362"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4107" name="Line 11"/>
          <p:cNvSpPr>
            <a:spLocks noChangeShapeType="1"/>
          </p:cNvSpPr>
          <p:nvPr/>
        </p:nvSpPr>
        <p:spPr bwMode="auto">
          <a:xfrm>
            <a:off x="523875" y="504825"/>
            <a:ext cx="8181975"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8" name="Text Box 12"/>
          <p:cNvSpPr txBox="1">
            <a:spLocks noChangeArrowheads="1"/>
          </p:cNvSpPr>
          <p:nvPr userDrawn="1"/>
        </p:nvSpPr>
        <p:spPr bwMode="auto">
          <a:xfrm>
            <a:off x="1547813" y="6165850"/>
            <a:ext cx="5761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Model Pitfalls             June 22, 2011</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lnSpc>
          <a:spcPct val="90000"/>
        </a:lnSpc>
        <a:spcBef>
          <a:spcPct val="0"/>
        </a:spcBef>
        <a:spcAft>
          <a:spcPct val="0"/>
        </a:spcAft>
        <a:defRPr sz="2200" b="1">
          <a:solidFill>
            <a:schemeClr val="folHlink"/>
          </a:solidFill>
          <a:latin typeface="+mj-lt"/>
          <a:ea typeface="+mj-ea"/>
          <a:cs typeface="+mj-cs"/>
        </a:defRPr>
      </a:lvl1pPr>
      <a:lvl2pPr algn="ctr" rtl="0" eaLnBrk="0" fontAlgn="base" hangingPunct="0">
        <a:lnSpc>
          <a:spcPct val="90000"/>
        </a:lnSpc>
        <a:spcBef>
          <a:spcPct val="0"/>
        </a:spcBef>
        <a:spcAft>
          <a:spcPct val="0"/>
        </a:spcAft>
        <a:defRPr sz="2200" b="1">
          <a:solidFill>
            <a:schemeClr val="folHlink"/>
          </a:solidFill>
          <a:latin typeface="Garamond" pitchFamily="18" charset="0"/>
        </a:defRPr>
      </a:lvl2pPr>
      <a:lvl3pPr algn="ctr" rtl="0" eaLnBrk="0" fontAlgn="base" hangingPunct="0">
        <a:lnSpc>
          <a:spcPct val="90000"/>
        </a:lnSpc>
        <a:spcBef>
          <a:spcPct val="0"/>
        </a:spcBef>
        <a:spcAft>
          <a:spcPct val="0"/>
        </a:spcAft>
        <a:defRPr sz="2200" b="1">
          <a:solidFill>
            <a:schemeClr val="folHlink"/>
          </a:solidFill>
          <a:latin typeface="Garamond" pitchFamily="18" charset="0"/>
        </a:defRPr>
      </a:lvl3pPr>
      <a:lvl4pPr algn="ctr" rtl="0" eaLnBrk="0" fontAlgn="base" hangingPunct="0">
        <a:lnSpc>
          <a:spcPct val="90000"/>
        </a:lnSpc>
        <a:spcBef>
          <a:spcPct val="0"/>
        </a:spcBef>
        <a:spcAft>
          <a:spcPct val="0"/>
        </a:spcAft>
        <a:defRPr sz="2200" b="1">
          <a:solidFill>
            <a:schemeClr val="folHlink"/>
          </a:solidFill>
          <a:latin typeface="Garamond" pitchFamily="18" charset="0"/>
        </a:defRPr>
      </a:lvl4pPr>
      <a:lvl5pPr algn="ctr" rtl="0" eaLnBrk="0" fontAlgn="base" hangingPunct="0">
        <a:lnSpc>
          <a:spcPct val="90000"/>
        </a:lnSpc>
        <a:spcBef>
          <a:spcPct val="0"/>
        </a:spcBef>
        <a:spcAft>
          <a:spcPct val="0"/>
        </a:spcAft>
        <a:defRPr sz="2200" b="1">
          <a:solidFill>
            <a:schemeClr val="folHlink"/>
          </a:solidFill>
          <a:latin typeface="Garamond" pitchFamily="18" charset="0"/>
        </a:defRPr>
      </a:lvl5pPr>
      <a:lvl6pPr marL="457200" algn="ctr" rtl="0" eaLnBrk="0" fontAlgn="base" hangingPunct="0">
        <a:lnSpc>
          <a:spcPct val="90000"/>
        </a:lnSpc>
        <a:spcBef>
          <a:spcPct val="0"/>
        </a:spcBef>
        <a:spcAft>
          <a:spcPct val="0"/>
        </a:spcAft>
        <a:defRPr sz="2200" b="1">
          <a:solidFill>
            <a:schemeClr val="folHlink"/>
          </a:solidFill>
          <a:latin typeface="Garamond" pitchFamily="18" charset="0"/>
        </a:defRPr>
      </a:lvl6pPr>
      <a:lvl7pPr marL="914400" algn="ctr" rtl="0" eaLnBrk="0" fontAlgn="base" hangingPunct="0">
        <a:lnSpc>
          <a:spcPct val="90000"/>
        </a:lnSpc>
        <a:spcBef>
          <a:spcPct val="0"/>
        </a:spcBef>
        <a:spcAft>
          <a:spcPct val="0"/>
        </a:spcAft>
        <a:defRPr sz="2200" b="1">
          <a:solidFill>
            <a:schemeClr val="folHlink"/>
          </a:solidFill>
          <a:latin typeface="Garamond" pitchFamily="18" charset="0"/>
        </a:defRPr>
      </a:lvl7pPr>
      <a:lvl8pPr marL="1371600" algn="ctr" rtl="0" eaLnBrk="0" fontAlgn="base" hangingPunct="0">
        <a:lnSpc>
          <a:spcPct val="90000"/>
        </a:lnSpc>
        <a:spcBef>
          <a:spcPct val="0"/>
        </a:spcBef>
        <a:spcAft>
          <a:spcPct val="0"/>
        </a:spcAft>
        <a:defRPr sz="2200" b="1">
          <a:solidFill>
            <a:schemeClr val="folHlink"/>
          </a:solidFill>
          <a:latin typeface="Garamond" pitchFamily="18" charset="0"/>
        </a:defRPr>
      </a:lvl8pPr>
      <a:lvl9pPr marL="1828800" algn="ctr" rtl="0" eaLnBrk="0" fontAlgn="base" hangingPunct="0">
        <a:lnSpc>
          <a:spcPct val="90000"/>
        </a:lnSpc>
        <a:spcBef>
          <a:spcPct val="0"/>
        </a:spcBef>
        <a:spcAft>
          <a:spcPct val="0"/>
        </a:spcAft>
        <a:defRPr sz="2200" b="1">
          <a:solidFill>
            <a:schemeClr val="folHlink"/>
          </a:solidFill>
          <a:latin typeface="Garamond" pitchFamily="18" charset="0"/>
        </a:defRPr>
      </a:lvl9pPr>
    </p:titleStyle>
    <p:bodyStyle>
      <a:lvl1pPr marL="228600" indent="-228600" algn="l" rtl="0" eaLnBrk="0" fontAlgn="base" hangingPunct="0">
        <a:lnSpc>
          <a:spcPct val="120000"/>
        </a:lnSpc>
        <a:spcBef>
          <a:spcPct val="40000"/>
        </a:spcBef>
        <a:spcAft>
          <a:spcPct val="0"/>
        </a:spcAft>
        <a:buClr>
          <a:schemeClr val="folHlink"/>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120000"/>
        </a:lnSpc>
        <a:spcBef>
          <a:spcPct val="40000"/>
        </a:spcBef>
        <a:spcAft>
          <a:spcPct val="0"/>
        </a:spcAft>
        <a:buClr>
          <a:schemeClr val="folHlink"/>
        </a:buClr>
        <a:buFont typeface="Wingdings" pitchFamily="2" charset="2"/>
        <a:buChar char="q"/>
        <a:defRPr sz="2000">
          <a:solidFill>
            <a:schemeClr val="tx1"/>
          </a:solidFill>
          <a:latin typeface="+mn-lt"/>
        </a:defRPr>
      </a:lvl2pPr>
      <a:lvl3pPr marL="1143000" indent="-228600" algn="l" rtl="0" eaLnBrk="0" fontAlgn="base" hangingPunct="0">
        <a:lnSpc>
          <a:spcPct val="120000"/>
        </a:lnSpc>
        <a:spcBef>
          <a:spcPct val="40000"/>
        </a:spcBef>
        <a:spcAft>
          <a:spcPct val="0"/>
        </a:spcAft>
        <a:buClr>
          <a:schemeClr val="folHlink"/>
        </a:buClr>
        <a:buFont typeface="Wingdings" pitchFamily="2" charset="2"/>
        <a:buChar char="v"/>
        <a:defRPr sz="1600">
          <a:solidFill>
            <a:schemeClr val="tx1"/>
          </a:solidFill>
          <a:latin typeface="+mn-lt"/>
        </a:defRPr>
      </a:lvl3pPr>
      <a:lvl4pPr marL="1600200" indent="-228600" algn="l" rtl="0" eaLnBrk="0" fontAlgn="base" hangingPunct="0">
        <a:spcBef>
          <a:spcPct val="20000"/>
        </a:spcBef>
        <a:spcAft>
          <a:spcPct val="0"/>
        </a:spcAft>
        <a:buClr>
          <a:schemeClr val="folHlink"/>
        </a:buClr>
        <a:buFont typeface="Arial" pitchFamily="34" charset="0"/>
        <a:buChar char="–"/>
        <a:defRPr sz="1400">
          <a:solidFill>
            <a:schemeClr val="tx1"/>
          </a:solidFill>
          <a:latin typeface="Arial" pitchFamily="34" charset="0"/>
        </a:defRPr>
      </a:lvl4pPr>
      <a:lvl5pPr marL="2057400" indent="-228600" algn="l" rtl="0" eaLnBrk="0" fontAlgn="base" hangingPunct="0">
        <a:spcBef>
          <a:spcPct val="20000"/>
        </a:spcBef>
        <a:spcAft>
          <a:spcPct val="0"/>
        </a:spcAft>
        <a:buClr>
          <a:schemeClr val="folHlink"/>
        </a:buClr>
        <a:buFont typeface="Arial" pitchFamily="34" charset="0"/>
        <a:buChar char="»"/>
        <a:defRPr sz="1400">
          <a:solidFill>
            <a:schemeClr val="tx1"/>
          </a:solidFill>
          <a:latin typeface="Arial" pitchFamily="34" charset="0"/>
        </a:defRPr>
      </a:lvl5pPr>
      <a:lvl6pPr marL="2514600" indent="-228600" algn="l" rtl="0" eaLnBrk="0" fontAlgn="base" hangingPunct="0">
        <a:spcBef>
          <a:spcPct val="20000"/>
        </a:spcBef>
        <a:spcAft>
          <a:spcPct val="0"/>
        </a:spcAft>
        <a:buClr>
          <a:schemeClr val="folHlink"/>
        </a:buClr>
        <a:buFont typeface="Arial" pitchFamily="34" charset="0"/>
        <a:buChar char="»"/>
        <a:defRPr sz="1400">
          <a:solidFill>
            <a:schemeClr val="tx1"/>
          </a:solidFill>
          <a:latin typeface="Arial" pitchFamily="34" charset="0"/>
        </a:defRPr>
      </a:lvl6pPr>
      <a:lvl7pPr marL="2971800" indent="-228600" algn="l" rtl="0" eaLnBrk="0" fontAlgn="base" hangingPunct="0">
        <a:spcBef>
          <a:spcPct val="20000"/>
        </a:spcBef>
        <a:spcAft>
          <a:spcPct val="0"/>
        </a:spcAft>
        <a:buClr>
          <a:schemeClr val="folHlink"/>
        </a:buClr>
        <a:buFont typeface="Arial" pitchFamily="34" charset="0"/>
        <a:buChar char="»"/>
        <a:defRPr sz="1400">
          <a:solidFill>
            <a:schemeClr val="tx1"/>
          </a:solidFill>
          <a:latin typeface="Arial" pitchFamily="34" charset="0"/>
        </a:defRPr>
      </a:lvl7pPr>
      <a:lvl8pPr marL="3429000" indent="-228600" algn="l" rtl="0" eaLnBrk="0" fontAlgn="base" hangingPunct="0">
        <a:spcBef>
          <a:spcPct val="20000"/>
        </a:spcBef>
        <a:spcAft>
          <a:spcPct val="0"/>
        </a:spcAft>
        <a:buClr>
          <a:schemeClr val="folHlink"/>
        </a:buClr>
        <a:buFont typeface="Arial" pitchFamily="34" charset="0"/>
        <a:buChar char="»"/>
        <a:defRPr sz="1400">
          <a:solidFill>
            <a:schemeClr val="tx1"/>
          </a:solidFill>
          <a:latin typeface="Arial" pitchFamily="34" charset="0"/>
        </a:defRPr>
      </a:lvl8pPr>
      <a:lvl9pPr marL="3886200" indent="-228600" algn="l" rtl="0" eaLnBrk="0" fontAlgn="base" hangingPunct="0">
        <a:spcBef>
          <a:spcPct val="20000"/>
        </a:spcBef>
        <a:spcAft>
          <a:spcPct val="0"/>
        </a:spcAft>
        <a:buClr>
          <a:schemeClr val="folHlink"/>
        </a:buClr>
        <a:buFont typeface="Arial" pitchFamily="34" charset="0"/>
        <a:buChar char="»"/>
        <a:defRPr sz="14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image" Target="../media/image9.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www2.standardandpoors.com/spf/pdf/media/On_The_Use_Of_Models.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srn.com/abstract=1712086" TargetMode="External"/><Relationship Id="rId5" Type="http://schemas.openxmlformats.org/officeDocument/2006/relationships/hyperlink" Target="http://arxiv.org/abs/1010.2265v3" TargetMode="External"/><Relationship Id="rId4" Type="http://schemas.openxmlformats.org/officeDocument/2006/relationships/hyperlink" Target="http://papers.ssrn.com/sol3/papers.cfm?abstract_id=25947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sz="2400"/>
              <a:t>Model Pitfalls</a:t>
            </a:r>
          </a:p>
        </p:txBody>
      </p:sp>
      <p:sp>
        <p:nvSpPr>
          <p:cNvPr id="2051" name="Rectangle 3"/>
          <p:cNvSpPr>
            <a:spLocks noGrp="1" noChangeArrowheads="1"/>
          </p:cNvSpPr>
          <p:nvPr>
            <p:ph type="subTitle" idx="1"/>
          </p:nvPr>
        </p:nvSpPr>
        <p:spPr>
          <a:xfrm>
            <a:off x="2411413" y="3284538"/>
            <a:ext cx="6337300" cy="2532062"/>
          </a:xfrm>
        </p:spPr>
        <p:txBody>
          <a:bodyPr/>
          <a:lstStyle/>
          <a:p>
            <a:endParaRPr lang="en-GB" altLang="en-US"/>
          </a:p>
          <a:p>
            <a:r>
              <a:rPr lang="en-GB" altLang="en-US" sz="2800"/>
              <a:t>Martin Goldberg</a:t>
            </a:r>
          </a:p>
          <a:p>
            <a:r>
              <a:rPr lang="en-GB" altLang="en-US" sz="2800"/>
              <a:t>Senior Director</a:t>
            </a:r>
          </a:p>
          <a:p>
            <a:r>
              <a:rPr lang="en-GB" altLang="en-US" sz="2800"/>
              <a:t>Head of Model Quality Review</a:t>
            </a:r>
          </a:p>
          <a:p>
            <a:r>
              <a:rPr lang="en-GB" altLang="en-US" sz="2800"/>
              <a:t>Standard and Poor’s</a:t>
            </a:r>
          </a:p>
          <a:p>
            <a:r>
              <a:rPr lang="en-GB" altLang="en-US" sz="2800"/>
              <a:t>martin_goldberg@standardandpoors.com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r>
              <a:rPr lang="en-US" altLang="en-US"/>
              <a:t>Beware of Hubris</a:t>
            </a:r>
          </a:p>
        </p:txBody>
      </p:sp>
      <p:sp>
        <p:nvSpPr>
          <p:cNvPr id="241667" name="Rectangle 3"/>
          <p:cNvSpPr>
            <a:spLocks noGrp="1" noChangeArrowheads="1"/>
          </p:cNvSpPr>
          <p:nvPr>
            <p:ph type="body" idx="1"/>
          </p:nvPr>
        </p:nvSpPr>
        <p:spPr/>
        <p:txBody>
          <a:bodyPr/>
          <a:lstStyle/>
          <a:p>
            <a:r>
              <a:rPr lang="en-US" altLang="en-US" b="0"/>
              <a:t>A very serious pitfall is where the model is built to satisfy incorrect assumptions -the right answer to the wrong question.</a:t>
            </a:r>
          </a:p>
          <a:p>
            <a:endParaRPr lang="en-US" altLang="en-US"/>
          </a:p>
          <a:p>
            <a:endParaRPr lang="en-US" altLang="en-US"/>
          </a:p>
        </p:txBody>
      </p:sp>
      <p:pic>
        <p:nvPicPr>
          <p:cNvPr id="241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557338"/>
            <a:ext cx="6048375"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GB" altLang="en-US"/>
              <a:t>Outline of My Talk</a:t>
            </a:r>
          </a:p>
        </p:txBody>
      </p:sp>
      <p:sp>
        <p:nvSpPr>
          <p:cNvPr id="193539"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solidFill>
                  <a:srgbClr val="969696"/>
                </a:solidFill>
              </a:rPr>
              <a:t>Definitions of Terms</a:t>
            </a:r>
          </a:p>
          <a:p>
            <a:pPr marL="381000" indent="-381000">
              <a:buFont typeface="Arial" pitchFamily="34" charset="0"/>
              <a:buAutoNum type="arabicPeriod"/>
            </a:pPr>
            <a:r>
              <a:rPr lang="en-GB" altLang="en-US"/>
              <a:t> Coding Bugs</a:t>
            </a:r>
          </a:p>
          <a:p>
            <a:pPr marL="381000" indent="-381000">
              <a:buFont typeface="Arial" pitchFamily="34" charset="0"/>
              <a:buAutoNum type="arabicPeriod"/>
            </a:pPr>
            <a:r>
              <a:rPr lang="en-GB" altLang="en-US"/>
              <a:t> </a:t>
            </a:r>
            <a:r>
              <a:rPr lang="en-GB" altLang="en-US">
                <a:solidFill>
                  <a:srgbClr val="969696"/>
                </a:solidFill>
              </a:rPr>
              <a:t>Inappropriate Assumptions</a:t>
            </a:r>
          </a:p>
          <a:p>
            <a:pPr marL="381000" indent="-381000">
              <a:buFont typeface="Arial" pitchFamily="34" charset="0"/>
              <a:buAutoNum type="arabicPeriod"/>
            </a:pPr>
            <a:r>
              <a:rPr lang="en-GB" altLang="en-US">
                <a:solidFill>
                  <a:srgbClr val="969696"/>
                </a:solidFill>
              </a:rPr>
              <a:t> Inappropriate Calibration</a:t>
            </a:r>
          </a:p>
          <a:p>
            <a:pPr marL="381000" indent="-381000">
              <a:buFont typeface="Arial" pitchFamily="34" charset="0"/>
              <a:buAutoNum type="arabicPeriod"/>
            </a:pPr>
            <a:r>
              <a:rPr lang="en-GB" altLang="en-US">
                <a:solidFill>
                  <a:srgbClr val="969696"/>
                </a:solidFill>
              </a:rPr>
              <a:t>Model Replication Strategies</a:t>
            </a:r>
          </a:p>
          <a:p>
            <a:pPr marL="381000" indent="-381000">
              <a:buFont typeface="Arial" pitchFamily="34" charset="0"/>
              <a:buAutoNum type="arabicPeriod"/>
            </a:pPr>
            <a:r>
              <a:rPr lang="en-GB" altLang="en-US">
                <a:solidFill>
                  <a:srgbClr val="969696"/>
                </a:solidFill>
              </a:rPr>
              <a:t> Extrapolation is NOT Interpolation</a:t>
            </a:r>
          </a:p>
          <a:p>
            <a:pPr marL="381000" indent="-381000">
              <a:buFont typeface="Arial" pitchFamily="34" charset="0"/>
              <a:buAutoNum type="arabicPeriod"/>
            </a:pPr>
            <a:r>
              <a:rPr lang="en-GB" altLang="en-US">
                <a:solidFill>
                  <a:srgbClr val="969696"/>
                </a:solidFill>
              </a:rPr>
              <a:t> Inappropriate Use</a:t>
            </a:r>
          </a:p>
          <a:p>
            <a:pPr marL="381000" indent="-381000">
              <a:buFont typeface="Arial" pitchFamily="34" charset="0"/>
              <a:buAutoNum type="arabicPeriod"/>
            </a:pPr>
            <a:r>
              <a:rPr lang="en-GB" altLang="en-US">
                <a:solidFill>
                  <a:srgbClr val="969696"/>
                </a:solidFill>
              </a:rPr>
              <a:t>Preventative Measures and Remediation </a:t>
            </a:r>
          </a:p>
          <a:p>
            <a:pPr marL="381000" indent="-381000">
              <a:buFont typeface="Arial" pitchFamily="34" charset="0"/>
              <a:buAutoNum type="arabicPeriod"/>
            </a:pPr>
            <a:r>
              <a:rPr lang="en-GB" altLang="en-US">
                <a:solidFill>
                  <a:srgbClr val="969696"/>
                </a:solidFill>
              </a:rPr>
              <a:t>Conclusions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en-US"/>
              <a:t>Types of Implementation Error</a:t>
            </a:r>
          </a:p>
        </p:txBody>
      </p:sp>
      <p:sp>
        <p:nvSpPr>
          <p:cNvPr id="214019" name="Rectangle 3"/>
          <p:cNvSpPr>
            <a:spLocks noGrp="1" noChangeArrowheads="1"/>
          </p:cNvSpPr>
          <p:nvPr>
            <p:ph type="body" idx="1"/>
          </p:nvPr>
        </p:nvSpPr>
        <p:spPr/>
        <p:txBody>
          <a:bodyPr/>
          <a:lstStyle/>
          <a:p>
            <a:r>
              <a:rPr lang="en-US" altLang="en-US" sz="1800" b="0"/>
              <a:t>Correctly solving the wrong problem</a:t>
            </a:r>
          </a:p>
          <a:p>
            <a:pPr lvl="1"/>
            <a:r>
              <a:rPr lang="en-US" altLang="en-US" sz="1600" b="1"/>
              <a:t> </a:t>
            </a:r>
            <a:r>
              <a:rPr lang="en-US" altLang="en-US" sz="1600"/>
              <a:t>The contract states that the herd-of-llamas feature has a triple axel but your model has only a double axel.</a:t>
            </a:r>
          </a:p>
          <a:p>
            <a:pPr lvl="1"/>
            <a:r>
              <a:rPr lang="en-US" altLang="en-US" sz="1600"/>
              <a:t>Intex has a weekly report of incorrectly coded waterfalls that they fixed that week.</a:t>
            </a:r>
          </a:p>
          <a:p>
            <a:r>
              <a:rPr lang="en-US" altLang="en-US" sz="1800" b="0"/>
              <a:t>Rushing to completion</a:t>
            </a:r>
          </a:p>
          <a:p>
            <a:pPr lvl="1"/>
            <a:r>
              <a:rPr lang="en-US" altLang="en-US" sz="1600"/>
              <a:t>Most of us have deadlines to meet. Very complex models are harder to implement. Remember Hofstadter’s Rule, which states that everything takes longer than you think it will, even after you take Hofstadter’s Rule into account.</a:t>
            </a:r>
          </a:p>
          <a:p>
            <a:r>
              <a:rPr lang="en-US" altLang="en-US" sz="1800" b="0"/>
              <a:t>Not testing rarely used code</a:t>
            </a:r>
          </a:p>
          <a:p>
            <a:pPr lvl="1"/>
            <a:r>
              <a:rPr lang="en-US" altLang="en-US" sz="1600"/>
              <a:t>The fundamental law of the universe is Murphy’s Law, stated by Feynman for quantum mechanics as “Anything not forbidden is compulsory.”</a:t>
            </a:r>
          </a:p>
          <a:p>
            <a:r>
              <a:rPr lang="en-US" altLang="en-US" sz="1800" b="0"/>
              <a:t>Insufficient error checking</a:t>
            </a:r>
          </a:p>
          <a:p>
            <a:pPr lvl="1"/>
            <a:r>
              <a:rPr lang="en-US" altLang="en-US" sz="1600"/>
              <a:t>I define “production quality” code as meaning half the lines are comments, and half of the executable statements are error checking.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GB" altLang="en-US"/>
              <a:t>Outline of My Talk</a:t>
            </a:r>
          </a:p>
        </p:txBody>
      </p:sp>
      <p:sp>
        <p:nvSpPr>
          <p:cNvPr id="195587"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solidFill>
                  <a:srgbClr val="969696"/>
                </a:solidFill>
              </a:rPr>
              <a:t>Definitions of Terms</a:t>
            </a:r>
          </a:p>
          <a:p>
            <a:pPr marL="381000" indent="-381000">
              <a:buFont typeface="Arial" pitchFamily="34" charset="0"/>
              <a:buAutoNum type="arabicPeriod"/>
            </a:pPr>
            <a:r>
              <a:rPr lang="en-GB" altLang="en-US">
                <a:solidFill>
                  <a:srgbClr val="969696"/>
                </a:solidFill>
              </a:rPr>
              <a:t> Coding Bugs</a:t>
            </a:r>
          </a:p>
          <a:p>
            <a:pPr marL="381000" indent="-381000">
              <a:buFont typeface="Arial" pitchFamily="34" charset="0"/>
              <a:buAutoNum type="arabicPeriod"/>
            </a:pPr>
            <a:r>
              <a:rPr lang="en-GB" altLang="en-US"/>
              <a:t> Inappropriate Assumptions</a:t>
            </a:r>
          </a:p>
          <a:p>
            <a:pPr marL="381000" indent="-381000">
              <a:buFont typeface="Arial" pitchFamily="34" charset="0"/>
              <a:buAutoNum type="arabicPeriod"/>
            </a:pPr>
            <a:r>
              <a:rPr lang="en-GB" altLang="en-US"/>
              <a:t> </a:t>
            </a:r>
            <a:r>
              <a:rPr lang="en-GB" altLang="en-US">
                <a:solidFill>
                  <a:srgbClr val="969696"/>
                </a:solidFill>
              </a:rPr>
              <a:t>Inappropriate Calibration</a:t>
            </a:r>
          </a:p>
          <a:p>
            <a:pPr marL="381000" indent="-381000">
              <a:buFont typeface="Arial" pitchFamily="34" charset="0"/>
              <a:buAutoNum type="arabicPeriod"/>
            </a:pPr>
            <a:r>
              <a:rPr lang="en-GB" altLang="en-US">
                <a:solidFill>
                  <a:srgbClr val="969696"/>
                </a:solidFill>
              </a:rPr>
              <a:t>Model Replication Strategies</a:t>
            </a:r>
          </a:p>
          <a:p>
            <a:pPr marL="381000" indent="-381000">
              <a:buFont typeface="Arial" pitchFamily="34" charset="0"/>
              <a:buAutoNum type="arabicPeriod"/>
            </a:pPr>
            <a:r>
              <a:rPr lang="en-GB" altLang="en-US">
                <a:solidFill>
                  <a:srgbClr val="969696"/>
                </a:solidFill>
              </a:rPr>
              <a:t> Extrapolation is NOT Interpolation</a:t>
            </a:r>
          </a:p>
          <a:p>
            <a:pPr marL="381000" indent="-381000">
              <a:buFont typeface="Arial" pitchFamily="34" charset="0"/>
              <a:buAutoNum type="arabicPeriod"/>
            </a:pPr>
            <a:r>
              <a:rPr lang="en-GB" altLang="en-US">
                <a:solidFill>
                  <a:srgbClr val="969696"/>
                </a:solidFill>
              </a:rPr>
              <a:t> Inappropriate Use</a:t>
            </a:r>
          </a:p>
          <a:p>
            <a:pPr marL="381000" indent="-381000">
              <a:buFont typeface="Arial" pitchFamily="34" charset="0"/>
              <a:buAutoNum type="arabicPeriod"/>
            </a:pPr>
            <a:r>
              <a:rPr lang="en-GB" altLang="en-US">
                <a:solidFill>
                  <a:srgbClr val="969696"/>
                </a:solidFill>
              </a:rPr>
              <a:t>Preventative Measures and Remediation </a:t>
            </a:r>
          </a:p>
          <a:p>
            <a:pPr marL="381000" indent="-381000">
              <a:buFont typeface="Arial" pitchFamily="34" charset="0"/>
              <a:buAutoNum type="arabicPeriod"/>
            </a:pPr>
            <a:r>
              <a:rPr lang="en-GB" altLang="en-US">
                <a:solidFill>
                  <a:srgbClr val="969696"/>
                </a:solidFill>
              </a:rPr>
              <a:t>Conclusions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ltLang="en-US"/>
              <a:t>Inappropriate Assumptions</a:t>
            </a:r>
          </a:p>
        </p:txBody>
      </p:sp>
      <p:sp>
        <p:nvSpPr>
          <p:cNvPr id="218115" name="Rectangle 3"/>
          <p:cNvSpPr>
            <a:spLocks noGrp="1" noChangeArrowheads="1"/>
          </p:cNvSpPr>
          <p:nvPr>
            <p:ph type="body" idx="1"/>
          </p:nvPr>
        </p:nvSpPr>
        <p:spPr/>
        <p:txBody>
          <a:bodyPr/>
          <a:lstStyle/>
          <a:p>
            <a:pPr>
              <a:lnSpc>
                <a:spcPct val="110000"/>
              </a:lnSpc>
            </a:pPr>
            <a:r>
              <a:rPr lang="en-US" altLang="en-US" sz="1800" b="0"/>
              <a:t>Assumptions are not necessarily “right or wrong”</a:t>
            </a:r>
          </a:p>
          <a:p>
            <a:pPr>
              <a:lnSpc>
                <a:spcPct val="110000"/>
              </a:lnSpc>
            </a:pPr>
            <a:r>
              <a:rPr lang="en-US" altLang="en-US" sz="1800" b="0"/>
              <a:t>Are they suited to their intended use?</a:t>
            </a:r>
          </a:p>
          <a:p>
            <a:pPr lvl="1">
              <a:lnSpc>
                <a:spcPct val="110000"/>
              </a:lnSpc>
            </a:pPr>
            <a:r>
              <a:rPr lang="en-US" altLang="en-US" sz="1600"/>
              <a:t>Different assumptions and different intended uses will in general lead to different models, and those intended for one use may not be suitable for other, unintended uses. Weaker performance under such circumstances does not necessarily indicate defects in a model but rather that the model is being used outside the realm for which it was optimized. </a:t>
            </a:r>
          </a:p>
          <a:p>
            <a:pPr>
              <a:lnSpc>
                <a:spcPct val="110000"/>
              </a:lnSpc>
            </a:pPr>
            <a:r>
              <a:rPr lang="en-US" altLang="en-US" sz="1800" b="0"/>
              <a:t>Oversimplified  or Overly Complicated Assumptions </a:t>
            </a:r>
          </a:p>
          <a:p>
            <a:pPr lvl="1">
              <a:lnSpc>
                <a:spcPct val="110000"/>
              </a:lnSpc>
            </a:pPr>
            <a:r>
              <a:rPr lang="en-US" altLang="en-US" sz="1600"/>
              <a:t>neglecting jumps, skew, seasonality, etc.</a:t>
            </a:r>
          </a:p>
          <a:p>
            <a:pPr lvl="1">
              <a:lnSpc>
                <a:spcPct val="110000"/>
              </a:lnSpc>
            </a:pPr>
            <a:r>
              <a:rPr lang="en-US" altLang="en-US" sz="1600"/>
              <a:t>So complicated that it is analytically intractible, impossible to implement, or takes too long to run</a:t>
            </a:r>
          </a:p>
          <a:p>
            <a:pPr>
              <a:lnSpc>
                <a:spcPct val="110000"/>
              </a:lnSpc>
            </a:pPr>
            <a:r>
              <a:rPr lang="en-US" altLang="en-US" sz="1800" b="0"/>
              <a:t>Too few or too many stochastic processes </a:t>
            </a:r>
          </a:p>
          <a:p>
            <a:pPr>
              <a:lnSpc>
                <a:spcPct val="110000"/>
              </a:lnSpc>
            </a:pPr>
            <a:r>
              <a:rPr lang="en-US" altLang="en-US" sz="1800" b="0"/>
              <a:t>Assuming calibrating instruments are more (less) liquid than in reality</a:t>
            </a:r>
          </a:p>
          <a:p>
            <a:pPr>
              <a:lnSpc>
                <a:spcPct val="110000"/>
              </a:lnSpc>
            </a:pPr>
            <a:r>
              <a:rPr lang="en-US" altLang="en-US" sz="1800" b="0"/>
              <a:t>Is a proxy appropriate for the intended use?</a:t>
            </a:r>
          </a:p>
          <a:p>
            <a:pPr lvl="1">
              <a:lnSpc>
                <a:spcPct val="110000"/>
              </a:lnSpc>
            </a:pPr>
            <a:r>
              <a:rPr lang="en-US" altLang="en-US" sz="1600"/>
              <a:t> (single stocks vs. S&amp;P 500, bespoke tranches vs. iTraxx, CAD vol skews vs. USD vol skews)</a:t>
            </a:r>
          </a:p>
          <a:p>
            <a:pPr>
              <a:lnSpc>
                <a:spcPct val="110000"/>
              </a:lnSpc>
            </a:pPr>
            <a:r>
              <a:rPr lang="en-US" altLang="en-US" sz="1800" b="0"/>
              <a:t>Does your organization have a preferred framework for this to fit into?</a:t>
            </a:r>
          </a:p>
          <a:p>
            <a:pPr>
              <a:lnSpc>
                <a:spcPct val="110000"/>
              </a:lnSpc>
            </a:pPr>
            <a:endParaRPr lang="en-US" altLang="en-US" sz="1800"/>
          </a:p>
          <a:p>
            <a:pPr>
              <a:lnSpc>
                <a:spcPct val="110000"/>
              </a:lnSpc>
            </a:pPr>
            <a:endParaRPr lang="en-US" altLang="en-US" sz="1800" b="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ltLang="en-US"/>
              <a:t>Firmwide Consistency</a:t>
            </a:r>
          </a:p>
        </p:txBody>
      </p:sp>
      <p:sp>
        <p:nvSpPr>
          <p:cNvPr id="243715" name="Rectangle 3"/>
          <p:cNvSpPr>
            <a:spLocks noGrp="1" noChangeArrowheads="1"/>
          </p:cNvSpPr>
          <p:nvPr>
            <p:ph type="body" idx="1"/>
          </p:nvPr>
        </p:nvSpPr>
        <p:spPr/>
        <p:txBody>
          <a:bodyPr/>
          <a:lstStyle/>
          <a:p>
            <a:r>
              <a:rPr lang="en-US" altLang="en-US" b="0"/>
              <a:t>There are very few truly monoline firms.  Ensuring consistency across all products whenever possible is, in my opinion, essential to best practices.</a:t>
            </a:r>
          </a:p>
          <a:p>
            <a:r>
              <a:rPr lang="en-US" altLang="en-US" b="0"/>
              <a:t>Especially after a merger, it can be a serious problem if two related parts of the same company start trading against one another because they have different and incompatible assumptions or implementations.</a:t>
            </a:r>
          </a:p>
          <a:p>
            <a:r>
              <a:rPr lang="en-US" altLang="en-US" b="0"/>
              <a:t>This requires senior management involvement; otherwise you have the situation where one silo would rather plunge their arms in boiling oil up to the elbow rather than use the same model that the other silo built.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ltLang="en-US"/>
              <a:t>Linear Combination of Elephants</a:t>
            </a:r>
          </a:p>
        </p:txBody>
      </p:sp>
      <p:sp>
        <p:nvSpPr>
          <p:cNvPr id="220163" name="Rectangle 3"/>
          <p:cNvSpPr>
            <a:spLocks noGrp="1" noChangeArrowheads="1"/>
          </p:cNvSpPr>
          <p:nvPr>
            <p:ph type="body" idx="1"/>
          </p:nvPr>
        </p:nvSpPr>
        <p:spPr/>
        <p:txBody>
          <a:bodyPr/>
          <a:lstStyle/>
          <a:p>
            <a:pPr>
              <a:lnSpc>
                <a:spcPct val="110000"/>
              </a:lnSpc>
            </a:pPr>
            <a:r>
              <a:rPr lang="en-US" altLang="en-US" sz="1400" b="0"/>
              <a:t>Ordinary Pearson correlations and Gaussian copulas are easy to work with and have very few parameters to calibrate.</a:t>
            </a:r>
          </a:p>
          <a:p>
            <a:pPr>
              <a:lnSpc>
                <a:spcPct val="110000"/>
              </a:lnSpc>
            </a:pPr>
            <a:r>
              <a:rPr lang="en-US" altLang="en-US" sz="1400" b="0"/>
              <a:t>If you assume every new data point is a regime change you can’t do any historical studies. If you assume no two assets have similar dynamics you can’t do panel studies or use proxies. On the other hand regime changes can and do happen.</a:t>
            </a:r>
          </a:p>
          <a:p>
            <a:pPr>
              <a:lnSpc>
                <a:spcPct val="110000"/>
              </a:lnSpc>
            </a:pPr>
            <a:r>
              <a:rPr lang="en-US" altLang="en-US" sz="1400" b="0"/>
              <a:t>Expediency and tractability can conflict with sophistication. This is a trade-off.</a:t>
            </a:r>
          </a:p>
          <a:p>
            <a:pPr>
              <a:lnSpc>
                <a:spcPct val="110000"/>
              </a:lnSpc>
            </a:pPr>
            <a:r>
              <a:rPr lang="en-US" altLang="en-US" sz="1400"/>
              <a:t>Linear Combination of Elephants </a:t>
            </a:r>
            <a:r>
              <a:rPr lang="en-US" altLang="en-US" sz="1400" b="0"/>
              <a:t>Mixture-of-normals or mixtures of Gaussians and lognormals is analytically tractable. You have Poisson jumps between several Gaussians of different widths with associated probabilities which must add to one. Each Gaussian has 2 parameters μ and σ. Taking this approach to extremes we get the </a:t>
            </a:r>
            <a:r>
              <a:rPr lang="en-US" altLang="en-US" sz="1400"/>
              <a:t>Linear Combination of Elephants Theorem: </a:t>
            </a:r>
            <a:r>
              <a:rPr lang="en-US" altLang="en-US" sz="1400" b="0"/>
              <a:t>Any closed curve on the plane can be represented to any desired degree of accuracy by adding or subtracting sufficient numbers of elephant outlines 	    in different sizes and orientations. </a:t>
            </a:r>
          </a:p>
          <a:p>
            <a:pPr>
              <a:lnSpc>
                <a:spcPct val="110000"/>
              </a:lnSpc>
            </a:pPr>
            <a:r>
              <a:rPr lang="en-US" altLang="en-US" sz="1400" b="0"/>
              <a:t>You use much smaller ones, rotated, to subtract off the legs, trunk, tail, and tusks that stick out too far, recursively. </a:t>
            </a:r>
            <a:endParaRPr lang="en-US" altLang="en-US" sz="1400"/>
          </a:p>
          <a:p>
            <a:pPr>
              <a:lnSpc>
                <a:spcPct val="110000"/>
              </a:lnSpc>
            </a:pPr>
            <a:endParaRPr lang="en-US" altLang="en-US" sz="1400"/>
          </a:p>
          <a:p>
            <a:pPr>
              <a:lnSpc>
                <a:spcPct val="110000"/>
              </a:lnSpc>
            </a:pPr>
            <a:endParaRPr lang="en-US" altLang="en-US"/>
          </a:p>
        </p:txBody>
      </p:sp>
      <p:pic>
        <p:nvPicPr>
          <p:cNvPr id="2201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213100"/>
            <a:ext cx="48260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01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4221163"/>
            <a:ext cx="1720850"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ltLang="en-US" sz="2000"/>
              <a:t>Assuming that Correlation is an appropriate measure</a:t>
            </a:r>
          </a:p>
        </p:txBody>
      </p:sp>
      <p:sp>
        <p:nvSpPr>
          <p:cNvPr id="147459" name="Rectangle 3"/>
          <p:cNvSpPr>
            <a:spLocks noGrp="1" noChangeArrowheads="1"/>
          </p:cNvSpPr>
          <p:nvPr>
            <p:ph type="body" idx="1"/>
          </p:nvPr>
        </p:nvSpPr>
        <p:spPr/>
        <p:txBody>
          <a:bodyPr/>
          <a:lstStyle/>
          <a:p>
            <a:r>
              <a:rPr lang="en-US" altLang="en-US" sz="1200" b="0"/>
              <a:t>The classic variance-covariance framework used by many models assumes a stationary pair of Gaussian variables with a Gaussian copula.  </a:t>
            </a:r>
          </a:p>
          <a:p>
            <a:r>
              <a:rPr lang="en-US" altLang="en-US" sz="1200" b="0"/>
              <a:t>Correlation is not a meaningful concept for non-elliptical (skewed) distributions.</a:t>
            </a:r>
          </a:p>
          <a:p>
            <a:r>
              <a:rPr lang="en-US" altLang="en-US" sz="1200" b="0"/>
              <a:t>“Correlations” in stressful times may be unrelated to the usual, or even reversed – this is part of contagion.</a:t>
            </a:r>
          </a:p>
          <a:p>
            <a:r>
              <a:rPr lang="en-US" altLang="en-US" sz="1200" b="0"/>
              <a:t>In this simulated example, the Gaussian drivers of two processes are 61% correlated.  Consider scenarios where we test robustness to skewness in the distribution of one or both observed processes.  A rank correlation remains stable, but the Pearson correlation is an underestimate of concordance. Skewness of equity indices: Australia is -2.8, US -1.2 </a:t>
            </a:r>
          </a:p>
          <a:p>
            <a:endParaRPr lang="en-US" altLang="en-US" sz="1200" b="0"/>
          </a:p>
        </p:txBody>
      </p:sp>
      <p:pic>
        <p:nvPicPr>
          <p:cNvPr id="147460" name="Picture 4" descr="Skew 61 pecent fig 9Jul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565400"/>
            <a:ext cx="5400675"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1" name="Line 5"/>
          <p:cNvSpPr>
            <a:spLocks noChangeShapeType="1"/>
          </p:cNvSpPr>
          <p:nvPr/>
        </p:nvSpPr>
        <p:spPr bwMode="auto">
          <a:xfrm flipH="1">
            <a:off x="2916238" y="2420938"/>
            <a:ext cx="2232025" cy="223202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GB" altLang="en-US"/>
              <a:t>Outline of My Talk</a:t>
            </a:r>
          </a:p>
        </p:txBody>
      </p:sp>
      <p:sp>
        <p:nvSpPr>
          <p:cNvPr id="197635"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solidFill>
                  <a:srgbClr val="969696"/>
                </a:solidFill>
              </a:rPr>
              <a:t>Definitions of Terms</a:t>
            </a:r>
          </a:p>
          <a:p>
            <a:pPr marL="381000" indent="-381000">
              <a:buFont typeface="Arial" pitchFamily="34" charset="0"/>
              <a:buAutoNum type="arabicPeriod"/>
            </a:pPr>
            <a:r>
              <a:rPr lang="en-GB" altLang="en-US">
                <a:solidFill>
                  <a:srgbClr val="969696"/>
                </a:solidFill>
              </a:rPr>
              <a:t> Coding Bugs</a:t>
            </a:r>
          </a:p>
          <a:p>
            <a:pPr marL="381000" indent="-381000">
              <a:buFont typeface="Arial" pitchFamily="34" charset="0"/>
              <a:buAutoNum type="arabicPeriod"/>
            </a:pPr>
            <a:r>
              <a:rPr lang="en-GB" altLang="en-US">
                <a:solidFill>
                  <a:srgbClr val="969696"/>
                </a:solidFill>
              </a:rPr>
              <a:t> Inappropriate Assumptions</a:t>
            </a:r>
          </a:p>
          <a:p>
            <a:pPr marL="381000" indent="-381000">
              <a:buFont typeface="Arial" pitchFamily="34" charset="0"/>
              <a:buAutoNum type="arabicPeriod"/>
            </a:pPr>
            <a:r>
              <a:rPr lang="en-GB" altLang="en-US"/>
              <a:t> Inappropriate Calibration</a:t>
            </a:r>
          </a:p>
          <a:p>
            <a:pPr marL="381000" indent="-381000">
              <a:buFont typeface="Arial" pitchFamily="34" charset="0"/>
              <a:buAutoNum type="arabicPeriod"/>
            </a:pPr>
            <a:r>
              <a:rPr lang="en-GB" altLang="en-US">
                <a:solidFill>
                  <a:srgbClr val="969696"/>
                </a:solidFill>
              </a:rPr>
              <a:t>Model Replication Strategies</a:t>
            </a:r>
            <a:endParaRPr lang="en-GB" altLang="en-US"/>
          </a:p>
          <a:p>
            <a:pPr marL="381000" indent="-381000">
              <a:buFont typeface="Arial" pitchFamily="34" charset="0"/>
              <a:buAutoNum type="arabicPeriod"/>
            </a:pPr>
            <a:r>
              <a:rPr lang="en-GB" altLang="en-US"/>
              <a:t> </a:t>
            </a:r>
            <a:r>
              <a:rPr lang="en-GB" altLang="en-US">
                <a:solidFill>
                  <a:srgbClr val="969696"/>
                </a:solidFill>
              </a:rPr>
              <a:t>Extrapolation is NOT Interpolation</a:t>
            </a:r>
          </a:p>
          <a:p>
            <a:pPr marL="381000" indent="-381000">
              <a:buFont typeface="Arial" pitchFamily="34" charset="0"/>
              <a:buAutoNum type="arabicPeriod"/>
            </a:pPr>
            <a:r>
              <a:rPr lang="en-GB" altLang="en-US">
                <a:solidFill>
                  <a:srgbClr val="969696"/>
                </a:solidFill>
              </a:rPr>
              <a:t> Inappropriate Use</a:t>
            </a:r>
          </a:p>
          <a:p>
            <a:pPr marL="381000" indent="-381000">
              <a:buFont typeface="Arial" pitchFamily="34" charset="0"/>
              <a:buAutoNum type="arabicPeriod"/>
            </a:pPr>
            <a:r>
              <a:rPr lang="en-GB" altLang="en-US">
                <a:solidFill>
                  <a:srgbClr val="969696"/>
                </a:solidFill>
              </a:rPr>
              <a:t>Preventative Measures and Remediation </a:t>
            </a:r>
          </a:p>
          <a:p>
            <a:pPr marL="381000" indent="-381000">
              <a:buFont typeface="Arial" pitchFamily="34" charset="0"/>
              <a:buAutoNum type="arabicPeriod"/>
            </a:pPr>
            <a:r>
              <a:rPr lang="en-GB" altLang="en-US">
                <a:solidFill>
                  <a:srgbClr val="969696"/>
                </a:solidFill>
              </a:rPr>
              <a:t>Conclusions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US"/>
              <a:t>Some Potential Calibration Pitfalls</a:t>
            </a:r>
          </a:p>
        </p:txBody>
      </p:sp>
      <p:sp>
        <p:nvSpPr>
          <p:cNvPr id="173059" name="Rectangle 3"/>
          <p:cNvSpPr>
            <a:spLocks noGrp="1" noChangeArrowheads="1"/>
          </p:cNvSpPr>
          <p:nvPr>
            <p:ph type="body" idx="1"/>
          </p:nvPr>
        </p:nvSpPr>
        <p:spPr/>
        <p:txBody>
          <a:bodyPr/>
          <a:lstStyle/>
          <a:p>
            <a:r>
              <a:rPr lang="en-US" altLang="en-US" sz="2000" b="0"/>
              <a:t>Deliberate Miscalibration</a:t>
            </a:r>
          </a:p>
          <a:p>
            <a:pPr lvl="1"/>
            <a:r>
              <a:rPr lang="en-US" altLang="en-US" sz="1800"/>
              <a:t>“let’s leave out that event –we’ll never see anything like that again”</a:t>
            </a:r>
          </a:p>
          <a:p>
            <a:pPr lvl="1"/>
            <a:r>
              <a:rPr lang="en-US" altLang="en-US" sz="1800"/>
              <a:t>“that must be a bad tick –the curve couldn’t be that kinked”</a:t>
            </a:r>
          </a:p>
          <a:p>
            <a:pPr lvl="1"/>
            <a:r>
              <a:rPr lang="en-US" altLang="en-US" sz="1800"/>
              <a:t>“the trader just sold at a much lower price –your model is overpricing; fix it!”</a:t>
            </a:r>
          </a:p>
          <a:p>
            <a:r>
              <a:rPr lang="en-US" altLang="en-US" sz="2000" b="0"/>
              <a:t>Local Minima in the fitting function</a:t>
            </a:r>
          </a:p>
          <a:p>
            <a:r>
              <a:rPr lang="en-US" altLang="en-US" sz="2000" b="0"/>
              <a:t>Unstable calibration -leads to wild swings in hedging prescription</a:t>
            </a:r>
          </a:p>
          <a:p>
            <a:r>
              <a:rPr lang="en-US" altLang="en-US" sz="2000" b="0"/>
              <a:t>Calibrating to a bad tick (unscrubbed data)</a:t>
            </a:r>
          </a:p>
          <a:p>
            <a:r>
              <a:rPr lang="en-US" altLang="en-US" sz="2000" b="0"/>
              <a:t>Recalibrating too often or too infrequently</a:t>
            </a:r>
          </a:p>
          <a:p>
            <a:r>
              <a:rPr lang="en-US" altLang="en-US" sz="2000" b="0"/>
              <a:t>Calibrating to stale or fictitious market –if the model needs a price that doesn’t exist then you should use a simpler, or at least a different, model</a:t>
            </a:r>
          </a:p>
          <a:p>
            <a:endParaRPr lang="en-US"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altLang="en-US"/>
              <a:t>The Usual Caveats</a:t>
            </a:r>
          </a:p>
        </p:txBody>
      </p:sp>
      <p:sp>
        <p:nvSpPr>
          <p:cNvPr id="64515" name="Rectangle 3"/>
          <p:cNvSpPr>
            <a:spLocks noGrp="1" noChangeArrowheads="1"/>
          </p:cNvSpPr>
          <p:nvPr>
            <p:ph type="body" sz="half" idx="1"/>
          </p:nvPr>
        </p:nvSpPr>
        <p:spPr>
          <a:xfrm>
            <a:off x="395288" y="620713"/>
            <a:ext cx="7212012" cy="5400675"/>
          </a:xfrm>
        </p:spPr>
        <p:txBody>
          <a:bodyPr/>
          <a:lstStyle/>
          <a:p>
            <a:pPr>
              <a:buFont typeface="Wingdings" pitchFamily="2" charset="2"/>
              <a:buNone/>
            </a:pPr>
            <a:r>
              <a:rPr lang="en-GB" altLang="en-US" sz="1800"/>
              <a:t>  </a:t>
            </a:r>
            <a:r>
              <a:rPr lang="en-GB" altLang="en-US" sz="2000"/>
              <a:t>	This is not intended to be a fully inclusive handbook.  Risk management is not a simple task, and you will have to put thought and effort into it beyond attending a conference, to get best practice at managing model risk.</a:t>
            </a:r>
          </a:p>
          <a:p>
            <a:pPr>
              <a:lnSpc>
                <a:spcPct val="100000"/>
              </a:lnSpc>
              <a:spcBef>
                <a:spcPct val="0"/>
              </a:spcBef>
              <a:buFont typeface="Wingdings" pitchFamily="2" charset="2"/>
              <a:buNone/>
            </a:pPr>
            <a:r>
              <a:rPr lang="en-GB" altLang="en-US" sz="2000"/>
              <a:t>    </a:t>
            </a:r>
          </a:p>
          <a:p>
            <a:pPr>
              <a:lnSpc>
                <a:spcPct val="100000"/>
              </a:lnSpc>
              <a:spcBef>
                <a:spcPct val="0"/>
              </a:spcBef>
              <a:buFont typeface="Wingdings" pitchFamily="2" charset="2"/>
              <a:buNone/>
            </a:pPr>
            <a:r>
              <a:rPr lang="en-GB" altLang="en-US" sz="2000"/>
              <a:t>    The pitfalls that you avoid will always be easier to find than</a:t>
            </a:r>
          </a:p>
          <a:p>
            <a:pPr>
              <a:lnSpc>
                <a:spcPct val="100000"/>
              </a:lnSpc>
              <a:spcBef>
                <a:spcPct val="0"/>
              </a:spcBef>
              <a:buFont typeface="Wingdings" pitchFamily="2" charset="2"/>
              <a:buNone/>
            </a:pPr>
            <a:r>
              <a:rPr lang="en-GB" altLang="en-US" sz="2000"/>
              <a:t>    the ones you missed.</a:t>
            </a:r>
          </a:p>
          <a:p>
            <a:pPr>
              <a:lnSpc>
                <a:spcPct val="100000"/>
              </a:lnSpc>
              <a:spcBef>
                <a:spcPct val="0"/>
              </a:spcBef>
              <a:buFont typeface="Wingdings" pitchFamily="2" charset="2"/>
              <a:buNone/>
            </a:pPr>
            <a:endParaRPr lang="en-GB" altLang="en-US" sz="2000"/>
          </a:p>
          <a:p>
            <a:pPr>
              <a:lnSpc>
                <a:spcPct val="100000"/>
              </a:lnSpc>
              <a:spcBef>
                <a:spcPct val="0"/>
              </a:spcBef>
              <a:buFont typeface="Wingdings" pitchFamily="2" charset="2"/>
              <a:buNone/>
            </a:pPr>
            <a:r>
              <a:rPr lang="en-GB" altLang="en-US" sz="2000"/>
              <a:t>   My experience is primarily with valuation, VaR, Op Risk, and Credit Risk models, so this may be less informative about Enterprise Risk, stat arb and portfolio construction models.</a:t>
            </a:r>
          </a:p>
          <a:p>
            <a:pPr>
              <a:lnSpc>
                <a:spcPct val="100000"/>
              </a:lnSpc>
              <a:spcBef>
                <a:spcPct val="0"/>
              </a:spcBef>
              <a:buFont typeface="Wingdings" pitchFamily="2" charset="2"/>
              <a:buNone/>
            </a:pPr>
            <a:endParaRPr lang="en-GB" altLang="en-US" sz="2000"/>
          </a:p>
          <a:p>
            <a:pPr>
              <a:lnSpc>
                <a:spcPct val="100000"/>
              </a:lnSpc>
              <a:spcBef>
                <a:spcPct val="0"/>
              </a:spcBef>
              <a:buFont typeface="Wingdings" pitchFamily="2" charset="2"/>
              <a:buNone/>
            </a:pPr>
            <a:r>
              <a:rPr lang="en-GB" altLang="en-US" sz="2000"/>
              <a:t>    I am </a:t>
            </a:r>
            <a:r>
              <a:rPr lang="en-GB" altLang="en-US" sz="2000" u="sng"/>
              <a:t>not</a:t>
            </a:r>
            <a:r>
              <a:rPr lang="en-GB" altLang="en-US" sz="2000"/>
              <a:t> speaking as an</a:t>
            </a:r>
            <a:r>
              <a:rPr lang="en-US" altLang="en-US" sz="2000"/>
              <a:t> authorized spokesperson for Standard &amp; Poor’s.</a:t>
            </a:r>
            <a:endParaRPr lang="en-GB" altLang="en-US" sz="2000"/>
          </a:p>
          <a:p>
            <a:pPr>
              <a:buFont typeface="Wingdings" pitchFamily="2" charset="2"/>
              <a:buNone/>
            </a:pPr>
            <a:endParaRPr lang="en-GB" altLang="en-US" sz="2000"/>
          </a:p>
          <a:p>
            <a:pPr>
              <a:buFont typeface="Wingdings" pitchFamily="2" charset="2"/>
              <a:buNone/>
            </a:pPr>
            <a:endParaRPr lang="en-GB" altLang="en-US" sz="1800"/>
          </a:p>
          <a:p>
            <a:pPr>
              <a:buFont typeface="Wingdings" pitchFamily="2" charset="2"/>
              <a:buNone/>
            </a:pPr>
            <a:endParaRPr lang="en-GB" alt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ltLang="en-US"/>
              <a:t>Questions to Ask Yourself About Calibration</a:t>
            </a:r>
          </a:p>
        </p:txBody>
      </p:sp>
      <p:sp>
        <p:nvSpPr>
          <p:cNvPr id="179203" name="Rectangle 3"/>
          <p:cNvSpPr>
            <a:spLocks noGrp="1" noChangeArrowheads="1"/>
          </p:cNvSpPr>
          <p:nvPr>
            <p:ph type="body" idx="1"/>
          </p:nvPr>
        </p:nvSpPr>
        <p:spPr/>
        <p:txBody>
          <a:bodyPr/>
          <a:lstStyle/>
          <a:p>
            <a:pPr>
              <a:lnSpc>
                <a:spcPct val="100000"/>
              </a:lnSpc>
            </a:pPr>
            <a:endParaRPr lang="en-US" altLang="en-US" sz="1600" b="0"/>
          </a:p>
          <a:p>
            <a:pPr>
              <a:lnSpc>
                <a:spcPct val="100000"/>
              </a:lnSpc>
            </a:pPr>
            <a:r>
              <a:rPr lang="en-US" altLang="en-US" sz="1600" b="0"/>
              <a:t>Are you calibrating the model to the appropriate instruments?</a:t>
            </a:r>
          </a:p>
          <a:p>
            <a:pPr>
              <a:lnSpc>
                <a:spcPct val="100000"/>
              </a:lnSpc>
            </a:pPr>
            <a:r>
              <a:rPr lang="en-US" altLang="en-US" sz="1600" b="0"/>
              <a:t>Is the calibration set the same as the intended hedge instruments? </a:t>
            </a:r>
          </a:p>
          <a:p>
            <a:pPr>
              <a:lnSpc>
                <a:spcPct val="100000"/>
              </a:lnSpc>
            </a:pPr>
            <a:r>
              <a:rPr lang="en-US" altLang="en-US" sz="1600" b="0"/>
              <a:t>Are you calibrating in the real world or in risk-neutral? </a:t>
            </a:r>
          </a:p>
          <a:p>
            <a:pPr lvl="1">
              <a:lnSpc>
                <a:spcPct val="100000"/>
              </a:lnSpc>
            </a:pPr>
            <a:r>
              <a:rPr lang="en-US" altLang="en-US" sz="1400"/>
              <a:t>Be careful.  Sometimes you have, in the same model, both liquid-market parameters calibrated risk-neutral and historically estimated parameters calibrated in the real world measure.</a:t>
            </a:r>
          </a:p>
          <a:p>
            <a:pPr>
              <a:lnSpc>
                <a:spcPct val="100000"/>
              </a:lnSpc>
            </a:pPr>
            <a:r>
              <a:rPr lang="en-US" altLang="en-US" sz="1600" b="0"/>
              <a:t>Does your organization have a preferred framework for this to fit into?</a:t>
            </a:r>
          </a:p>
          <a:p>
            <a:pPr lvl="1">
              <a:lnSpc>
                <a:spcPct val="100000"/>
              </a:lnSpc>
            </a:pPr>
            <a:r>
              <a:rPr lang="en-US" altLang="en-US" sz="1400"/>
              <a:t>Don’t create unnecessary work for yourself by starting from scratch and conflicting with all the other models in your shop, unless you really have to.</a:t>
            </a:r>
          </a:p>
          <a:p>
            <a:pPr>
              <a:lnSpc>
                <a:spcPct val="100000"/>
              </a:lnSpc>
            </a:pPr>
            <a:r>
              <a:rPr lang="en-US" altLang="en-US" sz="1600" b="0"/>
              <a:t>If you create a new paradigm, does it extend to all the existing products done the old way?</a:t>
            </a:r>
          </a:p>
          <a:p>
            <a:pPr>
              <a:lnSpc>
                <a:spcPct val="100000"/>
              </a:lnSpc>
            </a:pPr>
            <a:r>
              <a:rPr lang="en-US" altLang="en-US" sz="1600" b="0"/>
              <a:t>Does your minimization algorithm to calibrate account for the relative liquidities and bid-ask spreads of the various calibrating instruments? </a:t>
            </a:r>
          </a:p>
          <a:p>
            <a:pPr>
              <a:lnSpc>
                <a:spcPct val="100000"/>
              </a:lnSpc>
            </a:pPr>
            <a:r>
              <a:rPr lang="en-US" altLang="en-US" sz="1600" b="0"/>
              <a:t>Does the model  “smell wrong” to the users?</a:t>
            </a:r>
          </a:p>
          <a:p>
            <a:pPr lvl="1">
              <a:lnSpc>
                <a:spcPct val="100000"/>
              </a:lnSpc>
            </a:pPr>
            <a:r>
              <a:rPr lang="en-US" altLang="en-US" sz="1400"/>
              <a:t>Talk to the clients. Even quants need some people skills.</a:t>
            </a:r>
          </a:p>
          <a:p>
            <a:pPr>
              <a:lnSpc>
                <a:spcPct val="100000"/>
              </a:lnSpc>
            </a:pPr>
            <a:r>
              <a:rPr lang="en-US" altLang="en-US" sz="1600" b="0"/>
              <a:t>What does the calibration error look like? Graphics are very useful. </a:t>
            </a:r>
            <a:endParaRPr lang="en-US" altLang="en-US" sz="1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ltLang="en-US"/>
              <a:t>Another Question to Ask Yourself About Calibration</a:t>
            </a:r>
          </a:p>
        </p:txBody>
      </p:sp>
      <p:sp>
        <p:nvSpPr>
          <p:cNvPr id="222211" name="Rectangle 3"/>
          <p:cNvSpPr>
            <a:spLocks noGrp="1" noChangeArrowheads="1"/>
          </p:cNvSpPr>
          <p:nvPr>
            <p:ph type="body" idx="1"/>
          </p:nvPr>
        </p:nvSpPr>
        <p:spPr/>
        <p:txBody>
          <a:bodyPr/>
          <a:lstStyle/>
          <a:p>
            <a:pPr>
              <a:lnSpc>
                <a:spcPct val="110000"/>
              </a:lnSpc>
            </a:pPr>
            <a:endParaRPr lang="en-US" altLang="en-US" sz="1800" b="0"/>
          </a:p>
          <a:p>
            <a:pPr>
              <a:lnSpc>
                <a:spcPct val="110000"/>
              </a:lnSpc>
            </a:pPr>
            <a:r>
              <a:rPr lang="en-US" altLang="en-US" sz="1800" b="0"/>
              <a:t>Is the algorithm robust and stable?  Do you want it to be? </a:t>
            </a:r>
          </a:p>
          <a:p>
            <a:pPr lvl="1">
              <a:lnSpc>
                <a:spcPct val="110000"/>
              </a:lnSpc>
            </a:pPr>
            <a:r>
              <a:rPr lang="en-US" altLang="en-US" sz="1600"/>
              <a:t>Many of the statistical tests in the literature fall apart if anything is non-Gaussian or otherwise not i.i.d. </a:t>
            </a:r>
          </a:p>
          <a:p>
            <a:pPr lvl="1">
              <a:lnSpc>
                <a:spcPct val="110000"/>
              </a:lnSpc>
            </a:pPr>
            <a:r>
              <a:rPr lang="en-US" altLang="en-US" sz="1600"/>
              <a:t>On the other hand, if the intended use is just in the “tail” it may be better to get the tail right.</a:t>
            </a:r>
          </a:p>
          <a:p>
            <a:pPr lvl="1">
              <a:lnSpc>
                <a:spcPct val="110000"/>
              </a:lnSpc>
            </a:pPr>
            <a:r>
              <a:rPr lang="en-US" altLang="en-US" sz="1600"/>
              <a:t>A statistical modeling procedure is said to be robust if the output is relatively insensitive to small changes in the underlying assumptions, small changes in much of the input, or large changes in some of the input (“outliers” or “anomalies”). Some robust techniques work even when almost half the data are outliers. In the physical sciences these anomalies are often plausibly attributed to measurement errors; in finance there are usually separate data scrubbing procedures applied before the data enters the model.   Referring to actual observed data as outliers is equivalent to a belief that the model is right and the data that don’t fit are drawn from a separate, irrelevant, or uninteresting model, and should be ignored, or represent phenomena that the modeler does not want to capture. These robust models claim to fit the relevant data even if almost half the data don’t fit.  A graphical indicator that an extreme data point is not an “outlier” (neither a mismeasurement nor a draw from a different distribution) is if the point does not sit alone, but instead is consistent with extrapolation from the bulk of the data.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r>
              <a:rPr lang="en-US" altLang="en-US"/>
              <a:t>Are you missing something important?</a:t>
            </a:r>
          </a:p>
        </p:txBody>
      </p:sp>
      <p:pic>
        <p:nvPicPr>
          <p:cNvPr id="249860"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457450" y="620713"/>
            <a:ext cx="4110038" cy="5400675"/>
          </a:xfrm>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ltLang="en-US"/>
              <a:t>Excess Sophistication</a:t>
            </a:r>
          </a:p>
        </p:txBody>
      </p:sp>
      <p:sp>
        <p:nvSpPr>
          <p:cNvPr id="224259" name="Rectangle 3"/>
          <p:cNvSpPr>
            <a:spLocks noGrp="1" noChangeArrowheads="1"/>
          </p:cNvSpPr>
          <p:nvPr>
            <p:ph type="body" idx="1"/>
          </p:nvPr>
        </p:nvSpPr>
        <p:spPr/>
        <p:txBody>
          <a:bodyPr/>
          <a:lstStyle/>
          <a:p>
            <a:r>
              <a:rPr lang="en-US" altLang="en-US" b="0"/>
              <a:t>In my opinion, you should not invoke jumps just to cover up deficiencies in the model of the diffusion part. This is called the principle of </a:t>
            </a:r>
            <a:r>
              <a:rPr lang="en-US" altLang="en-US"/>
              <a:t>basis set saturation </a:t>
            </a:r>
            <a:r>
              <a:rPr lang="en-US" altLang="en-US" b="0"/>
              <a:t>- be sure you have fully modeled the simpler part you are sure is there (diffusion) as well as can be done, before you add in higher order effects (jumps). Otherwise you’re just adding “magic peanuts” to the elephant basis set.</a:t>
            </a:r>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altLang="en-US"/>
              <a:t>Calibration Period</a:t>
            </a:r>
          </a:p>
        </p:txBody>
      </p:sp>
      <p:sp>
        <p:nvSpPr>
          <p:cNvPr id="226307" name="Rectangle 3"/>
          <p:cNvSpPr>
            <a:spLocks noGrp="1" noChangeArrowheads="1"/>
          </p:cNvSpPr>
          <p:nvPr>
            <p:ph type="body" idx="1"/>
          </p:nvPr>
        </p:nvSpPr>
        <p:spPr/>
        <p:txBody>
          <a:bodyPr/>
          <a:lstStyle/>
          <a:p>
            <a:r>
              <a:rPr lang="en-US" altLang="en-US" sz="2000"/>
              <a:t>The UK long bond rate rose 360 bp in 1974, and fell 188 bp in 1983.  Since 1999, the largest annual rise was 39 bp and the largest annual fall was 82 bp.  In the US, annual data from 1987 – present have the change in long bond yield vary from -92 bp to +75 bp.  In 1986 it went down 235 bp, and in 1980 it went up 231 bp, and a further 223 bp in 1981.</a:t>
            </a:r>
          </a:p>
          <a:p>
            <a:pPr lvl="1"/>
            <a:r>
              <a:rPr lang="en-US" altLang="en-US" sz="1800"/>
              <a:t>Historical backtests might not cover historical periods stressful enough to expose model issues.  No historical calibration using a currency with a pegged FX rate can test how the model handles FX rate shifts.</a:t>
            </a:r>
          </a:p>
          <a:p>
            <a:r>
              <a:rPr lang="en-US" altLang="en-US" sz="2000"/>
              <a:t>Basel rules require at least 1 year of daily data (~250 points) to calculate a 10-day 99% VaR.  This implies 10 years to calculate a 100-day VaR, and ~25 years to calculate an annual 99% VaR.  Going further, how much data does this mean you need for a one-year 99.9% VaR?  250 years?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ltLang="en-US"/>
              <a:t>What Data to Calibrate To?</a:t>
            </a:r>
          </a:p>
        </p:txBody>
      </p:sp>
      <p:sp>
        <p:nvSpPr>
          <p:cNvPr id="185347" name="Rectangle 3"/>
          <p:cNvSpPr>
            <a:spLocks noGrp="1" noChangeArrowheads="1"/>
          </p:cNvSpPr>
          <p:nvPr>
            <p:ph type="body" idx="1"/>
          </p:nvPr>
        </p:nvSpPr>
        <p:spPr/>
        <p:txBody>
          <a:bodyPr/>
          <a:lstStyle/>
          <a:p>
            <a:pPr>
              <a:lnSpc>
                <a:spcPct val="100000"/>
              </a:lnSpc>
            </a:pPr>
            <a:endParaRPr lang="en-US" altLang="en-US" sz="1600" b="0"/>
          </a:p>
          <a:p>
            <a:pPr>
              <a:lnSpc>
                <a:spcPct val="100000"/>
              </a:lnSpc>
            </a:pPr>
            <a:r>
              <a:rPr lang="en-US" altLang="en-US" sz="1600" b="0"/>
              <a:t>Calibrating to live market data requires no assumptions of stationarity.  However, if the market is very un-stationary, it has the same effect as unstable calibration -the hedge performance is lousy and the past is a poor indicator of the future.</a:t>
            </a:r>
          </a:p>
          <a:p>
            <a:pPr>
              <a:lnSpc>
                <a:spcPct val="100000"/>
              </a:lnSpc>
            </a:pPr>
            <a:r>
              <a:rPr lang="en-US" altLang="en-US" sz="1600" b="0"/>
              <a:t>Calibrating to a proxy or basket of proxies is a potential pitfall - how good is the proxy, and if you have too few data on the actual underlying, how can you tell if the proxy is good or not?</a:t>
            </a:r>
          </a:p>
          <a:p>
            <a:pPr>
              <a:lnSpc>
                <a:spcPct val="100000"/>
              </a:lnSpc>
            </a:pPr>
            <a:r>
              <a:rPr lang="en-US" altLang="en-US" sz="1600" b="0"/>
              <a:t>When you use a time series estimate, you have several choices, including:</a:t>
            </a:r>
          </a:p>
          <a:p>
            <a:pPr lvl="1">
              <a:lnSpc>
                <a:spcPct val="100000"/>
              </a:lnSpc>
            </a:pPr>
            <a:r>
              <a:rPr lang="en-US" altLang="en-US" sz="1400"/>
              <a:t>Assume stationarity and use all the data going back in time as far as possible.</a:t>
            </a:r>
          </a:p>
          <a:p>
            <a:pPr lvl="1">
              <a:lnSpc>
                <a:spcPct val="100000"/>
              </a:lnSpc>
            </a:pPr>
            <a:r>
              <a:rPr lang="en-US" altLang="en-US" sz="1400"/>
              <a:t>Use a digital-signal-processing type filter. The most common one in finance is the exponentially weighted moving average used by RiskMetrics, where you don’t actually calibrate the exponent, and there is no good reason to assume an exponential instead of cutting the filter with some other shape.  </a:t>
            </a:r>
          </a:p>
          <a:p>
            <a:pPr lvl="1">
              <a:lnSpc>
                <a:spcPct val="100000"/>
              </a:lnSpc>
            </a:pPr>
            <a:r>
              <a:rPr lang="en-US" altLang="en-US" sz="1400"/>
              <a:t>Using only the most recent </a:t>
            </a:r>
            <a:r>
              <a:rPr lang="en-US" altLang="en-US" sz="1400" i="1"/>
              <a:t>X</a:t>
            </a:r>
            <a:r>
              <a:rPr lang="en-US" altLang="en-US" sz="1400"/>
              <a:t> years of data is another type of filter – does the data justify it?</a:t>
            </a:r>
          </a:p>
          <a:p>
            <a:pPr lvl="1">
              <a:lnSpc>
                <a:spcPct val="100000"/>
              </a:lnSpc>
            </a:pPr>
            <a:r>
              <a:rPr lang="en-US" altLang="en-US" sz="1400"/>
              <a:t>Statistical sampling error goes as T</a:t>
            </a:r>
            <a:r>
              <a:rPr lang="en-US" altLang="en-US" sz="1400" baseline="30000"/>
              <a:t>-1/2</a:t>
            </a:r>
            <a:r>
              <a:rPr lang="en-US" altLang="en-US" sz="1400"/>
              <a:t>. Assume the nonstationarity drift is linear (unless you have a better model for it) and then it goes as T. Then the total estimation error to minimize is λ</a:t>
            </a:r>
            <a:r>
              <a:rPr lang="en-US" altLang="en-US" sz="1400" baseline="-25000"/>
              <a:t>1</a:t>
            </a:r>
            <a:r>
              <a:rPr lang="en-US" altLang="en-US" sz="1400"/>
              <a:t>T</a:t>
            </a:r>
            <a:r>
              <a:rPr lang="en-US" altLang="en-US" sz="1400" baseline="30000"/>
              <a:t>-1/2</a:t>
            </a:r>
            <a:r>
              <a:rPr lang="en-US" altLang="en-US" sz="1400"/>
              <a:t> + λ</a:t>
            </a:r>
            <a:r>
              <a:rPr lang="en-US" altLang="en-US" sz="1400" baseline="-25000"/>
              <a:t>2</a:t>
            </a:r>
            <a:r>
              <a:rPr lang="en-US" altLang="en-US" sz="1400"/>
              <a:t>T. Estimate the λ from the data, and find the optimum data series length T*. This is easiest if you have equal data weights from today back to T* but you could modify this for some other filter shape. Preferably you would have some data-respecting reason to choose the particular filter shape. This technique is standard practice in atmospheric physics.</a:t>
            </a:r>
          </a:p>
          <a:p>
            <a:pPr lvl="1">
              <a:lnSpc>
                <a:spcPct val="100000"/>
              </a:lnSpc>
            </a:pPr>
            <a:r>
              <a:rPr lang="en-US" altLang="en-US" sz="1400"/>
              <a:t>Assume you know when the structural break was, and only use data from afterwards.</a:t>
            </a:r>
          </a:p>
          <a:p>
            <a:pPr>
              <a:lnSpc>
                <a:spcPct val="100000"/>
              </a:lnSpc>
            </a:pPr>
            <a:endParaRPr lang="en-US" altLang="en-US" sz="16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ltLang="en-US"/>
              <a:t>Expecting the Unexpected</a:t>
            </a:r>
          </a:p>
        </p:txBody>
      </p:sp>
      <p:sp>
        <p:nvSpPr>
          <p:cNvPr id="245763" name="Rectangle 3"/>
          <p:cNvSpPr>
            <a:spLocks noGrp="1" noChangeArrowheads="1"/>
          </p:cNvSpPr>
          <p:nvPr>
            <p:ph type="body" idx="1"/>
          </p:nvPr>
        </p:nvSpPr>
        <p:spPr/>
        <p:txBody>
          <a:bodyPr/>
          <a:lstStyle/>
          <a:p>
            <a:r>
              <a:rPr lang="en-US" altLang="en-US" sz="2000"/>
              <a:t>Models used for ordinary risk (VaR, lending decisions, etc.) may completely miss the most serious risks.</a:t>
            </a:r>
          </a:p>
          <a:p>
            <a:pPr lvl="1"/>
            <a:r>
              <a:rPr lang="en-US" altLang="en-US" sz="1800"/>
              <a:t>Events expected to happen less than twice per year are by definition not noticed in Value-at-Risk.</a:t>
            </a:r>
          </a:p>
          <a:p>
            <a:pPr lvl="1"/>
            <a:r>
              <a:rPr lang="en-US" altLang="en-US" sz="1800"/>
              <a:t>Most retail credit scoring assumes that the historical patterns during the calibration period are a good predictor for next year – this is called “stationarity” – the past is assumed to be a good predictor of the future.</a:t>
            </a:r>
          </a:p>
          <a:p>
            <a:pPr lvl="1"/>
            <a:r>
              <a:rPr lang="en-US" altLang="en-US" sz="1800"/>
              <a:t>One of the lessons from the sub-prime crisis, and most other crises from history, is that bubbles burst;  markets change; and excessive optimism is the usual for most investors.</a:t>
            </a:r>
          </a:p>
          <a:p>
            <a:pPr lvl="1"/>
            <a:r>
              <a:rPr lang="en-US" altLang="en-US" sz="1800"/>
              <a:t>Consider how some European governments, until quite recently, asserted that Greece is in fine shape, and could not conceivably default or leave the Euro.</a:t>
            </a:r>
          </a:p>
          <a:p>
            <a:pPr lvl="1"/>
            <a:r>
              <a:rPr lang="en-US" altLang="en-US" sz="1800"/>
              <a:t>One solution is to augment the model with human judgment outside of any model.</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r>
              <a:rPr lang="en-GB" altLang="en-US"/>
              <a:t>Outline of My Talk</a:t>
            </a:r>
          </a:p>
        </p:txBody>
      </p:sp>
      <p:sp>
        <p:nvSpPr>
          <p:cNvPr id="234499"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solidFill>
                  <a:srgbClr val="969696"/>
                </a:solidFill>
              </a:rPr>
              <a:t>Definitions of Terms</a:t>
            </a:r>
          </a:p>
          <a:p>
            <a:pPr marL="381000" indent="-381000">
              <a:buFont typeface="Arial" pitchFamily="34" charset="0"/>
              <a:buAutoNum type="arabicPeriod"/>
            </a:pPr>
            <a:r>
              <a:rPr lang="en-GB" altLang="en-US">
                <a:solidFill>
                  <a:srgbClr val="969696"/>
                </a:solidFill>
              </a:rPr>
              <a:t> Coding Bugs</a:t>
            </a:r>
          </a:p>
          <a:p>
            <a:pPr marL="381000" indent="-381000">
              <a:buFont typeface="Arial" pitchFamily="34" charset="0"/>
              <a:buAutoNum type="arabicPeriod"/>
            </a:pPr>
            <a:r>
              <a:rPr lang="en-GB" altLang="en-US">
                <a:solidFill>
                  <a:srgbClr val="969696"/>
                </a:solidFill>
              </a:rPr>
              <a:t> Inappropriate Assumptions</a:t>
            </a:r>
          </a:p>
          <a:p>
            <a:pPr marL="381000" indent="-381000">
              <a:buFont typeface="Arial" pitchFamily="34" charset="0"/>
              <a:buAutoNum type="arabicPeriod"/>
            </a:pPr>
            <a:r>
              <a:rPr lang="en-GB" altLang="en-US">
                <a:solidFill>
                  <a:srgbClr val="969696"/>
                </a:solidFill>
              </a:rPr>
              <a:t> Inappropriate Calibration</a:t>
            </a:r>
          </a:p>
          <a:p>
            <a:pPr marL="381000" indent="-381000">
              <a:buFont typeface="Arial" pitchFamily="34" charset="0"/>
              <a:buAutoNum type="arabicPeriod"/>
            </a:pPr>
            <a:r>
              <a:rPr lang="en-GB" altLang="en-US"/>
              <a:t>Model Replication Strategies</a:t>
            </a:r>
          </a:p>
          <a:p>
            <a:pPr marL="381000" indent="-381000">
              <a:buFont typeface="Arial" pitchFamily="34" charset="0"/>
              <a:buAutoNum type="arabicPeriod"/>
            </a:pPr>
            <a:r>
              <a:rPr lang="en-GB" altLang="en-US"/>
              <a:t> </a:t>
            </a:r>
            <a:r>
              <a:rPr lang="en-GB" altLang="en-US">
                <a:solidFill>
                  <a:srgbClr val="969696"/>
                </a:solidFill>
              </a:rPr>
              <a:t>Extrapolation is NOT Interpolation</a:t>
            </a:r>
          </a:p>
          <a:p>
            <a:pPr marL="381000" indent="-381000">
              <a:buFont typeface="Arial" pitchFamily="34" charset="0"/>
              <a:buAutoNum type="arabicPeriod"/>
            </a:pPr>
            <a:r>
              <a:rPr lang="en-GB" altLang="en-US"/>
              <a:t> </a:t>
            </a:r>
            <a:r>
              <a:rPr lang="en-GB" altLang="en-US">
                <a:solidFill>
                  <a:srgbClr val="969696"/>
                </a:solidFill>
              </a:rPr>
              <a:t>Inappropriate Use</a:t>
            </a:r>
          </a:p>
          <a:p>
            <a:pPr marL="381000" indent="-381000">
              <a:buFont typeface="Arial" pitchFamily="34" charset="0"/>
              <a:buAutoNum type="arabicPeriod"/>
            </a:pPr>
            <a:r>
              <a:rPr lang="en-GB" altLang="en-US">
                <a:solidFill>
                  <a:srgbClr val="969696"/>
                </a:solidFill>
              </a:rPr>
              <a:t>Preventative Measures and Remediation </a:t>
            </a:r>
          </a:p>
          <a:p>
            <a:pPr marL="381000" indent="-381000">
              <a:buFont typeface="Arial" pitchFamily="34" charset="0"/>
              <a:buAutoNum type="arabicPeriod"/>
            </a:pPr>
            <a:r>
              <a:rPr lang="en-GB" altLang="en-US">
                <a:solidFill>
                  <a:srgbClr val="969696"/>
                </a:solidFill>
              </a:rPr>
              <a:t>Conclusions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a:t>Right-sizing the number of parameters</a:t>
            </a:r>
          </a:p>
        </p:txBody>
      </p:sp>
      <p:sp>
        <p:nvSpPr>
          <p:cNvPr id="187395" name="Rectangle 3"/>
          <p:cNvSpPr>
            <a:spLocks noGrp="1" noChangeArrowheads="1"/>
          </p:cNvSpPr>
          <p:nvPr>
            <p:ph type="body" idx="1"/>
          </p:nvPr>
        </p:nvSpPr>
        <p:spPr/>
        <p:txBody>
          <a:bodyPr/>
          <a:lstStyle/>
          <a:p>
            <a:r>
              <a:rPr lang="en-US" altLang="en-US" b="0"/>
              <a:t>Flexible enough to fit the “stylized facts” while remaining useable</a:t>
            </a:r>
          </a:p>
          <a:p>
            <a:pPr lvl="1"/>
            <a:r>
              <a:rPr lang="en-US" altLang="en-US"/>
              <a:t>Too few parameters and neglecting some effects vs. too many and fitting to noise</a:t>
            </a:r>
          </a:p>
          <a:p>
            <a:pPr lvl="1"/>
            <a:r>
              <a:rPr lang="en-US" altLang="en-US"/>
              <a:t>How many stochastic processes are needed for this product</a:t>
            </a:r>
          </a:p>
          <a:p>
            <a:r>
              <a:rPr lang="en-US" altLang="en-US" b="0"/>
              <a:t>Appropriate model for the intended use</a:t>
            </a:r>
          </a:p>
          <a:p>
            <a:r>
              <a:rPr lang="en-US" altLang="en-US" b="0"/>
              <a:t>Perfect calibration vs. Smooth surface with smooth derivatives</a:t>
            </a:r>
          </a:p>
          <a:p>
            <a:r>
              <a:rPr lang="en-US" altLang="en-US" b="0"/>
              <a:t>Parametrized (Structural) vs. Histogram (Reduced Form)</a:t>
            </a:r>
          </a:p>
          <a:p>
            <a:r>
              <a:rPr lang="en-US" altLang="en-US" b="0"/>
              <a:t>Try a few functional forms to see which works best</a:t>
            </a:r>
          </a:p>
          <a:p>
            <a:endParaRPr lang="en-US" altLang="en-US" b="0"/>
          </a:p>
          <a:p>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ltLang="en-US"/>
              <a:t>Who and what is the model intended for?</a:t>
            </a:r>
          </a:p>
        </p:txBody>
      </p:sp>
      <p:sp>
        <p:nvSpPr>
          <p:cNvPr id="247811" name="Rectangle 3"/>
          <p:cNvSpPr>
            <a:spLocks noGrp="1" noChangeArrowheads="1"/>
          </p:cNvSpPr>
          <p:nvPr>
            <p:ph type="body" idx="1"/>
          </p:nvPr>
        </p:nvSpPr>
        <p:spPr/>
        <p:txBody>
          <a:bodyPr/>
          <a:lstStyle/>
          <a:p>
            <a:pPr>
              <a:lnSpc>
                <a:spcPct val="110000"/>
              </a:lnSpc>
            </a:pPr>
            <a:r>
              <a:rPr lang="en-US" altLang="en-US" b="0"/>
              <a:t>Clients can believe the calibration</a:t>
            </a:r>
          </a:p>
          <a:p>
            <a:pPr lvl="1">
              <a:lnSpc>
                <a:spcPct val="110000"/>
              </a:lnSpc>
            </a:pPr>
            <a:r>
              <a:rPr lang="en-US" altLang="en-US"/>
              <a:t>Every parameter tells a story</a:t>
            </a:r>
          </a:p>
          <a:p>
            <a:pPr lvl="1">
              <a:lnSpc>
                <a:spcPct val="110000"/>
              </a:lnSpc>
            </a:pPr>
            <a:r>
              <a:rPr lang="en-US" altLang="en-US"/>
              <a:t>Parsimonious models with very few parameters are easier to understand, but every parameter needs a descriptive and convincing name</a:t>
            </a:r>
          </a:p>
          <a:p>
            <a:pPr lvl="1">
              <a:lnSpc>
                <a:spcPct val="110000"/>
              </a:lnSpc>
            </a:pPr>
            <a:r>
              <a:rPr lang="en-US" altLang="en-US"/>
              <a:t>Graphical representation is extremely helpful –almost everyone likes good visuals</a:t>
            </a:r>
            <a:endParaRPr lang="en-US" altLang="en-US" b="1"/>
          </a:p>
          <a:p>
            <a:pPr>
              <a:lnSpc>
                <a:spcPct val="110000"/>
              </a:lnSpc>
            </a:pPr>
            <a:r>
              <a:rPr lang="en-US" altLang="en-US" b="0"/>
              <a:t>Understand what stresses will make your model collapse</a:t>
            </a:r>
          </a:p>
          <a:p>
            <a:pPr lvl="1">
              <a:lnSpc>
                <a:spcPct val="110000"/>
              </a:lnSpc>
            </a:pPr>
            <a:r>
              <a:rPr lang="en-US" altLang="en-US"/>
              <a:t>Allowing for contagion may need too many parameters, but then if it happens you knew your model would go wrong</a:t>
            </a:r>
          </a:p>
          <a:p>
            <a:pPr lvl="1">
              <a:lnSpc>
                <a:spcPct val="110000"/>
              </a:lnSpc>
            </a:pPr>
            <a:r>
              <a:rPr lang="en-US" altLang="en-US"/>
              <a:t>Decide in advance how far out in the tails you model is intended to look, even if it means performing poorly during uneventful times</a:t>
            </a:r>
          </a:p>
          <a:p>
            <a:pPr lvl="1">
              <a:lnSpc>
                <a:spcPct val="110000"/>
              </a:lnSpc>
            </a:pPr>
            <a:r>
              <a:rPr lang="en-US" altLang="en-US"/>
              <a:t>You may need different calibrations for different levels of stress</a:t>
            </a:r>
          </a:p>
          <a:p>
            <a:pPr>
              <a:lnSpc>
                <a:spcPct val="110000"/>
              </a:lnSpc>
            </a:pPr>
            <a:endParaRPr lang="en-US" altLang="en-US" b="0"/>
          </a:p>
          <a:p>
            <a:pPr>
              <a:lnSpc>
                <a:spcPct val="110000"/>
              </a:lnSpc>
            </a:pP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GB" altLang="en-US"/>
              <a:t>Outline of My Talk</a:t>
            </a:r>
          </a:p>
        </p:txBody>
      </p:sp>
      <p:sp>
        <p:nvSpPr>
          <p:cNvPr id="112643"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t>Definitions of Terms</a:t>
            </a:r>
          </a:p>
          <a:p>
            <a:pPr marL="381000" indent="-381000">
              <a:buFont typeface="Arial" pitchFamily="34" charset="0"/>
              <a:buAutoNum type="arabicPeriod"/>
            </a:pPr>
            <a:r>
              <a:rPr lang="en-GB" altLang="en-US"/>
              <a:t> Coding Bugs</a:t>
            </a:r>
          </a:p>
          <a:p>
            <a:pPr marL="381000" indent="-381000">
              <a:buFont typeface="Arial" pitchFamily="34" charset="0"/>
              <a:buAutoNum type="arabicPeriod"/>
            </a:pPr>
            <a:r>
              <a:rPr lang="en-GB" altLang="en-US"/>
              <a:t> Inappropriate Assumptions</a:t>
            </a:r>
          </a:p>
          <a:p>
            <a:pPr marL="381000" indent="-381000">
              <a:buFont typeface="Arial" pitchFamily="34" charset="0"/>
              <a:buAutoNum type="arabicPeriod"/>
            </a:pPr>
            <a:r>
              <a:rPr lang="en-GB" altLang="en-US"/>
              <a:t> Inappropriate Calibration</a:t>
            </a:r>
          </a:p>
          <a:p>
            <a:pPr marL="381000" indent="-381000">
              <a:buFont typeface="Arial" pitchFamily="34" charset="0"/>
              <a:buAutoNum type="arabicPeriod"/>
            </a:pPr>
            <a:r>
              <a:rPr lang="en-GB" altLang="en-US"/>
              <a:t>Model Replication Strategies</a:t>
            </a:r>
          </a:p>
          <a:p>
            <a:pPr marL="381000" indent="-381000">
              <a:buFont typeface="Arial" pitchFamily="34" charset="0"/>
              <a:buAutoNum type="arabicPeriod"/>
            </a:pPr>
            <a:r>
              <a:rPr lang="en-GB" altLang="en-US"/>
              <a:t> Extrapolation is NOT Interpolation</a:t>
            </a:r>
          </a:p>
          <a:p>
            <a:pPr marL="381000" indent="-381000">
              <a:buFont typeface="Arial" pitchFamily="34" charset="0"/>
              <a:buAutoNum type="arabicPeriod"/>
            </a:pPr>
            <a:r>
              <a:rPr lang="en-GB" altLang="en-US"/>
              <a:t> Inappropriate Use</a:t>
            </a:r>
          </a:p>
          <a:p>
            <a:pPr marL="381000" indent="-381000">
              <a:buFont typeface="Arial" pitchFamily="34" charset="0"/>
              <a:buAutoNum type="arabicPeriod"/>
            </a:pPr>
            <a:r>
              <a:rPr lang="en-GB" altLang="en-US"/>
              <a:t>Preventative Measures and Remediation </a:t>
            </a:r>
            <a:endParaRPr lang="en-GB" altLang="en-US" sz="2000"/>
          </a:p>
          <a:p>
            <a:pPr marL="381000" indent="-381000">
              <a:buFont typeface="Arial" pitchFamily="34" charset="0"/>
              <a:buAutoNum type="arabicPeriod"/>
            </a:pPr>
            <a:r>
              <a:rPr lang="en-GB" altLang="en-US"/>
              <a:t>Conclusions</a:t>
            </a:r>
            <a:endParaRPr lang="en-GB" altLang="en-US" sz="20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r>
              <a:rPr lang="en-US" altLang="en-US"/>
              <a:t>Replication Alternatives to Alleviate Pitfalls</a:t>
            </a:r>
          </a:p>
        </p:txBody>
      </p:sp>
      <p:sp>
        <p:nvSpPr>
          <p:cNvPr id="236547" name="Rectangle 3"/>
          <p:cNvSpPr>
            <a:spLocks noGrp="1" noChangeArrowheads="1"/>
          </p:cNvSpPr>
          <p:nvPr>
            <p:ph type="body" idx="1"/>
          </p:nvPr>
        </p:nvSpPr>
        <p:spPr/>
        <p:txBody>
          <a:bodyPr/>
          <a:lstStyle/>
          <a:p>
            <a:pPr>
              <a:lnSpc>
                <a:spcPct val="110000"/>
              </a:lnSpc>
            </a:pPr>
            <a:r>
              <a:rPr lang="en-US" altLang="en-US" b="0"/>
              <a:t>Replication is the gold standard for testing straight coding errors </a:t>
            </a:r>
          </a:p>
          <a:p>
            <a:pPr lvl="1">
              <a:lnSpc>
                <a:spcPct val="110000"/>
              </a:lnSpc>
            </a:pPr>
            <a:r>
              <a:rPr lang="en-US" altLang="en-US"/>
              <a:t>build a new “toy version” of the model from the documentation, and run it head-to-head with the production version </a:t>
            </a:r>
          </a:p>
          <a:p>
            <a:pPr lvl="1">
              <a:lnSpc>
                <a:spcPct val="110000"/>
              </a:lnSpc>
            </a:pPr>
            <a:r>
              <a:rPr lang="en-US" altLang="en-US"/>
              <a:t>If the documentation is unclear, improve the documentation</a:t>
            </a:r>
          </a:p>
          <a:p>
            <a:pPr lvl="1">
              <a:lnSpc>
                <a:spcPct val="110000"/>
              </a:lnSpc>
            </a:pPr>
            <a:r>
              <a:rPr lang="en-US" altLang="en-US"/>
              <a:t>If you build the same model in the same language from the same documentation, you haven’t tested as much as you could</a:t>
            </a:r>
          </a:p>
          <a:p>
            <a:pPr lvl="2">
              <a:lnSpc>
                <a:spcPct val="110000"/>
              </a:lnSpc>
            </a:pPr>
            <a:r>
              <a:rPr lang="en-US" altLang="en-US"/>
              <a:t>Try to make your toy version more flexible; it doesn’t matter if it runs too slowly</a:t>
            </a:r>
          </a:p>
          <a:p>
            <a:pPr lvl="2">
              <a:lnSpc>
                <a:spcPct val="110000"/>
              </a:lnSpc>
            </a:pPr>
            <a:r>
              <a:rPr lang="en-US" altLang="en-US"/>
              <a:t>Consider using a different language for the toy version</a:t>
            </a:r>
          </a:p>
          <a:p>
            <a:pPr lvl="2">
              <a:lnSpc>
                <a:spcPct val="110000"/>
              </a:lnSpc>
            </a:pPr>
            <a:r>
              <a:rPr lang="en-US" altLang="en-US"/>
              <a:t>Consider using a different technique </a:t>
            </a:r>
          </a:p>
          <a:p>
            <a:pPr lvl="3">
              <a:lnSpc>
                <a:spcPct val="90000"/>
              </a:lnSpc>
            </a:pPr>
            <a:r>
              <a:rPr lang="en-US" altLang="en-US">
                <a:latin typeface="Garamond" pitchFamily="18" charset="0"/>
              </a:rPr>
              <a:t>Binomial, trinomial, or multinomial grid [2] to replicate a Monte Carlo, or vice versa</a:t>
            </a:r>
          </a:p>
          <a:p>
            <a:pPr lvl="3">
              <a:lnSpc>
                <a:spcPct val="90000"/>
              </a:lnSpc>
            </a:pPr>
            <a:r>
              <a:rPr lang="en-US" altLang="en-US">
                <a:latin typeface="Garamond" pitchFamily="18" charset="0"/>
              </a:rPr>
              <a:t>A more flexible stochastic process that has the production one as a limiting case (e.g. the Lambert W [3] generalized Gaussian, with or without jumps)</a:t>
            </a:r>
          </a:p>
          <a:p>
            <a:pPr>
              <a:lnSpc>
                <a:spcPct val="110000"/>
              </a:lnSpc>
            </a:pPr>
            <a:r>
              <a:rPr lang="en-US" altLang="en-US" b="0"/>
              <a:t>Test sensitivities to varying the assumed “fixed” parameters [4]</a:t>
            </a:r>
          </a:p>
          <a:p>
            <a:pPr lvl="1">
              <a:lnSpc>
                <a:spcPct val="110000"/>
              </a:lnSpc>
            </a:pPr>
            <a:r>
              <a:rPr lang="en-US" altLang="en-US"/>
              <a:t>Does a small change in parameter lead to large changes in results?</a:t>
            </a:r>
          </a:p>
          <a:p>
            <a:pPr lvl="3">
              <a:lnSpc>
                <a:spcPct val="90000"/>
              </a:lnSpc>
            </a:pPr>
            <a:endParaRPr lang="en-US" altLang="en-US">
              <a:latin typeface="Garamond"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GB" altLang="en-US"/>
              <a:t>Outline of My Talk</a:t>
            </a:r>
          </a:p>
        </p:txBody>
      </p:sp>
      <p:sp>
        <p:nvSpPr>
          <p:cNvPr id="199683"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solidFill>
                  <a:srgbClr val="969696"/>
                </a:solidFill>
              </a:rPr>
              <a:t>Definitions of Terms</a:t>
            </a:r>
          </a:p>
          <a:p>
            <a:pPr marL="381000" indent="-381000">
              <a:buFont typeface="Arial" pitchFamily="34" charset="0"/>
              <a:buAutoNum type="arabicPeriod"/>
            </a:pPr>
            <a:r>
              <a:rPr lang="en-GB" altLang="en-US">
                <a:solidFill>
                  <a:srgbClr val="969696"/>
                </a:solidFill>
              </a:rPr>
              <a:t> Coding Bugs</a:t>
            </a:r>
          </a:p>
          <a:p>
            <a:pPr marL="381000" indent="-381000">
              <a:buFont typeface="Arial" pitchFamily="34" charset="0"/>
              <a:buAutoNum type="arabicPeriod"/>
            </a:pPr>
            <a:r>
              <a:rPr lang="en-GB" altLang="en-US">
                <a:solidFill>
                  <a:srgbClr val="969696"/>
                </a:solidFill>
              </a:rPr>
              <a:t> Inappropriate Assumptions</a:t>
            </a:r>
          </a:p>
          <a:p>
            <a:pPr marL="381000" indent="-381000">
              <a:buFont typeface="Arial" pitchFamily="34" charset="0"/>
              <a:buAutoNum type="arabicPeriod"/>
            </a:pPr>
            <a:r>
              <a:rPr lang="en-GB" altLang="en-US">
                <a:solidFill>
                  <a:srgbClr val="969696"/>
                </a:solidFill>
              </a:rPr>
              <a:t> Inappropriate Calibration</a:t>
            </a:r>
          </a:p>
          <a:p>
            <a:pPr marL="381000" indent="-381000">
              <a:buFont typeface="Arial" pitchFamily="34" charset="0"/>
              <a:buAutoNum type="arabicPeriod"/>
            </a:pPr>
            <a:r>
              <a:rPr lang="en-GB" altLang="en-US">
                <a:solidFill>
                  <a:srgbClr val="969696"/>
                </a:solidFill>
              </a:rPr>
              <a:t>Model Replication Strategies</a:t>
            </a:r>
          </a:p>
          <a:p>
            <a:pPr marL="381000" indent="-381000">
              <a:buFont typeface="Arial" pitchFamily="34" charset="0"/>
              <a:buAutoNum type="arabicPeriod"/>
            </a:pPr>
            <a:r>
              <a:rPr lang="en-GB" altLang="en-US"/>
              <a:t> Extrapolation is NOT Interpolation</a:t>
            </a:r>
          </a:p>
          <a:p>
            <a:pPr marL="381000" indent="-381000">
              <a:buFont typeface="Arial" pitchFamily="34" charset="0"/>
              <a:buAutoNum type="arabicPeriod"/>
            </a:pPr>
            <a:r>
              <a:rPr lang="en-GB" altLang="en-US"/>
              <a:t> </a:t>
            </a:r>
            <a:r>
              <a:rPr lang="en-GB" altLang="en-US">
                <a:solidFill>
                  <a:srgbClr val="969696"/>
                </a:solidFill>
              </a:rPr>
              <a:t>Inappropriate Use</a:t>
            </a:r>
          </a:p>
          <a:p>
            <a:pPr marL="381000" indent="-381000">
              <a:buFont typeface="Arial" pitchFamily="34" charset="0"/>
              <a:buAutoNum type="arabicPeriod"/>
            </a:pPr>
            <a:r>
              <a:rPr lang="en-GB" altLang="en-US">
                <a:solidFill>
                  <a:srgbClr val="969696"/>
                </a:solidFill>
              </a:rPr>
              <a:t>Preventative Measures and Remediation </a:t>
            </a:r>
          </a:p>
          <a:p>
            <a:pPr marL="381000" indent="-381000">
              <a:buFont typeface="Arial" pitchFamily="34" charset="0"/>
              <a:buAutoNum type="arabicPeriod"/>
            </a:pPr>
            <a:r>
              <a:rPr lang="en-GB" altLang="en-US">
                <a:solidFill>
                  <a:srgbClr val="969696"/>
                </a:solidFill>
              </a:rPr>
              <a:t>Conclusions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r>
              <a:rPr lang="en-US" altLang="en-US"/>
              <a:t>Human Judgment</a:t>
            </a:r>
          </a:p>
        </p:txBody>
      </p:sp>
      <p:sp>
        <p:nvSpPr>
          <p:cNvPr id="228355" name="Rectangle 3"/>
          <p:cNvSpPr>
            <a:spLocks noGrp="1" noChangeArrowheads="1"/>
          </p:cNvSpPr>
          <p:nvPr>
            <p:ph type="body" idx="1"/>
          </p:nvPr>
        </p:nvSpPr>
        <p:spPr/>
        <p:txBody>
          <a:bodyPr/>
          <a:lstStyle/>
          <a:p>
            <a:pPr>
              <a:lnSpc>
                <a:spcPct val="110000"/>
              </a:lnSpc>
            </a:pPr>
            <a:r>
              <a:rPr lang="en-US" altLang="en-US" sz="2000"/>
              <a:t>A simple interview question:  Farmer Gray’s Organic Free-Range Eggs come from his small flock of ~300 hens on his small property on Long Island (note this is a fictitious example).  Because of their outstanding quality, he charges $1.50 per egg, which is far more than the cost of supermarket eggs.</a:t>
            </a:r>
          </a:p>
          <a:p>
            <a:pPr lvl="1">
              <a:lnSpc>
                <a:spcPct val="110000"/>
              </a:lnSpc>
              <a:buFont typeface="Wingdings" pitchFamily="2" charset="2"/>
              <a:buAutoNum type="arabicPeriod"/>
            </a:pPr>
            <a:r>
              <a:rPr lang="en-US" altLang="en-US" b="1"/>
              <a:t>How much would a box of a dozen eggs cost?  </a:t>
            </a:r>
          </a:p>
          <a:p>
            <a:pPr lvl="1">
              <a:lnSpc>
                <a:spcPct val="110000"/>
              </a:lnSpc>
              <a:buFont typeface="Wingdings" pitchFamily="2" charset="2"/>
              <a:buAutoNum type="arabicPeriod"/>
            </a:pPr>
            <a:r>
              <a:rPr lang="en-US" altLang="en-US" b="1"/>
              <a:t>How much would a truckload of a million eggs cost?</a:t>
            </a:r>
            <a:endParaRPr lang="en-US" altLang="en-US" sz="1800"/>
          </a:p>
          <a:p>
            <a:pPr>
              <a:lnSpc>
                <a:spcPct val="110000"/>
              </a:lnSpc>
            </a:pPr>
            <a:r>
              <a:rPr lang="en-US" altLang="en-US" sz="2000"/>
              <a:t>What would you have estimated a year ago as the chance of a revolution in Egypt?  What about today?  Same questions about Greece.</a:t>
            </a:r>
          </a:p>
          <a:p>
            <a:pPr lvl="1">
              <a:lnSpc>
                <a:spcPct val="110000"/>
              </a:lnSpc>
            </a:pPr>
            <a:r>
              <a:rPr lang="en-US" altLang="en-US" sz="1800"/>
              <a:t>Beware the implicit assumption that you can predict tail behavior from crunching existing data.  </a:t>
            </a:r>
          </a:p>
          <a:p>
            <a:pPr lvl="1">
              <a:lnSpc>
                <a:spcPct val="110000"/>
              </a:lnSpc>
            </a:pPr>
            <a:r>
              <a:rPr lang="en-US" altLang="en-US" sz="1800"/>
              <a:t>Human judgment may be necessary to extrapolate to future dramatic events.  </a:t>
            </a:r>
          </a:p>
          <a:p>
            <a:pPr lvl="1">
              <a:lnSpc>
                <a:spcPct val="110000"/>
              </a:lnSpc>
            </a:pPr>
            <a:r>
              <a:rPr lang="en-US" altLang="en-US" sz="1800"/>
              <a:t>In EVT, the tail of a distribution is by definition smooth and featureless.  Every observed data point is a feature, which means it is not in the tail. </a:t>
            </a:r>
          </a:p>
          <a:p>
            <a:pPr>
              <a:lnSpc>
                <a:spcPct val="110000"/>
              </a:lnSpc>
              <a:buFont typeface="Wingdings" pitchFamily="2" charset="2"/>
              <a:buNone/>
            </a:pPr>
            <a:endParaRPr lang="en-US" altLang="en-US" sz="2000"/>
          </a:p>
          <a:p>
            <a:pPr>
              <a:lnSpc>
                <a:spcPct val="110000"/>
              </a:lnSpc>
            </a:pPr>
            <a:endParaRPr lang="en-US" altLang="en-US" sz="2000"/>
          </a:p>
          <a:p>
            <a:pPr>
              <a:lnSpc>
                <a:spcPct val="110000"/>
              </a:lnSpc>
            </a:pPr>
            <a:endParaRPr lang="en-US" altLang="en-US"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GB" altLang="en-US"/>
              <a:t>Outline of My Talk</a:t>
            </a:r>
          </a:p>
        </p:txBody>
      </p:sp>
      <p:sp>
        <p:nvSpPr>
          <p:cNvPr id="201731"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solidFill>
                  <a:srgbClr val="969696"/>
                </a:solidFill>
              </a:rPr>
              <a:t>Definitions of Terms</a:t>
            </a:r>
          </a:p>
          <a:p>
            <a:pPr marL="381000" indent="-381000">
              <a:buFont typeface="Arial" pitchFamily="34" charset="0"/>
              <a:buAutoNum type="arabicPeriod"/>
            </a:pPr>
            <a:r>
              <a:rPr lang="en-GB" altLang="en-US">
                <a:solidFill>
                  <a:srgbClr val="969696"/>
                </a:solidFill>
              </a:rPr>
              <a:t> Coding Bugs</a:t>
            </a:r>
          </a:p>
          <a:p>
            <a:pPr marL="381000" indent="-381000">
              <a:buFont typeface="Arial" pitchFamily="34" charset="0"/>
              <a:buAutoNum type="arabicPeriod"/>
            </a:pPr>
            <a:r>
              <a:rPr lang="en-GB" altLang="en-US">
                <a:solidFill>
                  <a:srgbClr val="969696"/>
                </a:solidFill>
              </a:rPr>
              <a:t> Inappropriate Assumptions</a:t>
            </a:r>
          </a:p>
          <a:p>
            <a:pPr marL="381000" indent="-381000">
              <a:buFont typeface="Arial" pitchFamily="34" charset="0"/>
              <a:buAutoNum type="arabicPeriod"/>
            </a:pPr>
            <a:r>
              <a:rPr lang="en-GB" altLang="en-US">
                <a:solidFill>
                  <a:srgbClr val="969696"/>
                </a:solidFill>
              </a:rPr>
              <a:t> Inappropriate Calibration</a:t>
            </a:r>
          </a:p>
          <a:p>
            <a:pPr marL="381000" indent="-381000">
              <a:buFont typeface="Arial" pitchFamily="34" charset="0"/>
              <a:buAutoNum type="arabicPeriod"/>
            </a:pPr>
            <a:r>
              <a:rPr lang="en-GB" altLang="en-US">
                <a:solidFill>
                  <a:srgbClr val="969696"/>
                </a:solidFill>
              </a:rPr>
              <a:t> Extrapolation is NOT Interpolation</a:t>
            </a:r>
          </a:p>
          <a:p>
            <a:pPr marL="381000" indent="-381000">
              <a:buFont typeface="Arial" pitchFamily="34" charset="0"/>
              <a:buAutoNum type="arabicPeriod"/>
            </a:pPr>
            <a:r>
              <a:rPr lang="en-GB" altLang="en-US"/>
              <a:t> Inappropriate Use</a:t>
            </a:r>
          </a:p>
          <a:p>
            <a:pPr marL="381000" indent="-381000">
              <a:buFont typeface="Arial" pitchFamily="34" charset="0"/>
              <a:buAutoNum type="arabicPeriod"/>
            </a:pPr>
            <a:r>
              <a:rPr lang="en-GB" altLang="en-US">
                <a:solidFill>
                  <a:srgbClr val="969696"/>
                </a:solidFill>
              </a:rPr>
              <a:t>Preventative Measures and Remediation </a:t>
            </a:r>
          </a:p>
          <a:p>
            <a:pPr marL="381000" indent="-381000">
              <a:buFont typeface="Arial" pitchFamily="34" charset="0"/>
              <a:buAutoNum type="arabicPeriod"/>
            </a:pPr>
            <a:r>
              <a:rPr lang="en-GB" altLang="en-US">
                <a:solidFill>
                  <a:srgbClr val="969696"/>
                </a:solidFill>
              </a:rPr>
              <a:t>Conclusions</a:t>
            </a:r>
            <a:endParaRPr lang="en-GB" altLang="en-US" sz="2000">
              <a:solidFill>
                <a:srgbClr val="969696"/>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GB" altLang="en-US"/>
              <a:t>Range of Appropriateness</a:t>
            </a:r>
          </a:p>
        </p:txBody>
      </p:sp>
      <p:sp>
        <p:nvSpPr>
          <p:cNvPr id="114691" name="Rectangle 3"/>
          <p:cNvSpPr>
            <a:spLocks noGrp="1" noChangeArrowheads="1"/>
          </p:cNvSpPr>
          <p:nvPr>
            <p:ph type="body" sz="half" idx="1"/>
          </p:nvPr>
        </p:nvSpPr>
        <p:spPr>
          <a:xfrm>
            <a:off x="395288" y="620713"/>
            <a:ext cx="8353425" cy="5400675"/>
          </a:xfrm>
        </p:spPr>
        <p:txBody>
          <a:bodyPr/>
          <a:lstStyle/>
          <a:p>
            <a:r>
              <a:rPr lang="en-US" altLang="en-US" sz="1800"/>
              <a:t>Here is an example where the market moves outside the range of appropriateness</a:t>
            </a:r>
          </a:p>
          <a:p>
            <a:r>
              <a:rPr lang="en-US" altLang="en-US" sz="1800"/>
              <a:t>Calculate the forward implied volatility from given Black-Scholes implied vols from quoted options at 1 and 2 year tenors.  Suppose the volatility of the 1 year option is 5%.  The forward vol in a simple model (no jumps, no autocorrelation) would be</a:t>
            </a:r>
          </a:p>
          <a:p>
            <a:pPr>
              <a:buFont typeface="Wingdings" pitchFamily="2" charset="2"/>
              <a:buNone/>
            </a:pPr>
            <a:r>
              <a:rPr lang="en-US" altLang="en-US" sz="1800"/>
              <a:t> 	</a:t>
            </a:r>
          </a:p>
          <a:p>
            <a:pPr>
              <a:buFont typeface="Wingdings" pitchFamily="2" charset="2"/>
              <a:buNone/>
            </a:pPr>
            <a:endParaRPr lang="en-US" altLang="en-US" sz="1800"/>
          </a:p>
          <a:p>
            <a:pPr>
              <a:buFont typeface="Wingdings" pitchFamily="2" charset="2"/>
              <a:buNone/>
            </a:pPr>
            <a:endParaRPr lang="en-US" altLang="en-US" sz="1800"/>
          </a:p>
          <a:p>
            <a:pPr>
              <a:buFont typeface="Wingdings" pitchFamily="2" charset="2"/>
              <a:buNone/>
            </a:pPr>
            <a:endParaRPr lang="en-US" altLang="en-US" sz="1800"/>
          </a:p>
          <a:p>
            <a:pPr>
              <a:buFont typeface="Wingdings" pitchFamily="2" charset="2"/>
              <a:buNone/>
            </a:pPr>
            <a:endParaRPr lang="en-US" altLang="en-US" sz="1800"/>
          </a:p>
          <a:p>
            <a:pPr>
              <a:buFont typeface="Wingdings" pitchFamily="2" charset="2"/>
              <a:buNone/>
            </a:pPr>
            <a:endParaRPr lang="en-US" altLang="en-US" sz="1800"/>
          </a:p>
          <a:p>
            <a:r>
              <a:rPr lang="en-US" altLang="en-US" sz="1800"/>
              <a:t>If the vol curve drops too quickly, as with some commodities, you need a more complicated model since imaginary forward vols are not meaningful</a:t>
            </a:r>
          </a:p>
          <a:p>
            <a:endParaRPr lang="en-GB" altLang="en-US" sz="1800"/>
          </a:p>
          <a:p>
            <a:endParaRPr lang="en-GB" altLang="en-US" sz="2000"/>
          </a:p>
          <a:p>
            <a:endParaRPr lang="en-GB" altLang="en-US" sz="2000"/>
          </a:p>
          <a:p>
            <a:endParaRPr lang="en-GB" altLang="en-US" sz="2000"/>
          </a:p>
        </p:txBody>
      </p:sp>
      <p:graphicFrame>
        <p:nvGraphicFramePr>
          <p:cNvPr id="114692" name="Object 4"/>
          <p:cNvGraphicFramePr>
            <a:graphicFrameLocks noChangeAspect="1"/>
          </p:cNvGraphicFramePr>
          <p:nvPr>
            <p:ph sz="half" idx="2"/>
          </p:nvPr>
        </p:nvGraphicFramePr>
        <p:xfrm>
          <a:off x="1835150" y="2133600"/>
          <a:ext cx="3024188" cy="431800"/>
        </p:xfrm>
        <a:graphic>
          <a:graphicData uri="http://schemas.openxmlformats.org/presentationml/2006/ole">
            <mc:AlternateContent xmlns:mc="http://schemas.openxmlformats.org/markup-compatibility/2006">
              <mc:Choice xmlns:v="urn:schemas-microsoft-com:vml" Requires="v">
                <p:oleObj spid="_x0000_s114698" name="Equation" r:id="rId4" imgW="1384200" imgH="304560" progId="Equation.3">
                  <p:embed/>
                </p:oleObj>
              </mc:Choice>
              <mc:Fallback>
                <p:oleObj name="Equation" r:id="rId4" imgW="1384200" imgH="30456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133600"/>
                        <a:ext cx="3024188"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46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313" y="2565400"/>
            <a:ext cx="8064500" cy="266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Text Box 8"/>
          <p:cNvSpPr txBox="1">
            <a:spLocks noChangeArrowheads="1"/>
          </p:cNvSpPr>
          <p:nvPr/>
        </p:nvSpPr>
        <p:spPr bwMode="auto">
          <a:xfrm>
            <a:off x="1908175" y="4797425"/>
            <a:ext cx="18002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Imaginary forward vols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ltLang="en-US"/>
              <a:t>Inappropriate Extension</a:t>
            </a:r>
          </a:p>
        </p:txBody>
      </p:sp>
      <p:sp>
        <p:nvSpPr>
          <p:cNvPr id="230403" name="Rectangle 3"/>
          <p:cNvSpPr>
            <a:spLocks noGrp="1" noChangeArrowheads="1"/>
          </p:cNvSpPr>
          <p:nvPr>
            <p:ph type="body" idx="1"/>
          </p:nvPr>
        </p:nvSpPr>
        <p:spPr/>
        <p:txBody>
          <a:bodyPr/>
          <a:lstStyle/>
          <a:p>
            <a:r>
              <a:rPr lang="en-US" altLang="en-US"/>
              <a:t>Suppose you have a model that works brilliantly for the US corporate loans market.  </a:t>
            </a:r>
          </a:p>
          <a:p>
            <a:pPr lvl="1"/>
            <a:r>
              <a:rPr lang="en-US" altLang="en-US"/>
              <a:t>Can you use it unchanged for the UK?  What about if you recalibrate it?</a:t>
            </a:r>
          </a:p>
          <a:p>
            <a:pPr lvl="1"/>
            <a:r>
              <a:rPr lang="en-US" altLang="en-US"/>
              <a:t>Can you recalibrate it to use in countries where charging interest is illegal?</a:t>
            </a:r>
          </a:p>
          <a:p>
            <a:pPr lvl="1"/>
            <a:r>
              <a:rPr lang="en-US" altLang="en-US"/>
              <a:t>How well would the model work for exchange-traded rice futures?</a:t>
            </a:r>
          </a:p>
          <a:p>
            <a:pPr lvl="1"/>
            <a:r>
              <a:rPr lang="en-US" altLang="en-US"/>
              <a:t>Will it still work for CLO when you need to have 5% “skin in the game”?</a:t>
            </a:r>
          </a:p>
          <a:p>
            <a:r>
              <a:rPr lang="en-US" altLang="en-US"/>
              <a:t>Suppose you have a model for electricity futures</a:t>
            </a:r>
          </a:p>
          <a:p>
            <a:pPr lvl="1"/>
            <a:r>
              <a:rPr lang="en-US" altLang="en-US"/>
              <a:t>Does it work for spot?  Probably not, because you can’t store electricity.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GB" altLang="en-US"/>
              <a:t>Outline of My Talk</a:t>
            </a:r>
          </a:p>
        </p:txBody>
      </p:sp>
      <p:sp>
        <p:nvSpPr>
          <p:cNvPr id="203779"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solidFill>
                  <a:srgbClr val="969696"/>
                </a:solidFill>
              </a:rPr>
              <a:t>Definitions of Terms</a:t>
            </a:r>
          </a:p>
          <a:p>
            <a:pPr marL="381000" indent="-381000">
              <a:buFont typeface="Arial" pitchFamily="34" charset="0"/>
              <a:buAutoNum type="arabicPeriod"/>
            </a:pPr>
            <a:r>
              <a:rPr lang="en-GB" altLang="en-US">
                <a:solidFill>
                  <a:srgbClr val="969696"/>
                </a:solidFill>
              </a:rPr>
              <a:t> Coding Bugs</a:t>
            </a:r>
          </a:p>
          <a:p>
            <a:pPr marL="381000" indent="-381000">
              <a:buFont typeface="Arial" pitchFamily="34" charset="0"/>
              <a:buAutoNum type="arabicPeriod"/>
            </a:pPr>
            <a:r>
              <a:rPr lang="en-GB" altLang="en-US">
                <a:solidFill>
                  <a:srgbClr val="969696"/>
                </a:solidFill>
              </a:rPr>
              <a:t> Inappropriate Assumptions</a:t>
            </a:r>
          </a:p>
          <a:p>
            <a:pPr marL="381000" indent="-381000">
              <a:buFont typeface="Arial" pitchFamily="34" charset="0"/>
              <a:buAutoNum type="arabicPeriod"/>
            </a:pPr>
            <a:r>
              <a:rPr lang="en-GB" altLang="en-US">
                <a:solidFill>
                  <a:srgbClr val="969696"/>
                </a:solidFill>
              </a:rPr>
              <a:t> Inappropriate Calibration</a:t>
            </a:r>
          </a:p>
          <a:p>
            <a:pPr marL="381000" indent="-381000">
              <a:buFont typeface="Arial" pitchFamily="34" charset="0"/>
              <a:buAutoNum type="arabicPeriod"/>
            </a:pPr>
            <a:r>
              <a:rPr lang="en-GB" altLang="en-US">
                <a:solidFill>
                  <a:srgbClr val="969696"/>
                </a:solidFill>
              </a:rPr>
              <a:t> Extrapolation is NOT Interpolation</a:t>
            </a:r>
          </a:p>
          <a:p>
            <a:pPr marL="381000" indent="-381000">
              <a:buFont typeface="Arial" pitchFamily="34" charset="0"/>
              <a:buAutoNum type="arabicPeriod"/>
            </a:pPr>
            <a:r>
              <a:rPr lang="en-GB" altLang="en-US">
                <a:solidFill>
                  <a:srgbClr val="969696"/>
                </a:solidFill>
              </a:rPr>
              <a:t> Inappropriate Use</a:t>
            </a:r>
          </a:p>
          <a:p>
            <a:pPr marL="381000" indent="-381000">
              <a:buFont typeface="Arial" pitchFamily="34" charset="0"/>
              <a:buAutoNum type="arabicPeriod"/>
            </a:pPr>
            <a:r>
              <a:rPr lang="en-GB" altLang="en-US"/>
              <a:t>Preventative Measures and Remediation </a:t>
            </a:r>
          </a:p>
          <a:p>
            <a:pPr marL="381000" indent="-381000">
              <a:buFont typeface="Arial" pitchFamily="34" charset="0"/>
              <a:buAutoNum type="arabicPeriod"/>
            </a:pPr>
            <a:r>
              <a:rPr lang="en-GB" altLang="en-US">
                <a:solidFill>
                  <a:srgbClr val="969696"/>
                </a:solidFill>
              </a:rPr>
              <a:t>Conclusions</a:t>
            </a:r>
            <a:endParaRPr lang="en-GB" altLang="en-US" sz="2000">
              <a:solidFill>
                <a:srgbClr val="969696"/>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ltLang="en-US"/>
              <a:t>Help to Avoid Pitfalls or at Least Climb Back Out</a:t>
            </a:r>
          </a:p>
        </p:txBody>
      </p:sp>
      <p:sp>
        <p:nvSpPr>
          <p:cNvPr id="232451" name="Rectangle 3"/>
          <p:cNvSpPr>
            <a:spLocks noGrp="1" noChangeArrowheads="1"/>
          </p:cNvSpPr>
          <p:nvPr>
            <p:ph type="body" idx="1"/>
          </p:nvPr>
        </p:nvSpPr>
        <p:spPr/>
        <p:txBody>
          <a:bodyPr/>
          <a:lstStyle/>
          <a:p>
            <a:pPr marL="838200" lvl="1" indent="-381000">
              <a:buClr>
                <a:schemeClr val="tx1"/>
              </a:buClr>
              <a:buFont typeface="Wingdings" pitchFamily="2" charset="2"/>
              <a:buChar char="Ø"/>
            </a:pPr>
            <a:r>
              <a:rPr lang="en-US" altLang="en-US"/>
              <a:t>Documentation written (or at least approved) by the business </a:t>
            </a:r>
          </a:p>
          <a:p>
            <a:pPr marL="1219200" lvl="2" indent="-304800">
              <a:buClr>
                <a:schemeClr val="tx1"/>
              </a:buClr>
            </a:pPr>
            <a:r>
              <a:rPr lang="en-US" altLang="en-US"/>
              <a:t>so what you coded was what they said they wanted</a:t>
            </a:r>
          </a:p>
          <a:p>
            <a:pPr marL="1219200" lvl="2" indent="-304800">
              <a:buClr>
                <a:schemeClr val="tx1"/>
              </a:buClr>
            </a:pPr>
            <a:r>
              <a:rPr lang="en-US" altLang="en-US"/>
              <a:t>Is what they wrote the same as what they meant?</a:t>
            </a:r>
          </a:p>
          <a:p>
            <a:pPr marL="838200" lvl="1" indent="-381000">
              <a:buClr>
                <a:schemeClr val="tx1"/>
              </a:buClr>
              <a:buFont typeface="Wingdings" pitchFamily="2" charset="2"/>
              <a:buChar char="Ø"/>
            </a:pPr>
            <a:r>
              <a:rPr lang="en-US" altLang="en-US"/>
              <a:t>Business validation and independent validation / review</a:t>
            </a:r>
          </a:p>
          <a:p>
            <a:pPr marL="1219200" lvl="2" indent="-304800">
              <a:buClr>
                <a:schemeClr val="tx1"/>
              </a:buClr>
            </a:pPr>
            <a:r>
              <a:rPr lang="en-US" altLang="en-US"/>
              <a:t>Benchmarking to similar models, replication, test cases, stress testing</a:t>
            </a:r>
          </a:p>
          <a:p>
            <a:pPr marL="838200" lvl="1" indent="-381000">
              <a:buClr>
                <a:schemeClr val="tx1"/>
              </a:buClr>
              <a:buFont typeface="Wingdings" pitchFamily="2" charset="2"/>
              <a:buChar char="Ø"/>
            </a:pPr>
            <a:r>
              <a:rPr lang="en-US" altLang="en-US"/>
              <a:t>Regular reappraisal</a:t>
            </a:r>
          </a:p>
          <a:p>
            <a:pPr marL="1219200" lvl="2" indent="-304800">
              <a:buClr>
                <a:schemeClr val="tx1"/>
              </a:buClr>
            </a:pPr>
            <a:r>
              <a:rPr lang="en-US" altLang="en-US"/>
              <a:t>Has the market or the firm’s assumptions changed enough to require model revisions?</a:t>
            </a:r>
          </a:p>
          <a:p>
            <a:pPr marL="838200" lvl="1" indent="-381000">
              <a:buClr>
                <a:schemeClr val="tx1"/>
              </a:buClr>
              <a:buFont typeface="Wingdings" pitchFamily="2" charset="2"/>
              <a:buChar char="Ø"/>
            </a:pPr>
            <a:r>
              <a:rPr lang="en-GB" altLang="en-US"/>
              <a:t>Comparison with firm’s other models to improve internal consistency</a:t>
            </a:r>
          </a:p>
          <a:p>
            <a:pPr marL="838200" lvl="1" indent="-381000">
              <a:buClr>
                <a:schemeClr val="tx1"/>
              </a:buClr>
              <a:buFont typeface="Wingdings" pitchFamily="2" charset="2"/>
              <a:buChar char="Ø"/>
            </a:pPr>
            <a:r>
              <a:rPr lang="en-GB" altLang="en-US"/>
              <a:t>Can you explain your model and justify its limitations to Senior Management?</a:t>
            </a:r>
          </a:p>
          <a:p>
            <a:pPr marL="838200" lvl="1" indent="-381000">
              <a:buClr>
                <a:schemeClr val="tx1"/>
              </a:buClr>
              <a:buFont typeface="Wingdings" pitchFamily="2" charset="2"/>
              <a:buChar char="Ø"/>
            </a:pPr>
            <a:r>
              <a:rPr lang="en-GB" altLang="en-US"/>
              <a:t>Consider combining human judgment with the model’s results.</a:t>
            </a:r>
          </a:p>
          <a:p>
            <a:pPr marL="457200" indent="-457200"/>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US"/>
              <a:t>Rabin’s Rules</a:t>
            </a:r>
            <a:endParaRPr lang="en-US" altLang="en-US" b="0"/>
          </a:p>
        </p:txBody>
      </p:sp>
      <p:sp>
        <p:nvSpPr>
          <p:cNvPr id="177155" name="Rectangle 3"/>
          <p:cNvSpPr>
            <a:spLocks noGrp="1" noChangeArrowheads="1"/>
          </p:cNvSpPr>
          <p:nvPr>
            <p:ph type="body" idx="1"/>
          </p:nvPr>
        </p:nvSpPr>
        <p:spPr/>
        <p:txBody>
          <a:bodyPr/>
          <a:lstStyle/>
          <a:p>
            <a:pPr>
              <a:lnSpc>
                <a:spcPct val="110000"/>
              </a:lnSpc>
              <a:buFont typeface="Wingdings" pitchFamily="2" charset="2"/>
              <a:buNone/>
            </a:pPr>
            <a:r>
              <a:rPr lang="en-US" altLang="en-US" sz="1800"/>
              <a:t>(Mike Rabin was my boss in 1991)</a:t>
            </a:r>
          </a:p>
          <a:p>
            <a:pPr>
              <a:lnSpc>
                <a:spcPct val="110000"/>
              </a:lnSpc>
              <a:buFont typeface="Wingdings" pitchFamily="2" charset="2"/>
              <a:buNone/>
            </a:pPr>
            <a:r>
              <a:rPr lang="en-US" altLang="en-US" sz="1800"/>
              <a:t>Curiously, an electrician who installed an outlet in my basement had these same 3 rules for his work.</a:t>
            </a:r>
          </a:p>
          <a:p>
            <a:pPr>
              <a:lnSpc>
                <a:spcPct val="110000"/>
              </a:lnSpc>
              <a:buFont typeface="Wingdings" pitchFamily="2" charset="2"/>
              <a:buNone/>
            </a:pPr>
            <a:r>
              <a:rPr lang="en-US" altLang="en-US" sz="1800"/>
              <a:t>1.		Pay Attention</a:t>
            </a:r>
          </a:p>
          <a:p>
            <a:pPr lvl="1">
              <a:lnSpc>
                <a:spcPct val="110000"/>
              </a:lnSpc>
              <a:buFont typeface="Wingdings" pitchFamily="2" charset="2"/>
              <a:buNone/>
            </a:pPr>
            <a:r>
              <a:rPr lang="en-US" altLang="en-US" sz="1600"/>
              <a:t>What are the features you are trying to model? Did you use the right day-count conventions? What did the client actually ask for?</a:t>
            </a:r>
          </a:p>
          <a:p>
            <a:pPr>
              <a:lnSpc>
                <a:spcPct val="110000"/>
              </a:lnSpc>
              <a:buFont typeface="Wingdings" pitchFamily="2" charset="2"/>
              <a:buNone/>
            </a:pPr>
            <a:r>
              <a:rPr lang="en-US" altLang="en-US" sz="1800"/>
              <a:t>2.		Think About What You Are Doing</a:t>
            </a:r>
          </a:p>
          <a:p>
            <a:pPr lvl="1">
              <a:lnSpc>
                <a:spcPct val="110000"/>
              </a:lnSpc>
              <a:buFont typeface="Wingdings" pitchFamily="2" charset="2"/>
              <a:buNone/>
            </a:pPr>
            <a:r>
              <a:rPr lang="en-US" altLang="en-US" sz="1600"/>
              <a:t>You are going to dinner at Nobu in an hour, and the TV in the kitchenette is broadcasting your favorite team’s tie-breaking game. Neither of these should affect the nesting of parentheses on your if statement.</a:t>
            </a:r>
          </a:p>
          <a:p>
            <a:pPr>
              <a:lnSpc>
                <a:spcPct val="110000"/>
              </a:lnSpc>
              <a:buFont typeface="Wingdings" pitchFamily="2" charset="2"/>
              <a:buNone/>
            </a:pPr>
            <a:r>
              <a:rPr lang="en-US" altLang="en-US" sz="1800"/>
              <a:t>3.		Double-Check Your Work</a:t>
            </a:r>
          </a:p>
          <a:p>
            <a:pPr lvl="1">
              <a:lnSpc>
                <a:spcPct val="110000"/>
              </a:lnSpc>
              <a:buFont typeface="Wingdings" pitchFamily="2" charset="2"/>
              <a:buNone/>
            </a:pPr>
            <a:r>
              <a:rPr lang="en-US" altLang="en-US" sz="1600"/>
              <a:t>Limiting cases and paper trading simulations</a:t>
            </a:r>
          </a:p>
          <a:p>
            <a:pPr lvl="1">
              <a:lnSpc>
                <a:spcPct val="110000"/>
              </a:lnSpc>
              <a:buFont typeface="Wingdings" pitchFamily="2" charset="2"/>
              <a:buNone/>
            </a:pPr>
            <a:r>
              <a:rPr lang="en-US" altLang="en-US" sz="1600"/>
              <a:t>Benchmarking against other models</a:t>
            </a:r>
          </a:p>
          <a:p>
            <a:pPr lvl="1">
              <a:lnSpc>
                <a:spcPct val="110000"/>
              </a:lnSpc>
              <a:buFont typeface="Wingdings" pitchFamily="2" charset="2"/>
              <a:buNone/>
            </a:pPr>
            <a:r>
              <a:rPr lang="en-US" altLang="en-US" sz="1600"/>
              <a:t>Compiler warning messages, rereading the term sheet, etc.</a:t>
            </a:r>
          </a:p>
          <a:p>
            <a:pPr lvl="1">
              <a:lnSpc>
                <a:spcPct val="110000"/>
              </a:lnSpc>
              <a:buFont typeface="Wingdings" pitchFamily="2" charset="2"/>
              <a:buNone/>
            </a:pPr>
            <a:r>
              <a:rPr lang="en-US" altLang="en-US" sz="1600"/>
              <a:t>A second set of eyes (independent validation)</a:t>
            </a:r>
          </a:p>
          <a:p>
            <a:pPr>
              <a:lnSpc>
                <a:spcPct val="110000"/>
              </a:lnSpc>
              <a:buFont typeface="Wingdings" pitchFamily="2" charset="2"/>
              <a:buNone/>
            </a:pPr>
            <a:endParaRPr lang="en-US" altLang="en-US" sz="1800" b="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GB" altLang="en-US"/>
              <a:t>Outline of My Talk</a:t>
            </a:r>
          </a:p>
        </p:txBody>
      </p:sp>
      <p:sp>
        <p:nvSpPr>
          <p:cNvPr id="205827"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solidFill>
                  <a:srgbClr val="969696"/>
                </a:solidFill>
              </a:rPr>
              <a:t>Definitions of Terms</a:t>
            </a:r>
          </a:p>
          <a:p>
            <a:pPr marL="381000" indent="-381000">
              <a:buFont typeface="Arial" pitchFamily="34" charset="0"/>
              <a:buAutoNum type="arabicPeriod"/>
            </a:pPr>
            <a:r>
              <a:rPr lang="en-GB" altLang="en-US">
                <a:solidFill>
                  <a:srgbClr val="969696"/>
                </a:solidFill>
              </a:rPr>
              <a:t> Coding Bugs</a:t>
            </a:r>
          </a:p>
          <a:p>
            <a:pPr marL="381000" indent="-381000">
              <a:buFont typeface="Arial" pitchFamily="34" charset="0"/>
              <a:buAutoNum type="arabicPeriod"/>
            </a:pPr>
            <a:r>
              <a:rPr lang="en-GB" altLang="en-US">
                <a:solidFill>
                  <a:srgbClr val="969696"/>
                </a:solidFill>
              </a:rPr>
              <a:t> Inappropriate Assumptions</a:t>
            </a:r>
          </a:p>
          <a:p>
            <a:pPr marL="381000" indent="-381000">
              <a:buFont typeface="Arial" pitchFamily="34" charset="0"/>
              <a:buAutoNum type="arabicPeriod"/>
            </a:pPr>
            <a:r>
              <a:rPr lang="en-GB" altLang="en-US">
                <a:solidFill>
                  <a:srgbClr val="969696"/>
                </a:solidFill>
              </a:rPr>
              <a:t> Inappropriate Calibration</a:t>
            </a:r>
          </a:p>
          <a:p>
            <a:pPr marL="381000" indent="-381000">
              <a:buFont typeface="Arial" pitchFamily="34" charset="0"/>
              <a:buAutoNum type="arabicPeriod"/>
            </a:pPr>
            <a:r>
              <a:rPr lang="en-GB" altLang="en-US">
                <a:solidFill>
                  <a:srgbClr val="969696"/>
                </a:solidFill>
              </a:rPr>
              <a:t> Extrapolation is NOT Interpolation</a:t>
            </a:r>
          </a:p>
          <a:p>
            <a:pPr marL="381000" indent="-381000">
              <a:buFont typeface="Arial" pitchFamily="34" charset="0"/>
              <a:buAutoNum type="arabicPeriod"/>
            </a:pPr>
            <a:r>
              <a:rPr lang="en-GB" altLang="en-US">
                <a:solidFill>
                  <a:srgbClr val="969696"/>
                </a:solidFill>
              </a:rPr>
              <a:t> Inappropriate Use</a:t>
            </a:r>
          </a:p>
          <a:p>
            <a:pPr marL="381000" indent="-381000">
              <a:buFont typeface="Arial" pitchFamily="34" charset="0"/>
              <a:buAutoNum type="arabicPeriod"/>
            </a:pPr>
            <a:r>
              <a:rPr lang="en-GB" altLang="en-US">
                <a:solidFill>
                  <a:srgbClr val="969696"/>
                </a:solidFill>
              </a:rPr>
              <a:t>Preventative Measures and Remediation </a:t>
            </a:r>
          </a:p>
          <a:p>
            <a:pPr marL="381000" indent="-381000">
              <a:buFont typeface="Arial" pitchFamily="34" charset="0"/>
              <a:buAutoNum type="arabicPeriod"/>
            </a:pPr>
            <a:r>
              <a:rPr lang="en-GB" altLang="en-US"/>
              <a:t>Conclusions</a:t>
            </a:r>
            <a:endParaRPr lang="en-GB" altLang="en-US" sz="20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r>
              <a:rPr lang="en-GB" altLang="en-US"/>
              <a:t>Outline of My Talk</a:t>
            </a:r>
          </a:p>
        </p:txBody>
      </p:sp>
      <p:sp>
        <p:nvSpPr>
          <p:cNvPr id="191491" name="Rectangle 3"/>
          <p:cNvSpPr>
            <a:spLocks noGrp="1" noChangeArrowheads="1"/>
          </p:cNvSpPr>
          <p:nvPr>
            <p:ph type="body" sz="half" idx="1"/>
          </p:nvPr>
        </p:nvSpPr>
        <p:spPr>
          <a:xfrm>
            <a:off x="250825" y="620713"/>
            <a:ext cx="8497888" cy="5400675"/>
          </a:xfrm>
        </p:spPr>
        <p:txBody>
          <a:bodyPr/>
          <a:lstStyle/>
          <a:p>
            <a:pPr marL="381000" indent="-381000">
              <a:buFont typeface="Arial" pitchFamily="34" charset="0"/>
              <a:buAutoNum type="arabicPeriod"/>
            </a:pPr>
            <a:r>
              <a:rPr lang="en-GB" altLang="en-US"/>
              <a:t>Definitions of Terms</a:t>
            </a:r>
          </a:p>
          <a:p>
            <a:pPr marL="381000" indent="-381000">
              <a:buFont typeface="Arial" pitchFamily="34" charset="0"/>
              <a:buAutoNum type="arabicPeriod"/>
            </a:pPr>
            <a:r>
              <a:rPr lang="en-GB" altLang="en-US"/>
              <a:t> </a:t>
            </a:r>
            <a:r>
              <a:rPr lang="en-GB" altLang="en-US">
                <a:solidFill>
                  <a:srgbClr val="969696"/>
                </a:solidFill>
              </a:rPr>
              <a:t>Coding Bugs</a:t>
            </a:r>
          </a:p>
          <a:p>
            <a:pPr marL="381000" indent="-381000">
              <a:buFont typeface="Arial" pitchFamily="34" charset="0"/>
              <a:buAutoNum type="arabicPeriod"/>
            </a:pPr>
            <a:r>
              <a:rPr lang="en-GB" altLang="en-US">
                <a:solidFill>
                  <a:srgbClr val="969696"/>
                </a:solidFill>
              </a:rPr>
              <a:t> Inappropriate Assumptions</a:t>
            </a:r>
          </a:p>
          <a:p>
            <a:pPr marL="381000" indent="-381000">
              <a:buFont typeface="Arial" pitchFamily="34" charset="0"/>
              <a:buAutoNum type="arabicPeriod"/>
            </a:pPr>
            <a:r>
              <a:rPr lang="en-GB" altLang="en-US">
                <a:solidFill>
                  <a:srgbClr val="969696"/>
                </a:solidFill>
              </a:rPr>
              <a:t> Inappropriate Calibration</a:t>
            </a:r>
          </a:p>
          <a:p>
            <a:pPr marL="381000" indent="-381000">
              <a:buFont typeface="Arial" pitchFamily="34" charset="0"/>
              <a:buAutoNum type="arabicPeriod"/>
            </a:pPr>
            <a:r>
              <a:rPr lang="en-GB" altLang="en-US">
                <a:solidFill>
                  <a:srgbClr val="969696"/>
                </a:solidFill>
              </a:rPr>
              <a:t>Model Replication Strategies</a:t>
            </a:r>
          </a:p>
          <a:p>
            <a:pPr marL="381000" indent="-381000">
              <a:buFont typeface="Arial" pitchFamily="34" charset="0"/>
              <a:buAutoNum type="arabicPeriod"/>
            </a:pPr>
            <a:r>
              <a:rPr lang="en-GB" altLang="en-US">
                <a:solidFill>
                  <a:srgbClr val="969696"/>
                </a:solidFill>
              </a:rPr>
              <a:t> Extrapolation is NOT Interpolation</a:t>
            </a:r>
          </a:p>
          <a:p>
            <a:pPr marL="381000" indent="-381000">
              <a:buFont typeface="Arial" pitchFamily="34" charset="0"/>
              <a:buAutoNum type="arabicPeriod"/>
            </a:pPr>
            <a:r>
              <a:rPr lang="en-GB" altLang="en-US">
                <a:solidFill>
                  <a:srgbClr val="969696"/>
                </a:solidFill>
              </a:rPr>
              <a:t> Inappropriate Use</a:t>
            </a:r>
          </a:p>
          <a:p>
            <a:pPr marL="381000" indent="-381000">
              <a:buFont typeface="Arial" pitchFamily="34" charset="0"/>
              <a:buAutoNum type="arabicPeriod"/>
            </a:pPr>
            <a:r>
              <a:rPr lang="en-GB" altLang="en-US">
                <a:solidFill>
                  <a:srgbClr val="969696"/>
                </a:solidFill>
              </a:rPr>
              <a:t>Preventative Measures and Remediation </a:t>
            </a:r>
          </a:p>
          <a:p>
            <a:pPr marL="381000" indent="-381000">
              <a:buFont typeface="Arial" pitchFamily="34" charset="0"/>
              <a:buAutoNum type="arabicPeriod"/>
            </a:pPr>
            <a:r>
              <a:rPr lang="en-GB" altLang="en-US">
                <a:solidFill>
                  <a:srgbClr val="969696"/>
                </a:solidFill>
              </a:rPr>
              <a:t>Conclusions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a:t>Conclusions</a:t>
            </a:r>
          </a:p>
        </p:txBody>
      </p:sp>
      <p:sp>
        <p:nvSpPr>
          <p:cNvPr id="163843" name="Rectangle 3"/>
          <p:cNvSpPr>
            <a:spLocks noGrp="1" noChangeArrowheads="1"/>
          </p:cNvSpPr>
          <p:nvPr>
            <p:ph type="body" idx="1"/>
          </p:nvPr>
        </p:nvSpPr>
        <p:spPr/>
        <p:txBody>
          <a:bodyPr/>
          <a:lstStyle/>
          <a:p>
            <a:r>
              <a:rPr lang="en-US" altLang="en-US" sz="2000"/>
              <a:t>All models have limitations.  These are just models, not reality.  If it does what the users want, it doesn’t need to be a panacea.  Some things are better handled separately outside the model.</a:t>
            </a:r>
          </a:p>
          <a:p>
            <a:r>
              <a:rPr lang="en-US" altLang="en-US" sz="2000"/>
              <a:t>Consistency across the firm is very important, but difficult to achieve.</a:t>
            </a:r>
          </a:p>
          <a:p>
            <a:r>
              <a:rPr lang="en-US" altLang="en-US" sz="2000"/>
              <a:t>A model could behave entirely self-consistently with different inputs yet still have flaws or issues.</a:t>
            </a:r>
          </a:p>
          <a:p>
            <a:r>
              <a:rPr lang="en-US" altLang="en-US" sz="2000"/>
              <a:t>Models are at best as good as their assumptions.</a:t>
            </a:r>
          </a:p>
          <a:p>
            <a:r>
              <a:rPr lang="en-US" altLang="en-US" sz="2000"/>
              <a:t>Think before you code.</a:t>
            </a:r>
          </a:p>
          <a:p>
            <a:r>
              <a:rPr lang="en-US" altLang="en-US" sz="2000"/>
              <a:t>Understand the nuances of the market where your model is to be used.</a:t>
            </a:r>
          </a:p>
          <a:p>
            <a:r>
              <a:rPr lang="en-US" altLang="en-US" sz="2000"/>
              <a:t>Make appropriate trade-offs.</a:t>
            </a:r>
          </a:p>
          <a:p>
            <a:endParaRPr lang="en-US" altLang="en-US" sz="2000"/>
          </a:p>
          <a:p>
            <a:endParaRPr lang="en-US" altLang="en-US"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Grp="1" noChangeArrowheads="1"/>
          </p:cNvSpPr>
          <p:nvPr>
            <p:ph type="title"/>
          </p:nvPr>
        </p:nvSpPr>
        <p:spPr/>
        <p:txBody>
          <a:bodyPr/>
          <a:lstStyle/>
          <a:p>
            <a:r>
              <a:rPr lang="en-US" altLang="en-US"/>
              <a:t>Questions?</a:t>
            </a:r>
          </a:p>
        </p:txBody>
      </p:sp>
      <p:pic>
        <p:nvPicPr>
          <p:cNvPr id="1658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765175"/>
            <a:ext cx="3770312" cy="5081588"/>
          </a:xfrm>
          <a:prstGeom prst="rect">
            <a:avLst/>
          </a:prstGeom>
          <a:noFill/>
          <a:ln>
            <a:noFill/>
          </a:ln>
          <a:effectLst/>
          <a:extLst>
            <a:ext uri="{909E8E84-426E-40DD-AFC4-6F175D3DCCD1}">
              <a14:hiddenFill xmlns:a14="http://schemas.microsoft.com/office/drawing/2010/main">
                <a:solidFill>
                  <a:srgbClr val="336699"/>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999999"/>
                  </a:outerShdw>
                </a:effectLst>
              </a14:hiddenEffects>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ltLang="en-US"/>
              <a:t>References</a:t>
            </a:r>
          </a:p>
        </p:txBody>
      </p:sp>
      <p:sp>
        <p:nvSpPr>
          <p:cNvPr id="189443" name="Rectangle 3"/>
          <p:cNvSpPr>
            <a:spLocks noGrp="1" noChangeArrowheads="1"/>
          </p:cNvSpPr>
          <p:nvPr>
            <p:ph type="body" idx="1"/>
          </p:nvPr>
        </p:nvSpPr>
        <p:spPr/>
        <p:txBody>
          <a:bodyPr/>
          <a:lstStyle/>
          <a:p>
            <a:pPr marL="457200" indent="-457200">
              <a:buFont typeface="Arial" pitchFamily="34" charset="0"/>
              <a:buAutoNum type="arabicPeriod"/>
            </a:pPr>
            <a:r>
              <a:rPr lang="en-US" altLang="en-US" sz="1400">
                <a:hlinkClick r:id="rId3"/>
              </a:rPr>
              <a:t>http://www2.standardandpoors.com/spf/pdf/media/On_The_Use_Of_Models.pdf</a:t>
            </a:r>
            <a:r>
              <a:rPr lang="en-US" altLang="en-US" sz="1400"/>
              <a:t> </a:t>
            </a:r>
          </a:p>
          <a:p>
            <a:pPr marL="457200" indent="-457200">
              <a:buFont typeface="Arial" pitchFamily="34" charset="0"/>
              <a:buAutoNum type="arabicPeriod"/>
            </a:pPr>
            <a:r>
              <a:rPr lang="en-US" altLang="en-US" sz="1400">
                <a:hlinkClick r:id="rId4"/>
              </a:rPr>
              <a:t>http://papers.ssrn.com/sol3/papers.cfm?abstract_id=259478</a:t>
            </a:r>
            <a:r>
              <a:rPr lang="en-US" altLang="en-US" sz="1400"/>
              <a:t> </a:t>
            </a:r>
          </a:p>
          <a:p>
            <a:pPr marL="457200" indent="-457200">
              <a:buFont typeface="Arial" pitchFamily="34" charset="0"/>
              <a:buAutoNum type="arabicPeriod"/>
            </a:pPr>
            <a:r>
              <a:rPr lang="en-US" altLang="en-US" sz="1400">
                <a:hlinkClick r:id="rId5"/>
              </a:rPr>
              <a:t>http://arxiv.org/abs/1010.2265v3</a:t>
            </a:r>
            <a:r>
              <a:rPr lang="en-US" altLang="en-US" sz="1400"/>
              <a:t> </a:t>
            </a:r>
          </a:p>
          <a:p>
            <a:pPr marL="457200" indent="-457200">
              <a:buFont typeface="Arial" pitchFamily="34" charset="0"/>
              <a:buAutoNum type="arabicPeriod"/>
            </a:pPr>
            <a:r>
              <a:rPr lang="en-US" altLang="en-US" sz="1400">
                <a:hlinkClick r:id="rId6"/>
              </a:rPr>
              <a:t>http://ssrn.com/abstract=1712086</a:t>
            </a:r>
            <a:r>
              <a:rPr lang="en-US" altLang="en-US" sz="14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ltLang="en-US"/>
              <a:t>Model</a:t>
            </a:r>
          </a:p>
        </p:txBody>
      </p:sp>
      <p:sp>
        <p:nvSpPr>
          <p:cNvPr id="207875" name="Rectangle 3"/>
          <p:cNvSpPr>
            <a:spLocks noGrp="1" noChangeArrowheads="1"/>
          </p:cNvSpPr>
          <p:nvPr>
            <p:ph type="body" idx="1"/>
          </p:nvPr>
        </p:nvSpPr>
        <p:spPr/>
        <p:txBody>
          <a:bodyPr/>
          <a:lstStyle/>
          <a:p>
            <a:pPr>
              <a:lnSpc>
                <a:spcPct val="110000"/>
              </a:lnSpc>
            </a:pPr>
            <a:r>
              <a:rPr lang="en-US" altLang="en-US" sz="2000"/>
              <a:t>A quantitative model is a controlled view of certain real world dynamics that is used to infer the likely consequences of some pre-specified assumptions under various circumstances.[1]  In other words, it is a calculation based on one or more assumptions. Models are not black boxes of revealed truth but merely numerical expressions of some view of how the world would be likely to behave. </a:t>
            </a:r>
          </a:p>
          <a:p>
            <a:pPr>
              <a:lnSpc>
                <a:spcPct val="110000"/>
              </a:lnSpc>
            </a:pPr>
            <a:r>
              <a:rPr lang="en-US" altLang="en-US" sz="2000"/>
              <a:t>The models used in finance rely on assumptions about the behavior of people, organizations, acts of the natural world, and the use of other models by market participants. Quantitative financial models embody a mixture of behavioral psychology, statistics, numerical methods, and subjective opinions.</a:t>
            </a:r>
          </a:p>
          <a:p>
            <a:pPr>
              <a:lnSpc>
                <a:spcPct val="110000"/>
              </a:lnSpc>
            </a:pPr>
            <a:r>
              <a:rPr lang="en-US" altLang="en-US" sz="2000"/>
              <a:t>Best practice is for the assumptions to reflect, whenever possible, the opinion of the firm – this requires that senior management be clear and consistent about the firm’s views, and that every model reflects those views.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a:t>Validation</a:t>
            </a:r>
          </a:p>
        </p:txBody>
      </p:sp>
      <p:sp>
        <p:nvSpPr>
          <p:cNvPr id="126979" name="Rectangle 3"/>
          <p:cNvSpPr>
            <a:spLocks noGrp="1" noChangeArrowheads="1"/>
          </p:cNvSpPr>
          <p:nvPr>
            <p:ph type="body" idx="1"/>
          </p:nvPr>
        </p:nvSpPr>
        <p:spPr/>
        <p:txBody>
          <a:bodyPr/>
          <a:lstStyle/>
          <a:p>
            <a:r>
              <a:rPr lang="en-US" altLang="en-US"/>
              <a:t>I define the validation of a financial model as a test of how suitable it is for its intended use, which involves a simultaneous test of assumptions, inputs, calibration, implementation, and usage.</a:t>
            </a:r>
          </a:p>
          <a:p>
            <a:pPr lvl="1"/>
            <a:r>
              <a:rPr lang="en-US" altLang="en-US"/>
              <a:t>The physical sciences have laws of nature called "theories," that observation or experiments can verify or disprove. </a:t>
            </a:r>
          </a:p>
          <a:p>
            <a:pPr lvl="1"/>
            <a:r>
              <a:rPr lang="en-US" altLang="en-US"/>
              <a:t>In finance, however, there are merely significant tendencies and patterns </a:t>
            </a:r>
          </a:p>
          <a:p>
            <a:pPr lvl="1"/>
            <a:r>
              <a:rPr lang="en-US" altLang="en-US"/>
              <a:t>Quantitative financial models are necessarily generalizations that events in the real world will sometimes contradict..</a:t>
            </a:r>
          </a:p>
          <a:p>
            <a:pPr lvl="1"/>
            <a:r>
              <a:rPr lang="en-US" altLang="en-US"/>
              <a:t> Different assumptions and different intended uses will in general lead to different models.</a:t>
            </a:r>
          </a:p>
          <a:p>
            <a:pPr lvl="1"/>
            <a:r>
              <a:rPr lang="en-US" altLang="en-US"/>
              <a:t>Models  intended for one use may not be suitable for other uses.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a:t>Assumption part 1</a:t>
            </a:r>
          </a:p>
        </p:txBody>
      </p:sp>
      <p:sp>
        <p:nvSpPr>
          <p:cNvPr id="211971" name="Rectangle 3"/>
          <p:cNvSpPr>
            <a:spLocks noGrp="1" noChangeArrowheads="1"/>
          </p:cNvSpPr>
          <p:nvPr>
            <p:ph type="body" idx="1"/>
          </p:nvPr>
        </p:nvSpPr>
        <p:spPr/>
        <p:txBody>
          <a:bodyPr/>
          <a:lstStyle/>
          <a:p>
            <a:pPr>
              <a:lnSpc>
                <a:spcPct val="100000"/>
              </a:lnSpc>
              <a:buFont typeface="Wingdings" pitchFamily="2" charset="2"/>
              <a:buNone/>
            </a:pPr>
            <a:r>
              <a:rPr lang="en-US" altLang="en-US" sz="1800"/>
              <a:t>Assumptions can be of several types:</a:t>
            </a:r>
          </a:p>
          <a:p>
            <a:pPr>
              <a:lnSpc>
                <a:spcPct val="100000"/>
              </a:lnSpc>
            </a:pPr>
            <a:r>
              <a:rPr lang="en-US" altLang="en-US" sz="1600"/>
              <a:t>Processes</a:t>
            </a:r>
          </a:p>
          <a:p>
            <a:pPr lvl="1">
              <a:lnSpc>
                <a:spcPct val="100000"/>
              </a:lnSpc>
            </a:pPr>
            <a:r>
              <a:rPr lang="en-US" altLang="en-US" sz="1600"/>
              <a:t>The generic process assumed by most naïve models is a lognormal, stationary, homoskedastic diffusion with no jumps – Black-Scholes. </a:t>
            </a:r>
          </a:p>
          <a:p>
            <a:pPr>
              <a:lnSpc>
                <a:spcPct val="100000"/>
              </a:lnSpc>
            </a:pPr>
            <a:r>
              <a:rPr lang="en-US" altLang="en-US" sz="1600"/>
              <a:t>Time frames</a:t>
            </a:r>
          </a:p>
          <a:p>
            <a:pPr lvl="1">
              <a:lnSpc>
                <a:spcPct val="100000"/>
              </a:lnSpc>
            </a:pPr>
            <a:r>
              <a:rPr lang="en-US" altLang="en-US" sz="1600"/>
              <a:t>Different assumed time frames may lead to entirely different models.  Assuming that a model is to be used for high-frequency trading will likely lead to an entirely different model than the assumption that any “transient” effects of duration less than a few years are unimportant for the model’s intended use.</a:t>
            </a:r>
          </a:p>
          <a:p>
            <a:pPr>
              <a:lnSpc>
                <a:spcPct val="100000"/>
              </a:lnSpc>
            </a:pPr>
            <a:r>
              <a:rPr lang="en-US" altLang="en-US" sz="1600"/>
              <a:t> User demands</a:t>
            </a:r>
          </a:p>
          <a:p>
            <a:pPr lvl="1">
              <a:lnSpc>
                <a:spcPct val="100000"/>
              </a:lnSpc>
            </a:pPr>
            <a:r>
              <a:rPr lang="en-US" altLang="en-US" sz="1600"/>
              <a:t>A model that needs to produce a result in less than a millisecond will likely be very different than if you assume the user is willing to wait a few days for a result.  This trade-off between speed and intricacy is a necessary decision in constructing most financial models.  What effects are deemed “minor” and not modeled depends on, among other factors, timing.</a:t>
            </a:r>
          </a:p>
          <a:p>
            <a:pPr lvl="1">
              <a:lnSpc>
                <a:spcPct val="100000"/>
              </a:lnSpc>
            </a:pPr>
            <a:r>
              <a:rPr lang="en-US" altLang="en-US" sz="1600"/>
              <a:t>A model that the user doesn’t trust, can’t understand, and therefore won’t use is a “pointless” model.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altLang="en-US"/>
              <a:t>Assumption part 2</a:t>
            </a:r>
          </a:p>
        </p:txBody>
      </p:sp>
      <p:sp>
        <p:nvSpPr>
          <p:cNvPr id="251907" name="Rectangle 3"/>
          <p:cNvSpPr>
            <a:spLocks noGrp="1" noChangeArrowheads="1"/>
          </p:cNvSpPr>
          <p:nvPr>
            <p:ph type="body" idx="1"/>
          </p:nvPr>
        </p:nvSpPr>
        <p:spPr/>
        <p:txBody>
          <a:bodyPr/>
          <a:lstStyle/>
          <a:p>
            <a:r>
              <a:rPr lang="en-US" altLang="en-US"/>
              <a:t>I</a:t>
            </a:r>
            <a:r>
              <a:rPr lang="en-US" altLang="en-US" sz="2000"/>
              <a:t>nputs</a:t>
            </a:r>
          </a:p>
          <a:p>
            <a:pPr lvl="1"/>
            <a:r>
              <a:rPr lang="en-US" altLang="en-US"/>
              <a:t>All models require inputs.  Which ones will be available at run-time, and how reliable are those inputs?  Do they need preprocessing or manual adjustment?</a:t>
            </a:r>
          </a:p>
          <a:p>
            <a:r>
              <a:rPr lang="en-US" altLang="en-US" sz="2000"/>
              <a:t>Fixed Numbers and Parameters</a:t>
            </a:r>
          </a:p>
          <a:p>
            <a:pPr lvl="1"/>
            <a:r>
              <a:rPr lang="en-US" altLang="en-US"/>
              <a:t>In some cases, a model parameter is set by another model, policy, the user, or by regulation.  For example, VaR is required by Basel to assume you are calculating the 99</a:t>
            </a:r>
            <a:r>
              <a:rPr lang="en-US" altLang="en-US" baseline="30000"/>
              <a:t>th</a:t>
            </a:r>
            <a:r>
              <a:rPr lang="en-US" altLang="en-US"/>
              <a:t> percentile.  S&amp;P Criteria assume values for some model inputs based on the firm’s expectations – e.g. S&amp;P defines a AAA rating as being expected to survive a future crisis as severe as the US Great Depression of the 1930’s.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ltLang="en-US"/>
              <a:t>Pitfall</a:t>
            </a:r>
          </a:p>
        </p:txBody>
      </p:sp>
      <p:sp>
        <p:nvSpPr>
          <p:cNvPr id="216067" name="Rectangle 3"/>
          <p:cNvSpPr>
            <a:spLocks noGrp="1" noChangeArrowheads="1"/>
          </p:cNvSpPr>
          <p:nvPr>
            <p:ph type="body" idx="1"/>
          </p:nvPr>
        </p:nvSpPr>
        <p:spPr/>
        <p:txBody>
          <a:bodyPr/>
          <a:lstStyle/>
          <a:p>
            <a:r>
              <a:rPr lang="en-US" altLang="en-US" b="0"/>
              <a:t>The dictionary defines a pitfall as</a:t>
            </a:r>
            <a:r>
              <a:rPr lang="en-US" altLang="en-US"/>
              <a:t> “a hidden or not easily recognized danger or difficulty</a:t>
            </a:r>
            <a:r>
              <a:rPr lang="en-US" altLang="en-US" b="0"/>
              <a:t>.”</a:t>
            </a:r>
            <a:r>
              <a:rPr lang="en-US" altLang="en-US"/>
              <a:t> </a:t>
            </a:r>
          </a:p>
          <a:p>
            <a:r>
              <a:rPr lang="en-US" altLang="en-US" b="0"/>
              <a:t>I will not discuss the obvious bugs where the code blows up or the result is NaN or ∞.</a:t>
            </a:r>
          </a:p>
          <a:p>
            <a:r>
              <a:rPr lang="en-US" altLang="en-US" b="0"/>
              <a:t>Although some models can be shown to have issues, you cannot in general prove that none exist; only that you didn’t find any.</a:t>
            </a:r>
          </a:p>
          <a:p>
            <a:r>
              <a:rPr lang="en-US" altLang="en-US" b="0"/>
              <a:t>One especially nasty pitfall is if the model has the expected limiting behavior at extreme values but the questionable area is in the middle somewhere seemingly innocuous.</a:t>
            </a:r>
          </a:p>
          <a:p>
            <a:endParaRPr lang="en-US" altLang="en-US" b="0"/>
          </a:p>
          <a:p>
            <a:endParaRPr lang="en-US" altLang="en-US" b="0"/>
          </a:p>
        </p:txBody>
      </p:sp>
    </p:spTree>
  </p:cSld>
  <p:clrMapOvr>
    <a:masterClrMapping/>
  </p:clrMapOvr>
</p:sld>
</file>

<file path=ppt/theme/theme1.xml><?xml version="1.0" encoding="utf-8"?>
<a:theme xmlns:a="http://schemas.openxmlformats.org/drawingml/2006/main" name="IR  FX modelling for ECB">
  <a:themeElements>
    <a:clrScheme name="IR  FX modelling for ECB 1">
      <a:dk1>
        <a:srgbClr val="000000"/>
      </a:dk1>
      <a:lt1>
        <a:srgbClr val="FFFFFF"/>
      </a:lt1>
      <a:dk2>
        <a:srgbClr val="CC6600"/>
      </a:dk2>
      <a:lt2>
        <a:srgbClr val="999999"/>
      </a:lt2>
      <a:accent1>
        <a:srgbClr val="336699"/>
      </a:accent1>
      <a:accent2>
        <a:srgbClr val="FFCC00"/>
      </a:accent2>
      <a:accent3>
        <a:srgbClr val="FFFFFF"/>
      </a:accent3>
      <a:accent4>
        <a:srgbClr val="000000"/>
      </a:accent4>
      <a:accent5>
        <a:srgbClr val="ADB8CA"/>
      </a:accent5>
      <a:accent6>
        <a:srgbClr val="E7B900"/>
      </a:accent6>
      <a:hlink>
        <a:srgbClr val="006633"/>
      </a:hlink>
      <a:folHlink>
        <a:srgbClr val="990000"/>
      </a:folHlink>
    </a:clrScheme>
    <a:fontScheme name="IR  FX modelling for ECB">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R  FX modelling for ECB 1">
        <a:dk1>
          <a:srgbClr val="000000"/>
        </a:dk1>
        <a:lt1>
          <a:srgbClr val="FFFFFF"/>
        </a:lt1>
        <a:dk2>
          <a:srgbClr val="CC6600"/>
        </a:dk2>
        <a:lt2>
          <a:srgbClr val="999999"/>
        </a:lt2>
        <a:accent1>
          <a:srgbClr val="336699"/>
        </a:accent1>
        <a:accent2>
          <a:srgbClr val="FFCC00"/>
        </a:accent2>
        <a:accent3>
          <a:srgbClr val="FFFFFF"/>
        </a:accent3>
        <a:accent4>
          <a:srgbClr val="000000"/>
        </a:accent4>
        <a:accent5>
          <a:srgbClr val="ADB8CA"/>
        </a:accent5>
        <a:accent6>
          <a:srgbClr val="E7B900"/>
        </a:accent6>
        <a:hlink>
          <a:srgbClr val="006633"/>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12127</TotalTime>
  <Words>4067</Words>
  <Application>Microsoft Office PowerPoint</Application>
  <PresentationFormat>On-screen Show (4:3)</PresentationFormat>
  <Paragraphs>374</Paragraphs>
  <Slides>42</Slides>
  <Notes>42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Garamond</vt:lpstr>
      <vt:lpstr>Times New Roman</vt:lpstr>
      <vt:lpstr>Wingdings</vt:lpstr>
      <vt:lpstr>Arial Narrow</vt:lpstr>
      <vt:lpstr>Book Antiqua</vt:lpstr>
      <vt:lpstr>IR  FX modelling for ECB</vt:lpstr>
      <vt:lpstr>Microsoft Equation 3.0</vt:lpstr>
      <vt:lpstr>Model Pitfalls</vt:lpstr>
      <vt:lpstr>The Usual Caveats</vt:lpstr>
      <vt:lpstr>Outline of My Talk</vt:lpstr>
      <vt:lpstr>Outline of My Talk</vt:lpstr>
      <vt:lpstr>Model</vt:lpstr>
      <vt:lpstr>Validation</vt:lpstr>
      <vt:lpstr>Assumption part 1</vt:lpstr>
      <vt:lpstr>Assumption part 2</vt:lpstr>
      <vt:lpstr>Pitfall</vt:lpstr>
      <vt:lpstr>Beware of Hubris</vt:lpstr>
      <vt:lpstr>Outline of My Talk</vt:lpstr>
      <vt:lpstr>Types of Implementation Error</vt:lpstr>
      <vt:lpstr>Outline of My Talk</vt:lpstr>
      <vt:lpstr>Inappropriate Assumptions</vt:lpstr>
      <vt:lpstr>Firmwide Consistency</vt:lpstr>
      <vt:lpstr>Linear Combination of Elephants</vt:lpstr>
      <vt:lpstr>Assuming that Correlation is an appropriate measure</vt:lpstr>
      <vt:lpstr>Outline of My Talk</vt:lpstr>
      <vt:lpstr>Some Potential Calibration Pitfalls</vt:lpstr>
      <vt:lpstr>Questions to Ask Yourself About Calibration</vt:lpstr>
      <vt:lpstr>Another Question to Ask Yourself About Calibration</vt:lpstr>
      <vt:lpstr>Are you missing something important?</vt:lpstr>
      <vt:lpstr>Excess Sophistication</vt:lpstr>
      <vt:lpstr>Calibration Period</vt:lpstr>
      <vt:lpstr>What Data to Calibrate To?</vt:lpstr>
      <vt:lpstr>Expecting the Unexpected</vt:lpstr>
      <vt:lpstr>Outline of My Talk</vt:lpstr>
      <vt:lpstr>Right-sizing the number of parameters</vt:lpstr>
      <vt:lpstr>Who and what is the model intended for?</vt:lpstr>
      <vt:lpstr>Replication Alternatives to Alleviate Pitfalls</vt:lpstr>
      <vt:lpstr>Outline of My Talk</vt:lpstr>
      <vt:lpstr>Human Judgment</vt:lpstr>
      <vt:lpstr>Outline of My Talk</vt:lpstr>
      <vt:lpstr>Range of Appropriateness</vt:lpstr>
      <vt:lpstr>Inappropriate Extension</vt:lpstr>
      <vt:lpstr>Outline of My Talk</vt:lpstr>
      <vt:lpstr>Help to Avoid Pitfalls or at Least Climb Back Out</vt:lpstr>
      <vt:lpstr>Rabin’s Rules</vt:lpstr>
      <vt:lpstr>Outline of My Talk</vt:lpstr>
      <vt:lpstr>Conclusions</vt:lpstr>
      <vt:lpstr>Questions?</vt:lpstr>
      <vt:lpstr>References</vt:lpstr>
    </vt:vector>
  </TitlesOfParts>
  <Company>The McGraw-Hill Companies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Pitfalls</dc:title>
  <dc:creator>Martin Goldberg</dc:creator>
  <cp:lastModifiedBy>M</cp:lastModifiedBy>
  <cp:revision>138</cp:revision>
  <dcterms:created xsi:type="dcterms:W3CDTF">2008-06-09T10:57:41Z</dcterms:created>
  <dcterms:modified xsi:type="dcterms:W3CDTF">2013-11-12T18:55:49Z</dcterms:modified>
</cp:coreProperties>
</file>