
<file path=[Content_Types].xml><?xml version="1.0" encoding="utf-8"?>
<Types xmlns="http://schemas.openxmlformats.org/package/2006/content-types">
  <Default Extension="png" ContentType="image/png"/>
  <Default Extension="bin" ContentType="application/vnd.openxmlformats-officedocument.oleObject"/>
  <Default Extension="bmp" ContentType="image/bmp"/>
  <Default Extension="jpeg" ContentType="image/jpeg"/>
  <Default Extension="wmf" ContentType="image/x-wmf"/>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doc" ContentType="application/msword"/>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89" r:id="rId2"/>
  </p:sldMasterIdLst>
  <p:notesMasterIdLst>
    <p:notesMasterId r:id="rId269"/>
  </p:notesMasterIdLst>
  <p:sldIdLst>
    <p:sldId id="256" r:id="rId3"/>
    <p:sldId id="423" r:id="rId4"/>
    <p:sldId id="257" r:id="rId5"/>
    <p:sldId id="465" r:id="rId6"/>
    <p:sldId id="360" r:id="rId7"/>
    <p:sldId id="361" r:id="rId8"/>
    <p:sldId id="364" r:id="rId9"/>
    <p:sldId id="366" r:id="rId10"/>
    <p:sldId id="365" r:id="rId11"/>
    <p:sldId id="400" r:id="rId12"/>
    <p:sldId id="362" r:id="rId13"/>
    <p:sldId id="363" r:id="rId14"/>
    <p:sldId id="327" r:id="rId15"/>
    <p:sldId id="419" r:id="rId16"/>
    <p:sldId id="623" r:id="rId17"/>
    <p:sldId id="398" r:id="rId18"/>
    <p:sldId id="399" r:id="rId19"/>
    <p:sldId id="428" r:id="rId20"/>
    <p:sldId id="595" r:id="rId21"/>
    <p:sldId id="397" r:id="rId22"/>
    <p:sldId id="429" r:id="rId23"/>
    <p:sldId id="430" r:id="rId24"/>
    <p:sldId id="431" r:id="rId25"/>
    <p:sldId id="420" r:id="rId26"/>
    <p:sldId id="367" r:id="rId27"/>
    <p:sldId id="368" r:id="rId28"/>
    <p:sldId id="411" r:id="rId29"/>
    <p:sldId id="412" r:id="rId30"/>
    <p:sldId id="447" r:id="rId31"/>
    <p:sldId id="413" r:id="rId32"/>
    <p:sldId id="414" r:id="rId33"/>
    <p:sldId id="433" r:id="rId34"/>
    <p:sldId id="442" r:id="rId35"/>
    <p:sldId id="446" r:id="rId36"/>
    <p:sldId id="415" r:id="rId37"/>
    <p:sldId id="416" r:id="rId38"/>
    <p:sldId id="466" r:id="rId39"/>
    <p:sldId id="471" r:id="rId40"/>
    <p:sldId id="467" r:id="rId41"/>
    <p:sldId id="469" r:id="rId42"/>
    <p:sldId id="470" r:id="rId43"/>
    <p:sldId id="441" r:id="rId44"/>
    <p:sldId id="434" r:id="rId45"/>
    <p:sldId id="472" r:id="rId46"/>
    <p:sldId id="474" r:id="rId47"/>
    <p:sldId id="473" r:id="rId48"/>
    <p:sldId id="475" r:id="rId49"/>
    <p:sldId id="476" r:id="rId50"/>
    <p:sldId id="477" r:id="rId51"/>
    <p:sldId id="478" r:id="rId52"/>
    <p:sldId id="480" r:id="rId53"/>
    <p:sldId id="481" r:id="rId54"/>
    <p:sldId id="482" r:id="rId55"/>
    <p:sldId id="483" r:id="rId56"/>
    <p:sldId id="484" r:id="rId57"/>
    <p:sldId id="479" r:id="rId58"/>
    <p:sldId id="488" r:id="rId59"/>
    <p:sldId id="489" r:id="rId60"/>
    <p:sldId id="614" r:id="rId61"/>
    <p:sldId id="458" r:id="rId62"/>
    <p:sldId id="258" r:id="rId63"/>
    <p:sldId id="359" r:id="rId64"/>
    <p:sldId id="370" r:id="rId65"/>
    <p:sldId id="369" r:id="rId66"/>
    <p:sldId id="448" r:id="rId67"/>
    <p:sldId id="618" r:id="rId68"/>
    <p:sldId id="371" r:id="rId69"/>
    <p:sldId id="449" r:id="rId70"/>
    <p:sldId id="451" r:id="rId71"/>
    <p:sldId id="328" r:id="rId72"/>
    <p:sldId id="452" r:id="rId73"/>
    <p:sldId id="453" r:id="rId74"/>
    <p:sldId id="454" r:id="rId75"/>
    <p:sldId id="455" r:id="rId76"/>
    <p:sldId id="456" r:id="rId77"/>
    <p:sldId id="373" r:id="rId78"/>
    <p:sldId id="613" r:id="rId79"/>
    <p:sldId id="460" r:id="rId80"/>
    <p:sldId id="259" r:id="rId81"/>
    <p:sldId id="490" r:id="rId82"/>
    <p:sldId id="310" r:id="rId83"/>
    <p:sldId id="374" r:id="rId84"/>
    <p:sldId id="502" r:id="rId85"/>
    <p:sldId id="503" r:id="rId86"/>
    <p:sldId id="376" r:id="rId87"/>
    <p:sldId id="287" r:id="rId88"/>
    <p:sldId id="493" r:id="rId89"/>
    <p:sldId id="379" r:id="rId90"/>
    <p:sldId id="381" r:id="rId91"/>
    <p:sldId id="494" r:id="rId92"/>
    <p:sldId id="496" r:id="rId93"/>
    <p:sldId id="382" r:id="rId94"/>
    <p:sldId id="498" r:id="rId95"/>
    <p:sldId id="383" r:id="rId96"/>
    <p:sldId id="497" r:id="rId97"/>
    <p:sldId id="499" r:id="rId98"/>
    <p:sldId id="303" r:id="rId99"/>
    <p:sldId id="396" r:id="rId100"/>
    <p:sldId id="311" r:id="rId101"/>
    <p:sldId id="286" r:id="rId102"/>
    <p:sldId id="418" r:id="rId103"/>
    <p:sldId id="506" r:id="rId104"/>
    <p:sldId id="622" r:id="rId105"/>
    <p:sldId id="501" r:id="rId106"/>
    <p:sldId id="436" r:id="rId107"/>
    <p:sldId id="437" r:id="rId108"/>
    <p:sldId id="438" r:id="rId109"/>
    <p:sldId id="439" r:id="rId110"/>
    <p:sldId id="440" r:id="rId111"/>
    <p:sldId id="443" r:id="rId112"/>
    <p:sldId id="291" r:id="rId113"/>
    <p:sldId id="292" r:id="rId114"/>
    <p:sldId id="293" r:id="rId115"/>
    <p:sldId id="295" r:id="rId116"/>
    <p:sldId id="296" r:id="rId117"/>
    <p:sldId id="298" r:id="rId118"/>
    <p:sldId id="504" r:id="rId119"/>
    <p:sldId id="270" r:id="rId120"/>
    <p:sldId id="277" r:id="rId121"/>
    <p:sldId id="278" r:id="rId122"/>
    <p:sldId id="279" r:id="rId123"/>
    <p:sldId id="280" r:id="rId124"/>
    <p:sldId id="281" r:id="rId125"/>
    <p:sldId id="282" r:id="rId126"/>
    <p:sldId id="355" r:id="rId127"/>
    <p:sldId id="564" r:id="rId128"/>
    <p:sldId id="565" r:id="rId129"/>
    <p:sldId id="505" r:id="rId130"/>
    <p:sldId id="312" r:id="rId131"/>
    <p:sldId id="375" r:id="rId132"/>
    <p:sldId id="305" r:id="rId133"/>
    <p:sldId id="507" r:id="rId134"/>
    <p:sldId id="462" r:id="rId135"/>
    <p:sldId id="263" r:id="rId136"/>
    <p:sldId id="260" r:id="rId137"/>
    <p:sldId id="510" r:id="rId138"/>
    <p:sldId id="511" r:id="rId139"/>
    <p:sldId id="512" r:id="rId140"/>
    <p:sldId id="513" r:id="rId141"/>
    <p:sldId id="514" r:id="rId142"/>
    <p:sldId id="515" r:id="rId143"/>
    <p:sldId id="516" r:id="rId144"/>
    <p:sldId id="517" r:id="rId145"/>
    <p:sldId id="518" r:id="rId146"/>
    <p:sldId id="519" r:id="rId147"/>
    <p:sldId id="522" r:id="rId148"/>
    <p:sldId id="384" r:id="rId149"/>
    <p:sldId id="385" r:id="rId150"/>
    <p:sldId id="508" r:id="rId151"/>
    <p:sldId id="387" r:id="rId152"/>
    <p:sldId id="388" r:id="rId153"/>
    <p:sldId id="389" r:id="rId154"/>
    <p:sldId id="390" r:id="rId155"/>
    <p:sldId id="391" r:id="rId156"/>
    <p:sldId id="450" r:id="rId157"/>
    <p:sldId id="616" r:id="rId158"/>
    <p:sldId id="570" r:id="rId159"/>
    <p:sldId id="571" r:id="rId160"/>
    <p:sldId id="572" r:id="rId161"/>
    <p:sldId id="407" r:id="rId162"/>
    <p:sldId id="464" r:id="rId163"/>
    <p:sldId id="261" r:id="rId164"/>
    <p:sldId id="314" r:id="rId165"/>
    <p:sldId id="315" r:id="rId166"/>
    <p:sldId id="619" r:id="rId167"/>
    <p:sldId id="620" r:id="rId168"/>
    <p:sldId id="621" r:id="rId169"/>
    <p:sldId id="317" r:id="rId170"/>
    <p:sldId id="318" r:id="rId171"/>
    <p:sldId id="520" r:id="rId172"/>
    <p:sldId id="319" r:id="rId173"/>
    <p:sldId id="320" r:id="rId174"/>
    <p:sldId id="321" r:id="rId175"/>
    <p:sldId id="322" r:id="rId176"/>
    <p:sldId id="521" r:id="rId177"/>
    <p:sldId id="335" r:id="rId178"/>
    <p:sldId id="323" r:id="rId179"/>
    <p:sldId id="325" r:id="rId180"/>
    <p:sldId id="337" r:id="rId181"/>
    <p:sldId id="339" r:id="rId182"/>
    <p:sldId id="345" r:id="rId183"/>
    <p:sldId id="340" r:id="rId184"/>
    <p:sldId id="342" r:id="rId185"/>
    <p:sldId id="346" r:id="rId186"/>
    <p:sldId id="523" r:id="rId187"/>
    <p:sldId id="524" r:id="rId188"/>
    <p:sldId id="525" r:id="rId189"/>
    <p:sldId id="354" r:id="rId190"/>
    <p:sldId id="526" r:id="rId191"/>
    <p:sldId id="408" r:id="rId192"/>
    <p:sldId id="424" r:id="rId193"/>
    <p:sldId id="262" r:id="rId194"/>
    <p:sldId id="527" r:id="rId195"/>
    <p:sldId id="528" r:id="rId196"/>
    <p:sldId id="529" r:id="rId197"/>
    <p:sldId id="559" r:id="rId198"/>
    <p:sldId id="530" r:id="rId199"/>
    <p:sldId id="536" r:id="rId200"/>
    <p:sldId id="333" r:id="rId201"/>
    <p:sldId id="531" r:id="rId202"/>
    <p:sldId id="573" r:id="rId203"/>
    <p:sldId id="532" r:id="rId204"/>
    <p:sldId id="533" r:id="rId205"/>
    <p:sldId id="534" r:id="rId206"/>
    <p:sldId id="302" r:id="rId207"/>
    <p:sldId id="535" r:id="rId208"/>
    <p:sldId id="300" r:id="rId209"/>
    <p:sldId id="542" r:id="rId210"/>
    <p:sldId id="543" r:id="rId211"/>
    <p:sldId id="544" r:id="rId212"/>
    <p:sldId id="537" r:id="rId213"/>
    <p:sldId id="538" r:id="rId214"/>
    <p:sldId id="566" r:id="rId215"/>
    <p:sldId id="485" r:id="rId216"/>
    <p:sldId id="545" r:id="rId217"/>
    <p:sldId id="546" r:id="rId218"/>
    <p:sldId id="549" r:id="rId219"/>
    <p:sldId id="539" r:id="rId220"/>
    <p:sldId id="540" r:id="rId221"/>
    <p:sldId id="541" r:id="rId222"/>
    <p:sldId id="547" r:id="rId223"/>
    <p:sldId id="548" r:id="rId224"/>
    <p:sldId id="550" r:id="rId225"/>
    <p:sldId id="551" r:id="rId226"/>
    <p:sldId id="552" r:id="rId227"/>
    <p:sldId id="553" r:id="rId228"/>
    <p:sldId id="554" r:id="rId229"/>
    <p:sldId id="487" r:id="rId230"/>
    <p:sldId id="562" r:id="rId231"/>
    <p:sldId id="406" r:id="rId232"/>
    <p:sldId id="426" r:id="rId233"/>
    <p:sldId id="264" r:id="rId234"/>
    <p:sldId id="401" r:id="rId235"/>
    <p:sldId id="555" r:id="rId236"/>
    <p:sldId id="306" r:id="rId237"/>
    <p:sldId id="556" r:id="rId238"/>
    <p:sldId id="444" r:id="rId239"/>
    <p:sldId id="563" r:id="rId240"/>
    <p:sldId id="557" r:id="rId241"/>
    <p:sldId id="558" r:id="rId242"/>
    <p:sldId id="560" r:id="rId243"/>
    <p:sldId id="567" r:id="rId244"/>
    <p:sldId id="615" r:id="rId245"/>
    <p:sldId id="427" r:id="rId246"/>
    <p:sldId id="596" r:id="rId247"/>
    <p:sldId id="597" r:id="rId248"/>
    <p:sldId id="598" r:id="rId249"/>
    <p:sldId id="599" r:id="rId250"/>
    <p:sldId id="600" r:id="rId251"/>
    <p:sldId id="601" r:id="rId252"/>
    <p:sldId id="602" r:id="rId253"/>
    <p:sldId id="603" r:id="rId254"/>
    <p:sldId id="604" r:id="rId255"/>
    <p:sldId id="605" r:id="rId256"/>
    <p:sldId id="606" r:id="rId257"/>
    <p:sldId id="607" r:id="rId258"/>
    <p:sldId id="608" r:id="rId259"/>
    <p:sldId id="609" r:id="rId260"/>
    <p:sldId id="610" r:id="rId261"/>
    <p:sldId id="611" r:id="rId262"/>
    <p:sldId id="612" r:id="rId263"/>
    <p:sldId id="617" r:id="rId264"/>
    <p:sldId id="591" r:id="rId265"/>
    <p:sldId id="592" r:id="rId266"/>
    <p:sldId id="561" r:id="rId267"/>
    <p:sldId id="309" r:id="rId268"/>
  </p:sldIdLst>
  <p:sldSz cx="12192000" cy="6858000"/>
  <p:notesSz cx="6858000" cy="9144000"/>
  <p:embeddedFontLst>
    <p:embeddedFont>
      <p:font typeface="ＭＳ Ｐゴシック" panose="020B0600070205080204" pitchFamily="34" charset="-128"/>
      <p:regular r:id="rId270"/>
    </p:embeddedFont>
    <p:embeddedFont>
      <p:font typeface="Castellar" panose="020A0402060406010301" pitchFamily="18" charset="0"/>
      <p:regular r:id="rId271"/>
    </p:embeddedFont>
    <p:embeddedFont>
      <p:font typeface="Calibri" panose="020F0502020204030204" pitchFamily="34" charset="0"/>
      <p:regular r:id="rId272"/>
      <p:bold r:id="rId273"/>
      <p:italic r:id="rId274"/>
      <p:boldItalic r:id="rId275"/>
    </p:embeddedFont>
    <p:embeddedFont>
      <p:font typeface="Garamond" panose="02020404030301010803" pitchFamily="18" charset="0"/>
      <p:regular r:id="rId276"/>
      <p:bold r:id="rId277"/>
      <p:italic r:id="rId278"/>
    </p:embeddedFont>
    <p:embeddedFont>
      <p:font typeface="Copperplate Gothic Bold" panose="020E0705020206020404" pitchFamily="34" charset="0"/>
      <p:regular r:id="rId279"/>
    </p:embeddedFont>
    <p:embeddedFont>
      <p:font typeface="Helvetica" panose="020B0604020202020204" pitchFamily="34" charset="0"/>
      <p:regular r:id="rId280"/>
      <p:bold r:id="rId281"/>
      <p:italic r:id="rId282"/>
      <p:boldItalic r:id="rId283"/>
    </p:embeddedFont>
    <p:embeddedFont>
      <p:font typeface="Cambria Math" panose="02040503050406030204" pitchFamily="18" charset="0"/>
      <p:regular r:id="rId28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38" autoAdjust="0"/>
    <p:restoredTop sz="96788" autoAdjust="0"/>
  </p:normalViewPr>
  <p:slideViewPr>
    <p:cSldViewPr snapToGrid="0">
      <p:cViewPr>
        <p:scale>
          <a:sx n="90" d="100"/>
          <a:sy n="90" d="100"/>
        </p:scale>
        <p:origin x="-1608" y="-60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0" d="100"/>
        <a:sy n="60" d="100"/>
      </p:scale>
      <p:origin x="0" y="1751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slide" Target="slides/slide266.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79" Type="http://schemas.openxmlformats.org/officeDocument/2006/relationships/font" Target="fonts/font10.fntdata"/><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notesMaster" Target="notesMasters/notesMaster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280" Type="http://schemas.openxmlformats.org/officeDocument/2006/relationships/font" Target="fonts/font11.fntdata"/><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font" Target="fonts/font1.fntdata"/><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281" Type="http://schemas.openxmlformats.org/officeDocument/2006/relationships/font" Target="fonts/font12.fntdata"/><Relationship Id="rId286"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font" Target="fonts/font2.fntdata"/><Relationship Id="rId276" Type="http://schemas.openxmlformats.org/officeDocument/2006/relationships/font" Target="fonts/font7.fntdata"/><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287" Type="http://schemas.openxmlformats.org/officeDocument/2006/relationships/theme" Target="theme/theme1.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282" Type="http://schemas.openxmlformats.org/officeDocument/2006/relationships/font" Target="fonts/font13.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77" Type="http://schemas.openxmlformats.org/officeDocument/2006/relationships/font" Target="fonts/font8.fntdata"/><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72" Type="http://schemas.openxmlformats.org/officeDocument/2006/relationships/font" Target="fonts/font3.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slide" Target="slides/slide265.xml"/><Relationship Id="rId288" Type="http://schemas.openxmlformats.org/officeDocument/2006/relationships/tableStyles" Target="tableStyles.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283" Type="http://schemas.openxmlformats.org/officeDocument/2006/relationships/font" Target="fonts/font14.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78" Type="http://schemas.openxmlformats.org/officeDocument/2006/relationships/font" Target="fonts/font9.fntdata"/><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font" Target="fonts/font4.fntdata"/><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284" Type="http://schemas.openxmlformats.org/officeDocument/2006/relationships/font" Target="fonts/font15.fntdata"/><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font" Target="fonts/font5.fnt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285" Type="http://schemas.openxmlformats.org/officeDocument/2006/relationships/presProps" Target="presProps.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font" Target="fonts/font6.fntdata"/><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4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155019-AA73-44BF-A599-E23AEC6F44F0}" type="datetimeFigureOut">
              <a:rPr lang="en-US" smtClean="0"/>
              <a:t>11/6/2015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D4207F-021F-4DE2-93B6-E61AC5B8BF87}" type="slidenum">
              <a:rPr lang="en-US" smtClean="0"/>
              <a:t>‹#›</a:t>
            </a:fld>
            <a:endParaRPr lang="en-US"/>
          </a:p>
        </p:txBody>
      </p:sp>
    </p:spTree>
    <p:extLst>
      <p:ext uri="{BB962C8B-B14F-4D97-AF65-F5344CB8AC3E}">
        <p14:creationId xmlns:p14="http://schemas.microsoft.com/office/powerpoint/2010/main" val="386888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D4207F-021F-4DE2-93B6-E61AC5B8BF87}" type="slidenum">
              <a:rPr lang="en-US" smtClean="0"/>
              <a:t>3</a:t>
            </a:fld>
            <a:endParaRPr lang="en-US" dirty="0"/>
          </a:p>
        </p:txBody>
      </p:sp>
    </p:spTree>
    <p:extLst>
      <p:ext uri="{BB962C8B-B14F-4D97-AF65-F5344CB8AC3E}">
        <p14:creationId xmlns:p14="http://schemas.microsoft.com/office/powerpoint/2010/main" val="292319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42</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A70936-2EB6-4E43-99C1-D17AEC126BE5}" type="slidenum">
              <a:rPr lang="en-US"/>
              <a:pPr/>
              <a:t>43</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44</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45</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46</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47</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48</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49</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77C3C0-1C85-433B-95B8-00B42881DB8A}" type="slidenum">
              <a:rPr lang="en-US"/>
              <a:pPr/>
              <a:t>50</a:t>
            </a:fld>
            <a:endParaRPr lang="en-US"/>
          </a:p>
        </p:txBody>
      </p:sp>
      <p:sp>
        <p:nvSpPr>
          <p:cNvPr id="337922"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62E9A85-A957-4BDB-A199-35F3A48A24C0}" type="slidenum">
              <a:rPr lang="en-US"/>
              <a:pPr/>
              <a:t>51</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13C0B-5EB9-405D-BA04-49E5EB5F8099}" type="slidenum">
              <a:rPr lang="en-US"/>
              <a:pPr/>
              <a:t>32</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3FFFBE-B22C-4B66-AD6A-C7302DF56B41}" type="slidenum">
              <a:rPr lang="en-US"/>
              <a:pPr/>
              <a:t>52</a:t>
            </a:fld>
            <a:endParaRPr lang="en-US"/>
          </a:p>
        </p:txBody>
      </p:sp>
      <p:sp>
        <p:nvSpPr>
          <p:cNvPr id="342018"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5A9FA34-84D7-4D1D-A23E-9AF0DECD025A}" type="slidenum">
              <a:rPr lang="en-US"/>
              <a:pPr/>
              <a:t>53</a:t>
            </a:fld>
            <a:endParaRPr lang="en-US"/>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80B506-B396-4A8C-A35D-5F644ED1D895}" type="slidenum">
              <a:rPr lang="en-US"/>
              <a:pPr/>
              <a:t>54</a:t>
            </a:fld>
            <a:endParaRPr lang="en-US"/>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16F013-294A-4A83-8DE3-358AE00017B5}" type="slidenum">
              <a:rPr lang="en-US"/>
              <a:pPr/>
              <a:t>55</a:t>
            </a:fld>
            <a:endParaRPr lang="en-US"/>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B72FF64-E03D-4B4E-8626-F89D37C45ED3}" type="slidenum">
              <a:rPr lang="en-US"/>
              <a:pPr/>
              <a:t>56</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3A7CB-DDFD-41FD-85B2-8899FBA1E824}" type="slidenum">
              <a:rPr lang="en-US"/>
              <a:pPr/>
              <a:t>57</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3A7CB-DDFD-41FD-85B2-8899FBA1E824}" type="slidenum">
              <a:rPr lang="en-US"/>
              <a:pPr/>
              <a:t>58</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D4207F-021F-4DE2-93B6-E61AC5B8BF87}" type="slidenum">
              <a:rPr lang="en-US" smtClean="0"/>
              <a:t>61</a:t>
            </a:fld>
            <a:endParaRPr lang="en-US"/>
          </a:p>
        </p:txBody>
      </p:sp>
    </p:spTree>
    <p:extLst>
      <p:ext uri="{BB962C8B-B14F-4D97-AF65-F5344CB8AC3E}">
        <p14:creationId xmlns:p14="http://schemas.microsoft.com/office/powerpoint/2010/main" val="16112016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7F41D2-CB79-481C-B878-216E66979A37}" type="slidenum">
              <a:rPr lang="en-US"/>
              <a:pPr/>
              <a:t>105</a:t>
            </a:fld>
            <a:endParaRPr lang="en-US" dirty="0"/>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8288C1-24F9-497D-A062-CC30FD6AF895}" type="slidenum">
              <a:rPr lang="en-US"/>
              <a:pPr/>
              <a:t>106</a:t>
            </a:fld>
            <a:endParaRPr lang="en-US" dirty="0"/>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400C110-808D-483B-BC64-FB21217FF70F}" type="slidenum">
              <a:rPr lang="en-US"/>
              <a:pPr/>
              <a:t>33</a:t>
            </a:fld>
            <a:endParaRPr lang="en-US"/>
          </a:p>
        </p:txBody>
      </p:sp>
      <p:sp>
        <p:nvSpPr>
          <p:cNvPr id="237570" name="Rectangle 2"/>
          <p:cNvSpPr>
            <a:spLocks noGrp="1" noRot="1" noChangeAspect="1" noChangeArrowheads="1" noTextEdit="1"/>
          </p:cNvSpPr>
          <p:nvPr>
            <p:ph type="sldImg"/>
          </p:nvPr>
        </p:nvSpPr>
        <p:spPr>
          <a:ln/>
        </p:spPr>
      </p:sp>
      <p:sp>
        <p:nvSpPr>
          <p:cNvPr id="237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CDEC27-154A-4C31-98BF-846F1ADC0109}" type="slidenum">
              <a:rPr lang="en-US"/>
              <a:pPr/>
              <a:t>107</a:t>
            </a:fld>
            <a:endParaRPr lang="en-US" dirty="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7680D6-E257-42FB-BA41-784ACACBC208}" type="slidenum">
              <a:rPr lang="en-US"/>
              <a:pPr/>
              <a:t>108</a:t>
            </a:fld>
            <a:endParaRPr lang="en-US" dirty="0"/>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BD7D4D-C361-42AB-B108-FBEC0B1E32BF}" type="slidenum">
              <a:rPr lang="en-US"/>
              <a:pPr/>
              <a:t>109</a:t>
            </a:fld>
            <a:endParaRPr lang="en-US" dirty="0"/>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A9AE646-DE71-4F38-A37F-3DB281F10A71}" type="slidenum">
              <a:rPr lang="en-US"/>
              <a:pPr/>
              <a:t>110</a:t>
            </a:fld>
            <a:endParaRPr lang="en-US" dirty="0"/>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860E8D-C6D9-4197-BC63-393D9ABDEB0A}" type="slidenum">
              <a:rPr lang="en-US" smtClean="0"/>
              <a:t>120</a:t>
            </a:fld>
            <a:endParaRPr lang="en-US"/>
          </a:p>
        </p:txBody>
      </p:sp>
    </p:spTree>
    <p:extLst>
      <p:ext uri="{BB962C8B-B14F-4D97-AF65-F5344CB8AC3E}">
        <p14:creationId xmlns:p14="http://schemas.microsoft.com/office/powerpoint/2010/main" val="885631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B47470B1-13A4-4220-B944-9BA9F4327159}" type="slidenum">
              <a:rPr lang="en-US"/>
              <a:pPr/>
              <a:t>127</a:t>
            </a:fld>
            <a:endParaRPr lang="en-US"/>
          </a:p>
        </p:txBody>
      </p:sp>
      <p:sp>
        <p:nvSpPr>
          <p:cNvPr id="241666" name="Rectangle 2"/>
          <p:cNvSpPr>
            <a:spLocks noGrp="1" noRot="1" noChangeAspect="1" noChangeArrowheads="1" noTextEdit="1"/>
          </p:cNvSpPr>
          <p:nvPr>
            <p:ph type="sldImg"/>
          </p:nvPr>
        </p:nvSpPr>
        <p:spPr>
          <a:ln/>
        </p:spPr>
      </p:sp>
      <p:sp>
        <p:nvSpPr>
          <p:cNvPr id="241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DA3BB87-F17F-49C4-BE4F-D61EAD3B972E}" type="slidenum">
              <a:rPr lang="en-US" smtClean="0"/>
              <a:pPr>
                <a:defRPr/>
              </a:pPr>
              <a:t>182</a:t>
            </a:fld>
            <a:endParaRPr lang="en-US"/>
          </a:p>
        </p:txBody>
      </p:sp>
    </p:spTree>
    <p:extLst>
      <p:ext uri="{BB962C8B-B14F-4D97-AF65-F5344CB8AC3E}">
        <p14:creationId xmlns:p14="http://schemas.microsoft.com/office/powerpoint/2010/main" val="8802127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422E53EB-3FA8-4C28-BDDB-ACD6CA129ADE}" type="slidenum">
              <a:rPr lang="en-US"/>
              <a:pPr/>
              <a:t>198</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568FA4-5542-4CFE-802A-67043E7A9E04}" type="slidenum">
              <a:rPr lang="en-US"/>
              <a:pPr/>
              <a:t>212</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568FA4-5542-4CFE-802A-67043E7A9E04}" type="slidenum">
              <a:rPr lang="en-US"/>
              <a:pPr/>
              <a:t>213</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D13C0B-5EB9-405D-BA04-49E5EB5F8099}" type="slidenum">
              <a:rPr lang="en-US"/>
              <a:pPr/>
              <a:t>34</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96725E-1F28-4358-B24E-D8707D04CE43}" type="slidenum">
              <a:rPr lang="en-US"/>
              <a:pPr/>
              <a:t>214</a:t>
            </a:fld>
            <a:endParaRPr lang="en-US"/>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568FA4-5542-4CFE-802A-67043E7A9E04}" type="slidenum">
              <a:rPr lang="en-US"/>
              <a:pPr/>
              <a:t>215</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568FA4-5542-4CFE-802A-67043E7A9E04}" type="slidenum">
              <a:rPr lang="en-US"/>
              <a:pPr/>
              <a:t>216</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F568FA4-5542-4CFE-802A-67043E7A9E04}" type="slidenum">
              <a:rPr lang="en-US"/>
              <a:pPr/>
              <a:t>217</a:t>
            </a:fld>
            <a:endParaRPr lang="en-US"/>
          </a:p>
        </p:txBody>
      </p:sp>
      <p:sp>
        <p:nvSpPr>
          <p:cNvPr id="247810" name="Rectangle 2"/>
          <p:cNvSpPr>
            <a:spLocks noGrp="1" noRot="1" noChangeAspect="1" noChangeArrowheads="1" noTextEdit="1"/>
          </p:cNvSpPr>
          <p:nvPr>
            <p:ph type="sldImg"/>
          </p:nvPr>
        </p:nvSpPr>
        <p:spPr>
          <a:ln/>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748C5207-6281-4F2B-8EDD-75254B9FE33D}" type="slidenum">
              <a:rPr lang="en-US"/>
              <a:pPr/>
              <a:t>218</a:t>
            </a:fld>
            <a:endParaRPr lang="en-US"/>
          </a:p>
        </p:txBody>
      </p:sp>
      <p:sp>
        <p:nvSpPr>
          <p:cNvPr id="250882" name="Rectangle 2"/>
          <p:cNvSpPr>
            <a:spLocks noGrp="1" noRot="1" noChangeAspect="1" noChangeArrowheads="1" noTextEdit="1"/>
          </p:cNvSpPr>
          <p:nvPr>
            <p:ph type="sldImg"/>
          </p:nvPr>
        </p:nvSpPr>
        <p:spPr>
          <a:ln/>
        </p:spPr>
      </p:sp>
      <p:sp>
        <p:nvSpPr>
          <p:cNvPr id="25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AE758B-E7C1-4415-9B7F-D0A457FEA40B}" type="slidenum">
              <a:rPr lang="en-US"/>
              <a:pPr/>
              <a:t>219</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AE758B-E7C1-4415-9B7F-D0A457FEA40B}" type="slidenum">
              <a:rPr lang="en-US"/>
              <a:pPr/>
              <a:t>220</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AE758B-E7C1-4415-9B7F-D0A457FEA40B}" type="slidenum">
              <a:rPr lang="en-US"/>
              <a:pPr/>
              <a:t>221</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EAE758B-E7C1-4415-9B7F-D0A457FEA40B}" type="slidenum">
              <a:rPr lang="en-US"/>
              <a:pPr/>
              <a:t>222</a:t>
            </a:fld>
            <a:endParaRPr 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67EBEB-F3DC-4FD3-964C-3ADDAA30E71D}" type="slidenum">
              <a:rPr lang="en-US"/>
              <a:pPr/>
              <a:t>223</a:t>
            </a:fld>
            <a:endParaRPr lang="en-US"/>
          </a:p>
        </p:txBody>
      </p:sp>
      <p:sp>
        <p:nvSpPr>
          <p:cNvPr id="268290" name="Rectangle 2"/>
          <p:cNvSpPr>
            <a:spLocks noGrp="1" noRot="1" noChangeAspect="1" noChangeArrowheads="1" noTextEdit="1"/>
          </p:cNvSpPr>
          <p:nvPr>
            <p:ph type="sldImg"/>
          </p:nvPr>
        </p:nvSpPr>
        <p:spPr>
          <a:ln/>
        </p:spPr>
      </p:sp>
      <p:sp>
        <p:nvSpPr>
          <p:cNvPr id="268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37</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8DED1E9-EE0D-493E-B966-9836A63102CC}" type="slidenum">
              <a:rPr lang="en-US"/>
              <a:pPr/>
              <a:t>224</a:t>
            </a:fld>
            <a:endParaRPr 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51474F-642A-42CB-A273-3F980DFD2B4E}" type="slidenum">
              <a:rPr lang="en-US"/>
              <a:pPr/>
              <a:t>225</a:t>
            </a:fld>
            <a:endParaRPr lang="en-US"/>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D67A87-FDA1-4321-B87F-7AC096CBAA60}" type="slidenum">
              <a:rPr lang="en-US"/>
              <a:pPr/>
              <a:t>226</a:t>
            </a:fld>
            <a:endParaRPr lang="en-US"/>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683813-D333-4918-AD04-9895B3965450}" type="slidenum">
              <a:rPr lang="en-US"/>
              <a:pPr/>
              <a:t>227</a:t>
            </a:fld>
            <a:endParaRPr lang="en-US"/>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3A7CB-DDFD-41FD-85B2-8899FBA1E824}" type="slidenum">
              <a:rPr lang="en-US"/>
              <a:pPr/>
              <a:t>228</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C3A7CB-DDFD-41FD-85B2-8899FBA1E824}" type="slidenum">
              <a:rPr lang="en-US"/>
              <a:pPr/>
              <a:t>229</a:t>
            </a:fld>
            <a:endParaRPr lang="en-US"/>
          </a:p>
        </p:txBody>
      </p:sp>
      <p:sp>
        <p:nvSpPr>
          <p:cNvPr id="361474" name="Rectangle 2"/>
          <p:cNvSpPr>
            <a:spLocks noGrp="1" noRot="1" noChangeAspect="1" noChangeArrowheads="1" noTextEdit="1"/>
          </p:cNvSpPr>
          <p:nvPr>
            <p:ph type="sldImg"/>
          </p:nvPr>
        </p:nvSpPr>
        <p:spPr>
          <a:ln/>
        </p:spPr>
      </p:sp>
      <p:sp>
        <p:nvSpPr>
          <p:cNvPr id="361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BB7B5-8797-4B5B-A7AF-7211402DD0E2}" type="slidenum">
              <a:rPr lang="en-US"/>
              <a:pPr/>
              <a:t>237</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BB7B5-8797-4B5B-A7AF-7211402DD0E2}" type="slidenum">
              <a:rPr lang="en-US"/>
              <a:pPr/>
              <a:t>238</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BB7B5-8797-4B5B-A7AF-7211402DD0E2}" type="slidenum">
              <a:rPr lang="en-US"/>
              <a:pPr/>
              <a:t>239</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BB7B5-8797-4B5B-A7AF-7211402DD0E2}" type="slidenum">
              <a:rPr lang="en-US"/>
              <a:pPr/>
              <a:t>240</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38</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BB7B5-8797-4B5B-A7AF-7211402DD0E2}" type="slidenum">
              <a:rPr lang="en-US"/>
              <a:pPr/>
              <a:t>241</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BB7B5-8797-4B5B-A7AF-7211402DD0E2}" type="slidenum">
              <a:rPr lang="en-US"/>
              <a:pPr/>
              <a:t>242</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BBB7B5-8797-4B5B-A7AF-7211402DD0E2}" type="slidenum">
              <a:rPr lang="en-US"/>
              <a:pPr/>
              <a:t>265</a:t>
            </a:fld>
            <a:endParaRPr lang="en-US"/>
          </a:p>
        </p:txBody>
      </p:sp>
      <p:sp>
        <p:nvSpPr>
          <p:cNvPr id="231426" name="Rectangle 2"/>
          <p:cNvSpPr>
            <a:spLocks noGrp="1" noRot="1" noChangeAspect="1" noChangeArrowheads="1" noTextEdit="1"/>
          </p:cNvSpPr>
          <p:nvPr>
            <p:ph type="sldImg"/>
          </p:nvPr>
        </p:nvSpPr>
        <p:spPr>
          <a:ln/>
        </p:spPr>
      </p:sp>
      <p:sp>
        <p:nvSpPr>
          <p:cNvPr id="231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39</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40</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B5F1E0-5527-4A59-854E-A8A7E5E115DE}" type="slidenum">
              <a:rPr lang="en-US"/>
              <a:pPr/>
              <a:t>41</a:t>
            </a:fld>
            <a:endParaRPr lang="en-US"/>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0" y="4"/>
            <a:ext cx="12192000" cy="6365357"/>
          </a:xfrm>
          <a:prstGeom prst="rect">
            <a:avLst/>
          </a:prstGeom>
          <a:gradFill flip="none" rotWithShape="1">
            <a:gsLst>
              <a:gs pos="9000">
                <a:schemeClr val="accent4"/>
              </a:gs>
              <a:gs pos="3000">
                <a:schemeClr val="accent4"/>
              </a:gs>
              <a:gs pos="31000">
                <a:schemeClr val="accent3"/>
              </a:gs>
              <a:gs pos="74000">
                <a:schemeClr val="accent2"/>
              </a:gs>
              <a:gs pos="92000">
                <a:schemeClr val="accent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sp>
        <p:nvSpPr>
          <p:cNvPr id="2" name="Title 1"/>
          <p:cNvSpPr>
            <a:spLocks noGrp="1"/>
          </p:cNvSpPr>
          <p:nvPr>
            <p:ph type="ctrTitle"/>
          </p:nvPr>
        </p:nvSpPr>
        <p:spPr>
          <a:xfrm>
            <a:off x="609600" y="1984248"/>
            <a:ext cx="10363200" cy="844564"/>
          </a:xfrm>
        </p:spPr>
        <p:txBody>
          <a:bodyPr tIns="0" bIns="0" anchor="b">
            <a:normAutofit/>
          </a:bodyPr>
          <a:lstStyle>
            <a:lvl1pPr>
              <a:lnSpc>
                <a:spcPts val="3700"/>
              </a:lnSpc>
              <a:defRPr sz="3600">
                <a:solidFill>
                  <a:schemeClr val="bg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15951" y="3346707"/>
            <a:ext cx="8534400" cy="727363"/>
          </a:xfrm>
        </p:spPr>
        <p:txBody>
          <a:bodyPr>
            <a:normAutofit/>
          </a:bodyPr>
          <a:lstStyle>
            <a:lvl1pPr marL="0" indent="0" algn="l">
              <a:buNone/>
              <a:defRPr sz="2000">
                <a:solidFill>
                  <a:schemeClr val="accent4">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8"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3C466B11-22F7-4250-969E-1C4180DCAB7C}"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81069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1171757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21476872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613"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11039587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600200"/>
            <a:ext cx="54102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33033636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3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2838" y="1535113"/>
            <a:ext cx="5389562"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8" y="2174875"/>
            <a:ext cx="5389562"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8" name="Footer Placeholder 7"/>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9" name="Slide Number Placeholder 8"/>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4285853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4" name="Footer Placeholder 3"/>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5" name="Slide Number Placeholder 4"/>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28503812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2"/>
          <p:cNvSpPr txBox="1">
            <a:spLocks/>
          </p:cNvSpPr>
          <p:nvPr userDrawn="1"/>
        </p:nvSpPr>
        <p:spPr>
          <a:xfrm>
            <a:off x="4125433" y="6400703"/>
            <a:ext cx="74215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latin typeface="Garamond" panose="02020404030301010803" pitchFamily="18" charset="0"/>
                <a:ea typeface="ＭＳ Ｐゴシック" pitchFamily="-84" charset="-128"/>
              </a:rPr>
              <a:t>			</a:t>
            </a:r>
            <a:r>
              <a:rPr lang="en-US" dirty="0" smtClean="0">
                <a:ea typeface="ＭＳ Ｐゴシック" pitchFamily="-84" charset="-128"/>
              </a:rPr>
              <a:t>		</a:t>
            </a:r>
            <a:fld id="{85D0DEF3-CE73-4A9B-8647-E5EB94A07FE1}" type="slidenum">
              <a:rPr lang="en-US" smtClean="0">
                <a:ea typeface="ＭＳ Ｐゴシック" pitchFamily="-84" charset="-128"/>
              </a:rPr>
              <a:t>‹#›</a:t>
            </a:fld>
            <a:endParaRPr lang="en-US" dirty="0">
              <a:ea typeface="ＭＳ Ｐゴシック" pitchFamily="-84" charset="-128"/>
            </a:endParaRPr>
          </a:p>
        </p:txBody>
      </p:sp>
    </p:spTree>
    <p:extLst>
      <p:ext uri="{BB962C8B-B14F-4D97-AF65-F5344CB8AC3E}">
        <p14:creationId xmlns:p14="http://schemas.microsoft.com/office/powerpoint/2010/main" val="8428968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7263" y="273050"/>
            <a:ext cx="681513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0" y="1435100"/>
            <a:ext cx="40116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591954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18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18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6" name="Footer Placeholder 5"/>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7" name="Slide Number Placeholder 6"/>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33530689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1600200"/>
            <a:ext cx="109728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598929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 Content">
    <p:spTree>
      <p:nvGrpSpPr>
        <p:cNvPr id="1" name=""/>
        <p:cNvGrpSpPr/>
        <p:nvPr/>
      </p:nvGrpSpPr>
      <p:grpSpPr>
        <a:xfrm>
          <a:off x="0" y="0"/>
          <a:ext cx="0" cy="0"/>
          <a:chOff x="0" y="0"/>
          <a:chExt cx="0" cy="0"/>
        </a:xfrm>
      </p:grpSpPr>
      <p:cxnSp>
        <p:nvCxnSpPr>
          <p:cNvPr id="5" name="Straight Connector 4"/>
          <p:cNvCxnSpPr/>
          <p:nvPr userDrawn="1"/>
        </p:nvCxnSpPr>
        <p:spPr>
          <a:xfrm>
            <a:off x="609600" y="6367463"/>
            <a:ext cx="109728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09600" y="815326"/>
            <a:ext cx="11015133" cy="282409"/>
          </a:xfrm>
        </p:spPr>
        <p:txBody>
          <a:bodyPr/>
          <a:lstStyle>
            <a:lvl1pPr>
              <a:defRPr>
                <a:solidFill>
                  <a:srgbClr val="37597C"/>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09601" y="1363506"/>
            <a:ext cx="10993459" cy="4191000"/>
          </a:xfrm>
        </p:spPr>
        <p:txBody>
          <a:bodyPr/>
          <a:lstStyle>
            <a:lvl1pPr>
              <a:spcBef>
                <a:spcPts val="800"/>
              </a:spcBef>
              <a:spcAft>
                <a:spcPts val="200"/>
              </a:spcAft>
              <a:defRPr sz="1600">
                <a:solidFill>
                  <a:schemeClr val="tx1"/>
                </a:solidFill>
              </a:defRPr>
            </a:lvl1pPr>
            <a:lvl2pPr marL="509588" indent="-169863">
              <a:spcAft>
                <a:spcPts val="200"/>
              </a:spcAft>
              <a:buFont typeface="Arial" pitchFamily="34" charset="0"/>
              <a:buChar char="-"/>
              <a:defRPr sz="1400">
                <a:solidFill>
                  <a:schemeClr val="accent5"/>
                </a:solidFill>
              </a:defRPr>
            </a:lvl2pPr>
            <a:lvl3pPr marL="690563" indent="-171450">
              <a:defRPr sz="1400">
                <a:solidFill>
                  <a:schemeClr val="accent5"/>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12" name="Text Placeholder 11"/>
          <p:cNvSpPr>
            <a:spLocks noGrp="1"/>
          </p:cNvSpPr>
          <p:nvPr>
            <p:ph type="body" sz="quarter" idx="10"/>
          </p:nvPr>
        </p:nvSpPr>
        <p:spPr>
          <a:xfrm>
            <a:off x="601133" y="399752"/>
            <a:ext cx="11023600" cy="344488"/>
          </a:xfrm>
        </p:spPr>
        <p:txBody>
          <a:bodyPr bIns="0">
            <a:noAutofit/>
          </a:bodyPr>
          <a:lstStyle>
            <a:lvl1pPr marL="0" indent="0">
              <a:buNone/>
              <a:defRPr sz="2400" b="1">
                <a:solidFill>
                  <a:schemeClr val="accent3"/>
                </a:solidFill>
              </a:defRPr>
            </a:lvl1pPr>
          </a:lstStyle>
          <a:p>
            <a:pPr lvl="0"/>
            <a:r>
              <a:rPr lang="en-US" smtClean="0"/>
              <a:t>Click to edit Master text styles</a:t>
            </a:r>
          </a:p>
        </p:txBody>
      </p:sp>
      <p:sp>
        <p:nvSpPr>
          <p:cNvPr id="9"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80C7FE50-DC47-4204-B708-DC0A44E1645B}"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1572370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8"/>
            <a:ext cx="80772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356350"/>
            <a:ext cx="2844800" cy="365125"/>
          </a:xfrm>
          <a:prstGeom prst="rect">
            <a:avLst/>
          </a:prstGeom>
        </p:spPr>
        <p:txBody>
          <a:bodyPr/>
          <a:lstStyle/>
          <a:p>
            <a:r>
              <a:rPr lang="en-US" smtClean="0"/>
              <a:t>May 21 - 22, 2015</a:t>
            </a:r>
            <a:endParaRPr lang="en-US"/>
          </a:p>
        </p:txBody>
      </p:sp>
      <p:sp>
        <p:nvSpPr>
          <p:cNvPr id="5" name="Footer Placeholder 4"/>
          <p:cNvSpPr>
            <a:spLocks noGrp="1"/>
          </p:cNvSpPr>
          <p:nvPr>
            <p:ph type="ftr" sz="quarter" idx="11"/>
          </p:nvPr>
        </p:nvSpPr>
        <p:spPr>
          <a:xfrm>
            <a:off x="4165600" y="6356350"/>
            <a:ext cx="3860800" cy="365125"/>
          </a:xfrm>
          <a:prstGeom prst="rect">
            <a:avLst/>
          </a:prstGeom>
        </p:spPr>
        <p:txBody>
          <a:bodyPr/>
          <a:lstStyle/>
          <a:p>
            <a:r>
              <a:rPr lang="en-US" smtClean="0"/>
              <a:t>Model Validation course</a:t>
            </a:r>
            <a:endParaRPr lang="en-US"/>
          </a:p>
        </p:txBody>
      </p:sp>
      <p:sp>
        <p:nvSpPr>
          <p:cNvPr id="6" name="Slide Number Placeholder 5"/>
          <p:cNvSpPr>
            <a:spLocks noGrp="1"/>
          </p:cNvSpPr>
          <p:nvPr>
            <p:ph type="sldNum" sz="quarter" idx="12"/>
          </p:nvPr>
        </p:nvSpPr>
        <p:spPr>
          <a:xfrm>
            <a:off x="8737600" y="6356350"/>
            <a:ext cx="2844800" cy="365125"/>
          </a:xfrm>
          <a:prstGeom prst="rect">
            <a:avLst/>
          </a:prstGeom>
        </p:spPr>
        <p:txBody>
          <a:bodyPr/>
          <a:lstStyle/>
          <a:p>
            <a:fld id="{817CA6EA-2F6A-40A3-8E50-2870631C6701}" type="slidenum">
              <a:rPr lang="en-US" smtClean="0"/>
              <a:t>‹#›</a:t>
            </a:fld>
            <a:endParaRPr lang="en-US"/>
          </a:p>
        </p:txBody>
      </p:sp>
    </p:spTree>
    <p:extLst>
      <p:ext uri="{BB962C8B-B14F-4D97-AF65-F5344CB8AC3E}">
        <p14:creationId xmlns:p14="http://schemas.microsoft.com/office/powerpoint/2010/main" val="39606118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Logo_closer">
    <p:spTree>
      <p:nvGrpSpPr>
        <p:cNvPr id="1" name=""/>
        <p:cNvGrpSpPr/>
        <p:nvPr/>
      </p:nvGrpSpPr>
      <p:grpSpPr>
        <a:xfrm>
          <a:off x="0" y="0"/>
          <a:ext cx="0" cy="0"/>
          <a:chOff x="0" y="0"/>
          <a:chExt cx="0" cy="0"/>
        </a:xfrm>
      </p:grpSpPr>
      <p:sp>
        <p:nvSpPr>
          <p:cNvPr id="2" name="Rectangle 1"/>
          <p:cNvSpPr/>
          <p:nvPr/>
        </p:nvSpPr>
        <p:spPr>
          <a:xfrm>
            <a:off x="512233" y="415928"/>
            <a:ext cx="1219200" cy="41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Rectangle 2"/>
          <p:cNvSpPr/>
          <p:nvPr userDrawn="1"/>
        </p:nvSpPr>
        <p:spPr>
          <a:xfrm>
            <a:off x="512233" y="415928"/>
            <a:ext cx="1219200" cy="41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50065" y="623890"/>
            <a:ext cx="7825860" cy="5243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5A73AE-07EC-4E16-AE50-5597F5926E94}"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3597102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Rectangle 1"/>
          <p:cNvSpPr/>
          <p:nvPr/>
        </p:nvSpPr>
        <p:spPr>
          <a:xfrm>
            <a:off x="512233" y="415928"/>
            <a:ext cx="1219200" cy="41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3" name="Rectangle 2"/>
          <p:cNvSpPr/>
          <p:nvPr userDrawn="1"/>
        </p:nvSpPr>
        <p:spPr>
          <a:xfrm>
            <a:off x="512233" y="415928"/>
            <a:ext cx="1219200" cy="415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4" name="Straight Connector 3"/>
          <p:cNvCxnSpPr/>
          <p:nvPr userDrawn="1"/>
        </p:nvCxnSpPr>
        <p:spPr>
          <a:xfrm>
            <a:off x="609600" y="6367463"/>
            <a:ext cx="10972800" cy="0"/>
          </a:xfrm>
          <a:prstGeom prst="line">
            <a:avLst/>
          </a:prstGeom>
          <a:ln w="9525">
            <a:solidFill>
              <a:srgbClr val="D9D9D9"/>
            </a:solidFill>
          </a:ln>
        </p:spPr>
        <p:style>
          <a:lnRef idx="1">
            <a:schemeClr val="accent1"/>
          </a:lnRef>
          <a:fillRef idx="0">
            <a:schemeClr val="accent1"/>
          </a:fillRef>
          <a:effectRef idx="0">
            <a:schemeClr val="accent1"/>
          </a:effectRef>
          <a:fontRef idx="minor">
            <a:schemeClr val="tx1"/>
          </a:fontRef>
        </p:style>
      </p:cxnSp>
      <p:sp>
        <p:nvSpPr>
          <p:cNvPr id="10"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80C7FE50-DC47-4204-B708-DC0A44E1645B}"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2360444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562886" y="851877"/>
            <a:ext cx="11015133" cy="4701198"/>
          </a:xfrm>
        </p:spPr>
        <p:txBody>
          <a:bodyPr/>
          <a:lstStyle>
            <a:lvl1pPr>
              <a:defRPr sz="2400">
                <a:latin typeface="Garamond" pitchFamily="18" charset="0"/>
              </a:defRPr>
            </a:lvl1pPr>
            <a:lvl2pPr>
              <a:defRPr sz="2400">
                <a:latin typeface="Garamond" pitchFamily="18" charset="0"/>
              </a:defRPr>
            </a:lvl2pPr>
            <a:lvl3pPr>
              <a:defRPr sz="2400">
                <a:latin typeface="Garamond" pitchFamily="18" charset="0"/>
              </a:defRPr>
            </a:lvl3pPr>
            <a:lvl4pPr>
              <a:defRPr sz="2400">
                <a:latin typeface="Garamond" pitchFamily="18" charset="0"/>
              </a:defRPr>
            </a:lvl4pPr>
            <a:lvl5pPr>
              <a:defRPr sz="2400">
                <a:latin typeface="Garamond"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2"/>
          <p:cNvSpPr>
            <a:spLocks noGrp="1"/>
          </p:cNvSpPr>
          <p:nvPr>
            <p:ph type="sldNum" sz="quarter" idx="4"/>
          </p:nvPr>
        </p:nvSpPr>
        <p:spPr>
          <a:xfrm>
            <a:off x="2892056" y="6347540"/>
            <a:ext cx="8878186"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2790791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5" name="Slide Number Placeholder 2"/>
          <p:cNvSpPr txBox="1">
            <a:spLocks/>
          </p:cNvSpPr>
          <p:nvPr userDrawn="1"/>
        </p:nvSpPr>
        <p:spPr>
          <a:xfrm>
            <a:off x="4125433" y="6400703"/>
            <a:ext cx="74215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4B658E2A-A428-4C03-BDE6-87B9E8302A85}" type="slidenum">
              <a:rPr lang="en-US" smtClean="0">
                <a:ea typeface="ＭＳ Ｐゴシック" pitchFamily="-84" charset="-128"/>
              </a:rPr>
              <a:t>‹#›</a:t>
            </a:fld>
            <a:endParaRPr lang="en-US" dirty="0">
              <a:ea typeface="ＭＳ Ｐゴシック" pitchFamily="-84" charset="-128"/>
            </a:endParaRPr>
          </a:p>
        </p:txBody>
      </p:sp>
    </p:spTree>
    <p:extLst>
      <p:ext uri="{BB962C8B-B14F-4D97-AF65-F5344CB8AC3E}">
        <p14:creationId xmlns:p14="http://schemas.microsoft.com/office/powerpoint/2010/main" val="374664182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73B0AB22-A981-42B0-A62F-FB4AD9A66598}"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22409059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0" y="50801"/>
            <a:ext cx="9781117" cy="4619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27051" y="620714"/>
            <a:ext cx="5386916" cy="5400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17168" y="620714"/>
            <a:ext cx="5389033" cy="540067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80C7FE50-DC47-4204-B708-DC0A44E1645B}"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139558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7485" y="795338"/>
            <a:ext cx="5386916" cy="5186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1" y="795338"/>
            <a:ext cx="5389033" cy="51863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80C7FE50-DC47-4204-B708-DC0A44E1645B}"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2687196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304801"/>
            <a:ext cx="11015133" cy="5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dirty="0" smtClean="0"/>
              <a:t>Click to edit Master title style</a:t>
            </a:r>
          </a:p>
        </p:txBody>
      </p:sp>
      <p:sp>
        <p:nvSpPr>
          <p:cNvPr id="1027" name="Text Placeholder 2"/>
          <p:cNvSpPr>
            <a:spLocks noGrp="1"/>
          </p:cNvSpPr>
          <p:nvPr>
            <p:ph type="body" idx="1"/>
          </p:nvPr>
        </p:nvSpPr>
        <p:spPr bwMode="auto">
          <a:xfrm>
            <a:off x="594784" y="851877"/>
            <a:ext cx="11015133" cy="4701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45720" numCol="1" anchor="t" anchorCtr="0" compatLnSpc="1">
            <a:prstTxWarp prst="textNoShape">
              <a:avLst/>
            </a:prstTxWarp>
          </a:bodyPr>
          <a:lstStyle/>
          <a:p>
            <a:pPr lvl="0"/>
            <a:r>
              <a:rPr lang="en-US" altLang="en-US" dirty="0" smtClean="0"/>
              <a:t>Click to edit Master text styles</a:t>
            </a:r>
          </a:p>
          <a:p>
            <a:pPr lvl="1"/>
            <a:r>
              <a:rPr lang="en-US" altLang="en-US" dirty="0" smtClean="0"/>
              <a:t>Second level</a:t>
            </a:r>
          </a:p>
          <a:p>
            <a:pPr lvl="2"/>
            <a:r>
              <a:rPr lang="en-US" altLang="en-US" dirty="0" smtClean="0"/>
              <a:t>Third level</a:t>
            </a:r>
          </a:p>
        </p:txBody>
      </p:sp>
      <p:sp>
        <p:nvSpPr>
          <p:cNvPr id="7"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CF910845-C08C-424B-AE3C-44E946DE850C}"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3350277031"/>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81" r:id="rId3"/>
    <p:sldLayoutId id="2147483682" r:id="rId4"/>
    <p:sldLayoutId id="2147483684" r:id="rId5"/>
    <p:sldLayoutId id="2147483685" r:id="rId6"/>
    <p:sldLayoutId id="2147483686" r:id="rId7"/>
    <p:sldLayoutId id="2147483687" r:id="rId8"/>
    <p:sldLayoutId id="2147483688" r:id="rId9"/>
  </p:sldLayoutIdLst>
  <p:hf hdr="0"/>
  <p:txStyles>
    <p:titleStyle>
      <a:lvl1pPr algn="ctr" rtl="0" eaLnBrk="1" fontAlgn="base" hangingPunct="1">
        <a:spcBef>
          <a:spcPct val="0"/>
        </a:spcBef>
        <a:spcAft>
          <a:spcPct val="0"/>
        </a:spcAft>
        <a:defRPr sz="2800" b="1" kern="1200">
          <a:solidFill>
            <a:schemeClr val="tx2"/>
          </a:solidFill>
          <a:latin typeface="Helvetica" pitchFamily="34" charset="0"/>
          <a:ea typeface="ＭＳ Ｐゴシック" pitchFamily="-84" charset="-128"/>
          <a:cs typeface="Arial" pitchFamily="34" charset="0"/>
        </a:defRPr>
      </a:lvl1pPr>
      <a:lvl2pPr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2pPr>
      <a:lvl3pPr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3pPr>
      <a:lvl4pPr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4pPr>
      <a:lvl5pPr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5pPr>
      <a:lvl6pPr marL="457200"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6pPr>
      <a:lvl7pPr marL="914400"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7pPr>
      <a:lvl8pPr marL="1371600"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8pPr>
      <a:lvl9pPr marL="1828800" algn="l" rtl="0" eaLnBrk="1" fontAlgn="base" hangingPunct="1">
        <a:spcBef>
          <a:spcPct val="0"/>
        </a:spcBef>
        <a:spcAft>
          <a:spcPct val="0"/>
        </a:spcAft>
        <a:defRPr sz="1400" b="1">
          <a:solidFill>
            <a:schemeClr val="tx2"/>
          </a:solidFill>
          <a:latin typeface="Helvetica" pitchFamily="-84" charset="0"/>
          <a:ea typeface="ＭＳ Ｐゴシック" pitchFamily="-84" charset="-128"/>
        </a:defRPr>
      </a:lvl9pPr>
    </p:titleStyle>
    <p:bodyStyle>
      <a:lvl1pPr marL="228600" indent="-228600" algn="l" rtl="0" eaLnBrk="1" fontAlgn="base" hangingPunct="1">
        <a:spcBef>
          <a:spcPts val="300"/>
        </a:spcBef>
        <a:spcAft>
          <a:spcPts val="300"/>
        </a:spcAft>
        <a:buFont typeface="Wingdings" pitchFamily="2" charset="2"/>
        <a:buChar char="Ø"/>
        <a:defRPr sz="2400" kern="1200">
          <a:solidFill>
            <a:srgbClr val="000000"/>
          </a:solidFill>
          <a:latin typeface="Garamond" pitchFamily="18" charset="0"/>
          <a:ea typeface="ＭＳ Ｐゴシック" pitchFamily="-84" charset="-128"/>
          <a:cs typeface="Arial" pitchFamily="34" charset="0"/>
        </a:defRPr>
      </a:lvl1pPr>
      <a:lvl2pPr marL="457200" indent="-117475" algn="l" rtl="0" eaLnBrk="1" fontAlgn="base" hangingPunct="1">
        <a:spcBef>
          <a:spcPts val="200"/>
        </a:spcBef>
        <a:spcAft>
          <a:spcPct val="0"/>
        </a:spcAft>
        <a:buFont typeface="Wingdings" pitchFamily="2" charset="2"/>
        <a:buChar char="q"/>
        <a:defRPr sz="2400" kern="1200">
          <a:solidFill>
            <a:srgbClr val="000000"/>
          </a:solidFill>
          <a:latin typeface="Garamond" pitchFamily="18" charset="0"/>
          <a:ea typeface="ＭＳ Ｐゴシック" pitchFamily="-84" charset="-128"/>
          <a:cs typeface="Arial" pitchFamily="34" charset="0"/>
        </a:defRPr>
      </a:lvl2pPr>
      <a:lvl3pPr marL="747713" indent="-228600" algn="l" rtl="0" eaLnBrk="1" fontAlgn="base" hangingPunct="1">
        <a:spcBef>
          <a:spcPts val="200"/>
        </a:spcBef>
        <a:spcAft>
          <a:spcPct val="0"/>
        </a:spcAft>
        <a:buFont typeface="Wingdings" pitchFamily="2" charset="2"/>
        <a:buChar char="ü"/>
        <a:defRPr sz="2400" kern="1200">
          <a:solidFill>
            <a:srgbClr val="000000"/>
          </a:solidFill>
          <a:latin typeface="Garamond" pitchFamily="18" charset="0"/>
          <a:ea typeface="ＭＳ Ｐゴシック" pitchFamily="-84" charset="-128"/>
          <a:cs typeface="Arial" pitchFamily="34" charset="0"/>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4" charset="-128"/>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8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Placeholder 2"/>
          <p:cNvSpPr>
            <a:spLocks noGrp="1"/>
          </p:cNvSpPr>
          <p:nvPr>
            <p:ph type="sldNum" sz="quarter" idx="4"/>
          </p:nvPr>
        </p:nvSpPr>
        <p:spPr>
          <a:xfrm>
            <a:off x="4125433" y="6400703"/>
            <a:ext cx="7421525" cy="365125"/>
          </a:xfrm>
          <a:prstGeom prst="rect">
            <a:avLst/>
          </a:prstGeom>
        </p:spPr>
        <p:txBody>
          <a:bodyPr vert="horz" lIns="91440" tIns="45720" rIns="91440" bIns="45720" rtlCol="0" anchor="ctr"/>
          <a:lstStyle>
            <a:lvl1pPr algn="r">
              <a:defRPr sz="1200">
                <a:solidFill>
                  <a:srgbClr val="000000"/>
                </a:solidFill>
              </a:defRPr>
            </a:lvl1p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80C7FE50-DC47-4204-B708-DC0A44E1645B}" type="slidenum">
              <a:rPr lang="en-US" smtClean="0">
                <a:ea typeface="ＭＳ Ｐゴシック" pitchFamily="-84" charset="-128"/>
              </a:rPr>
              <a:pPr fontAlgn="base">
                <a:spcBef>
                  <a:spcPct val="0"/>
                </a:spcBef>
                <a:spcAft>
                  <a:spcPct val="0"/>
                </a:spcAft>
              </a:pPr>
              <a:t>‹#›</a:t>
            </a:fld>
            <a:endParaRPr lang="en-US" dirty="0">
              <a:ea typeface="ＭＳ Ｐゴシック" pitchFamily="-84" charset="-128"/>
            </a:endParaRPr>
          </a:p>
        </p:txBody>
      </p:sp>
    </p:spTree>
    <p:extLst>
      <p:ext uri="{BB962C8B-B14F-4D97-AF65-F5344CB8AC3E}">
        <p14:creationId xmlns:p14="http://schemas.microsoft.com/office/powerpoint/2010/main" val="42778130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vmlDrawing" Target="../drawings/vmlDrawing2.vml"/><Relationship Id="rId6" Type="http://schemas.openxmlformats.org/officeDocument/2006/relationships/image" Target="../media/image39.emf"/><Relationship Id="rId5" Type="http://schemas.openxmlformats.org/officeDocument/2006/relationships/image" Target="../media/image38.wmf"/><Relationship Id="rId4" Type="http://schemas.openxmlformats.org/officeDocument/2006/relationships/oleObject" Target="../embeddings/oleObject2.bin"/></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hyperlink" Target="http://www2.warwick.ac.uk/fac/soc/wbs/subjects/finance/research/wpaperseries/2002/02-107.pdf" TargetMode="External"/><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hyperlink" Target="http://faculty.baruch.cuny.edu/jgatheral/RandomMatrixCovariance2008.pdf" TargetMode="External"/><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hyperlink" Target="http://arxiv.org/abs/1110.4648" TargetMode="External"/><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hyperlink" Target="http://ssrn.com/abstract=2199780" TargetMode="External"/><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5.xml"/><Relationship Id="rId7" Type="http://schemas.openxmlformats.org/officeDocument/2006/relationships/image" Target="../media/image43.wmf"/><Relationship Id="rId2" Type="http://schemas.openxmlformats.org/officeDocument/2006/relationships/slideLayout" Target="../slideLayouts/slideLayout5.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42.wmf"/><Relationship Id="rId4" Type="http://schemas.openxmlformats.org/officeDocument/2006/relationships/oleObject" Target="../embeddings/oleObject3.bin"/><Relationship Id="rId9" Type="http://schemas.openxmlformats.org/officeDocument/2006/relationships/image" Target="../media/image45.w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2" Type="http://schemas.openxmlformats.org/officeDocument/2006/relationships/hyperlink" Target="https://www.sec.gov/litigation/admin/2015/33-9706.pdf"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2" Type="http://schemas.openxmlformats.org/officeDocument/2006/relationships/hyperlink" Target="https://en.wikipedia.org/wiki/Lockheed_Martin" TargetMode="External"/><Relationship Id="rId1" Type="http://schemas.openxmlformats.org/officeDocument/2006/relationships/slideLayout" Target="../slideLayouts/slideLayout5.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hyperlink" Target="http://papers.ssrn.com/sol3/papers.cfm?abstract_id=2365540" TargetMode="External"/><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2" Type="http://schemas.openxmlformats.org/officeDocument/2006/relationships/hyperlink" Target="http://arxiv.org/abs/1509.02179" TargetMode="External"/><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hyperlink" Target="http://www.nasdaq.com/article/bac-best-practice-model-validation-for-fed-stress-testing-value-at-risk-and-credit-var-cm404198" TargetMode="External"/><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3" Type="http://schemas.openxmlformats.org/officeDocument/2006/relationships/hyperlink" Target="http://www.darrellduffie.com/uploads/pubs/DuffieEcknerHorelSaita2009.pdf" TargetMode="External"/><Relationship Id="rId2" Type="http://schemas.openxmlformats.org/officeDocument/2006/relationships/hyperlink" Target="http://papers.ssrn.com/sol3/papers.cfm?abstract_id=2128480" TargetMode="External"/><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4.xml.rels><?xml version="1.0" encoding="UTF-8" standalone="yes"?>
<Relationships xmlns="http://schemas.openxmlformats.org/package/2006/relationships"><Relationship Id="rId2" Type="http://schemas.openxmlformats.org/officeDocument/2006/relationships/image" Target="../media/image54.bmp"/><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arxiv.org/abs/0802.2004v5"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1.xml.rels><?xml version="1.0" encoding="UTF-8" standalone="yes"?>
<Relationships xmlns="http://schemas.openxmlformats.org/package/2006/relationships"><Relationship Id="rId2" Type="http://schemas.openxmlformats.org/officeDocument/2006/relationships/hyperlink" Target="http://arxiv.org/abs/1110.4648" TargetMode="External"/><Relationship Id="rId1" Type="http://schemas.openxmlformats.org/officeDocument/2006/relationships/slideLayout" Target="../slideLayouts/slideLayout5.xml"/></Relationships>
</file>

<file path=ppt/slides/_rels/slide212.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vmlDrawing" Target="../drawings/vmlDrawing4.vml"/><Relationship Id="rId6" Type="http://schemas.openxmlformats.org/officeDocument/2006/relationships/image" Target="../media/image57.emf"/><Relationship Id="rId5" Type="http://schemas.openxmlformats.org/officeDocument/2006/relationships/oleObject" Target="../embeddings/Microsoft_Word_97_-_2003_Document1.doc"/><Relationship Id="rId4" Type="http://schemas.openxmlformats.org/officeDocument/2006/relationships/oleObject" Target="../embeddings/oleObject5.bin"/></Relationships>
</file>

<file path=ppt/slides/_rels/slide213.xml.rels><?xml version="1.0" encoding="UTF-8" standalone="yes"?>
<Relationships xmlns="http://schemas.openxmlformats.org/package/2006/relationships"><Relationship Id="rId3" Type="http://schemas.openxmlformats.org/officeDocument/2006/relationships/image" Target="../media/image58.wmf"/><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214.xml.rels><?xml version="1.0" encoding="UTF-8" standalone="yes"?>
<Relationships xmlns="http://schemas.openxmlformats.org/package/2006/relationships"><Relationship Id="rId3" Type="http://schemas.openxmlformats.org/officeDocument/2006/relationships/hyperlink" Target="http://arxiv.org/abs/1009.1100" TargetMode="Externa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216.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217.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notesSlide" Target="../notesSlides/notesSlide43.xml"/><Relationship Id="rId1" Type="http://schemas.openxmlformats.org/officeDocument/2006/relationships/slideLayout" Target="../slideLayouts/slideLayout8.xml"/></Relationships>
</file>

<file path=ppt/slides/_rels/slide218.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69.wmf"/><Relationship Id="rId4" Type="http://schemas.openxmlformats.org/officeDocument/2006/relationships/image" Target="../media/image68.wmf"/></Relationships>
</file>

<file path=ppt/slides/_rels/slide229.xml.rels><?xml version="1.0" encoding="UTF-8" standalone="yes"?>
<Relationships xmlns="http://schemas.openxmlformats.org/package/2006/relationships"><Relationship Id="rId3" Type="http://schemas.openxmlformats.org/officeDocument/2006/relationships/hyperlink" Target="http://papers.ssrn.com/sol3/papers.cfm?abstract_id=1722871" TargetMode="External"/><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2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6.xml.rels><?xml version="1.0" encoding="UTF-8" standalone="yes"?>
<Relationships xmlns="http://schemas.openxmlformats.org/package/2006/relationships"><Relationship Id="rId2" Type="http://schemas.openxmlformats.org/officeDocument/2006/relationships/hyperlink" Target="http://www.lyricsfreak.com/t/tom+lehrer/lobachevsky_20138409.html" TargetMode="External"/><Relationship Id="rId1" Type="http://schemas.openxmlformats.org/officeDocument/2006/relationships/slideLayout" Target="../slideLayouts/slideLayout5.xml"/></Relationships>
</file>

<file path=ppt/slides/_rels/slide2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1.xml.rels><?xml version="1.0" encoding="UTF-8" standalone="yes"?>
<Relationships xmlns="http://schemas.openxmlformats.org/package/2006/relationships"><Relationship Id="rId2" Type="http://schemas.openxmlformats.org/officeDocument/2006/relationships/hyperlink" Target="http://mpra.ub.uni-muenchen.de/32972/" TargetMode="External"/><Relationship Id="rId1" Type="http://schemas.openxmlformats.org/officeDocument/2006/relationships/slideLayout" Target="../slideLayouts/slideLayout5.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3.xml.rels><?xml version="1.0" encoding="UTF-8" standalone="yes"?>
<Relationships xmlns="http://schemas.openxmlformats.org/package/2006/relationships"><Relationship Id="rId3" Type="http://schemas.openxmlformats.org/officeDocument/2006/relationships/hyperlink" Target="http://papers.ssrn.com/sol3/papers.cfm?abstract_id=2573235" TargetMode="External"/><Relationship Id="rId2" Type="http://schemas.openxmlformats.org/officeDocument/2006/relationships/hyperlink" Target="http://ideas.repec.org/p/wpa/wuwpem/0503017.html" TargetMode="External"/><Relationship Id="rId1" Type="http://schemas.openxmlformats.org/officeDocument/2006/relationships/slideLayout" Target="../slideLayouts/slideLayout5.xml"/><Relationship Id="rId4" Type="http://schemas.openxmlformats.org/officeDocument/2006/relationships/hyperlink" Target="http://arxiv.org/abs/1308.4022" TargetMode="External"/></Relationships>
</file>

<file path=ppt/slides/_rels/slide2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papers.ssrn.com/sol3/papers.cfm?abstract_id=2194917" TargetMode="External"/><Relationship Id="rId1" Type="http://schemas.openxmlformats.org/officeDocument/2006/relationships/slideLayout" Target="../slideLayouts/slideLayout5.xml"/></Relationships>
</file>

<file path=ppt/slides/_rels/slide255.xml.rels><?xml version="1.0" encoding="UTF-8" standalone="yes"?>
<Relationships xmlns="http://schemas.openxmlformats.org/package/2006/relationships"><Relationship Id="rId2" Type="http://schemas.openxmlformats.org/officeDocument/2006/relationships/hyperlink" Target="http://arxiv.org/abs/1304.4920" TargetMode="External"/><Relationship Id="rId1" Type="http://schemas.openxmlformats.org/officeDocument/2006/relationships/slideLayout" Target="../slideLayouts/slideLayout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7.xml.rels><?xml version="1.0" encoding="UTF-8" standalone="yes"?>
<Relationships xmlns="http://schemas.openxmlformats.org/package/2006/relationships"><Relationship Id="rId2" Type="http://schemas.openxmlformats.org/officeDocument/2006/relationships/hyperlink" Target="http://arxiv.org/abs/1406.7674v2" TargetMode="External"/><Relationship Id="rId1" Type="http://schemas.openxmlformats.org/officeDocument/2006/relationships/slideLayout" Target="../slideLayouts/slideLayout5.xml"/></Relationships>
</file>

<file path=ppt/slides/_rels/slide25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arxiv.org/abs/1410.8260" TargetMode="External"/><Relationship Id="rId1" Type="http://schemas.openxmlformats.org/officeDocument/2006/relationships/slideLayout" Target="../slideLayouts/slideLayout5.xml"/></Relationships>
</file>

<file path=ppt/slides/_rels/slide259.xml.rels><?xml version="1.0" encoding="UTF-8" standalone="yes"?>
<Relationships xmlns="http://schemas.openxmlformats.org/package/2006/relationships"><Relationship Id="rId2" Type="http://schemas.openxmlformats.org/officeDocument/2006/relationships/hyperlink" Target="http://arxiv.org/abs/1406.2133" TargetMode="Externa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60.xml.rels><?xml version="1.0" encoding="UTF-8" standalone="yes"?>
<Relationships xmlns="http://schemas.openxmlformats.org/package/2006/relationships"><Relationship Id="rId2" Type="http://schemas.openxmlformats.org/officeDocument/2006/relationships/hyperlink" Target="http://www.economics-ejournal.org/economics/discussionpapers/2015-40" TargetMode="External"/><Relationship Id="rId1" Type="http://schemas.openxmlformats.org/officeDocument/2006/relationships/slideLayout" Target="../slideLayouts/slideLayout5.xml"/></Relationships>
</file>

<file path=ppt/slides/_rels/slide261.xml.rels><?xml version="1.0" encoding="UTF-8" standalone="yes"?>
<Relationships xmlns="http://schemas.openxmlformats.org/package/2006/relationships"><Relationship Id="rId3" Type="http://schemas.openxmlformats.org/officeDocument/2006/relationships/hyperlink" Target="http://arxiv.org/abs/1509.07710" TargetMode="External"/><Relationship Id="rId2" Type="http://schemas.openxmlformats.org/officeDocument/2006/relationships/hyperlink" Target="http://ssrn.com/abstract=2635436" TargetMode="External"/><Relationship Id="rId1" Type="http://schemas.openxmlformats.org/officeDocument/2006/relationships/slideLayout" Target="../slideLayouts/slideLayout5.xml"/></Relationships>
</file>

<file path=ppt/slides/_rels/slide262.xml.rels><?xml version="1.0" encoding="UTF-8" standalone="yes"?>
<Relationships xmlns="http://schemas.openxmlformats.org/package/2006/relationships"><Relationship Id="rId3" Type="http://schemas.openxmlformats.org/officeDocument/2006/relationships/hyperlink" Target="http://arxiv.org/abs/1509.04992" TargetMode="External"/><Relationship Id="rId2" Type="http://schemas.openxmlformats.org/officeDocument/2006/relationships/hyperlink" Target="http://arxiv.org/abs/0808.3587" TargetMode="External"/><Relationship Id="rId1" Type="http://schemas.openxmlformats.org/officeDocument/2006/relationships/slideLayout" Target="../slideLayouts/slideLayout5.xml"/><Relationship Id="rId4" Type="http://schemas.openxmlformats.org/officeDocument/2006/relationships/image" Target="../media/image730.png"/></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2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6.w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image" Target="../media/image13.wmf"/></Relationships>
</file>

<file path=ppt/slides/_rels/slide52.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15.wmf"/></Relationships>
</file>

<file path=ppt/slides/_rels/slide5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7.wmf"/></Relationships>
</file>

<file path=ppt/slides/_rels/slide54.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8.wmf"/></Relationships>
</file>

<file path=ppt/slides/_rels/slide55.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0.wmf"/></Relationships>
</file>

<file path=ppt/slides/_rels/slide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hyperlink" Target="http://arxiv.org/archive/q-fin"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2" Type="http://schemas.openxmlformats.org/officeDocument/2006/relationships/hyperlink" Target="http://arxiv.org/abs/1502.05274v1" TargetMode="Externa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8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w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2" Type="http://schemas.openxmlformats.org/officeDocument/2006/relationships/hyperlink" Target="http://www2.warwick.ac.uk/fac/soc/wbs/subjects/finance/research/wpaperseries/2002/02-107.pdf" TargetMode="External"/><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hyperlink" Target="http://arxiv.org/abs/1110.4648" TargetMode="Externa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190" y="978195"/>
            <a:ext cx="10363200" cy="1648598"/>
          </a:xfrm>
        </p:spPr>
        <p:txBody>
          <a:bodyPr>
            <a:noAutofit/>
          </a:bodyPr>
          <a:lstStyle/>
          <a:p>
            <a:r>
              <a:rPr lang="en-US" sz="5400" dirty="0" smtClean="0"/>
              <a:t>A Practitioner’s Short Course</a:t>
            </a:r>
            <a:br>
              <a:rPr lang="en-US" sz="5400" dirty="0" smtClean="0"/>
            </a:br>
            <a:r>
              <a:rPr lang="en-US" sz="5400" dirty="0" smtClean="0"/>
              <a:t> </a:t>
            </a:r>
            <a:br>
              <a:rPr lang="en-US" sz="5400" dirty="0" smtClean="0"/>
            </a:br>
            <a:r>
              <a:rPr lang="en-US" sz="5400" dirty="0" smtClean="0"/>
              <a:t>on Model Validation</a:t>
            </a:r>
            <a:endParaRPr lang="en-US" sz="5400" dirty="0"/>
          </a:p>
        </p:txBody>
      </p:sp>
      <p:sp>
        <p:nvSpPr>
          <p:cNvPr id="3" name="Subtitle 2"/>
          <p:cNvSpPr>
            <a:spLocks noGrp="1"/>
          </p:cNvSpPr>
          <p:nvPr>
            <p:ph type="subTitle" idx="1"/>
          </p:nvPr>
        </p:nvSpPr>
        <p:spPr>
          <a:xfrm>
            <a:off x="1524000" y="4336684"/>
            <a:ext cx="9144000" cy="1655762"/>
          </a:xfrm>
        </p:spPr>
        <p:txBody>
          <a:bodyPr>
            <a:normAutofit fontScale="92500" lnSpcReduction="10000"/>
          </a:bodyPr>
          <a:lstStyle/>
          <a:p>
            <a:r>
              <a:rPr lang="en-US" dirty="0" smtClean="0"/>
              <a:t>November 30 – December 1, 2015</a:t>
            </a:r>
          </a:p>
          <a:p>
            <a:r>
              <a:rPr lang="en-US" sz="2100" dirty="0"/>
              <a:t>Martin Goldberg</a:t>
            </a:r>
          </a:p>
          <a:p>
            <a:r>
              <a:rPr lang="en-US" sz="2100" dirty="0"/>
              <a:t>Head of Model Validation</a:t>
            </a:r>
          </a:p>
          <a:p>
            <a:r>
              <a:rPr lang="en-US" sz="2100" dirty="0"/>
              <a:t>Executive Director, CME Group</a:t>
            </a:r>
          </a:p>
          <a:p>
            <a:r>
              <a:rPr lang="en-US" sz="2100" dirty="0"/>
              <a:t>martin@validationquant.com</a:t>
            </a:r>
          </a:p>
        </p:txBody>
      </p:sp>
    </p:spTree>
    <p:extLst>
      <p:ext uri="{BB962C8B-B14F-4D97-AF65-F5344CB8AC3E}">
        <p14:creationId xmlns:p14="http://schemas.microsoft.com/office/powerpoint/2010/main" val="8567261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Hierarchy of models</a:t>
            </a:r>
            <a:endParaRPr lang="en-US" dirty="0"/>
          </a:p>
        </p:txBody>
      </p:sp>
      <p:sp>
        <p:nvSpPr>
          <p:cNvPr id="3" name="Content Placeholder 2"/>
          <p:cNvSpPr>
            <a:spLocks noGrp="1"/>
          </p:cNvSpPr>
          <p:nvPr>
            <p:ph idx="1"/>
          </p:nvPr>
        </p:nvSpPr>
        <p:spPr/>
        <p:txBody>
          <a:bodyPr/>
          <a:lstStyle/>
          <a:p>
            <a:r>
              <a:rPr lang="en-US" dirty="0" smtClean="0"/>
              <a:t>Not-model and no code verification needed</a:t>
            </a:r>
          </a:p>
          <a:p>
            <a:pPr lvl="1"/>
            <a:r>
              <a:rPr lang="en-US" dirty="0" smtClean="0"/>
              <a:t>Systems and programming languages</a:t>
            </a:r>
          </a:p>
          <a:p>
            <a:r>
              <a:rPr lang="en-US" dirty="0" smtClean="0"/>
              <a:t>Not-model but code verification needed</a:t>
            </a:r>
          </a:p>
          <a:p>
            <a:pPr lvl="1"/>
            <a:r>
              <a:rPr lang="en-US" dirty="0" smtClean="0"/>
              <a:t>Accounting systems</a:t>
            </a:r>
          </a:p>
          <a:p>
            <a:r>
              <a:rPr lang="en-US" dirty="0" smtClean="0"/>
              <a:t>Model but SR 11-7 Validation might not be needed</a:t>
            </a:r>
          </a:p>
          <a:p>
            <a:pPr lvl="1"/>
            <a:r>
              <a:rPr lang="en-US" dirty="0" smtClean="0"/>
              <a:t>“what-if” Excel scenarios used to make one-off trading decisions</a:t>
            </a:r>
          </a:p>
          <a:p>
            <a:r>
              <a:rPr lang="en-US" dirty="0" smtClean="0"/>
              <a:t>Model needs validation – subject of this course</a:t>
            </a:r>
          </a:p>
          <a:p>
            <a:pPr lvl="1"/>
            <a:r>
              <a:rPr lang="en-US" dirty="0" smtClean="0"/>
              <a:t>Option Pricer; Loan Decision tool; etc.</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10</a:t>
            </a:fld>
            <a:endParaRPr lang="en-US" dirty="0">
              <a:ea typeface="ＭＳ Ｐゴシック" pitchFamily="-84" charset="-128"/>
            </a:endParaRPr>
          </a:p>
        </p:txBody>
      </p:sp>
    </p:spTree>
    <p:extLst>
      <p:ext uri="{BB962C8B-B14F-4D97-AF65-F5344CB8AC3E}">
        <p14:creationId xmlns:p14="http://schemas.microsoft.com/office/powerpoint/2010/main" val="189318723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Comfort vs. Reality</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905001"/>
            <a:ext cx="4762500" cy="3552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8" name="Straight Arrow Connector 7"/>
          <p:cNvCxnSpPr/>
          <p:nvPr/>
        </p:nvCxnSpPr>
        <p:spPr>
          <a:xfrm flipH="1" flipV="1">
            <a:off x="5105400" y="3452812"/>
            <a:ext cx="3657600" cy="22860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426234" y="5105401"/>
            <a:ext cx="2514600" cy="923330"/>
          </a:xfrm>
          <a:prstGeom prst="rect">
            <a:avLst/>
          </a:prstGeom>
          <a:noFill/>
        </p:spPr>
        <p:txBody>
          <a:bodyPr wrap="square" rtlCol="0">
            <a:spAutoFit/>
          </a:bodyPr>
          <a:lstStyle/>
          <a:p>
            <a:r>
              <a:rPr lang="en-US" dirty="0"/>
              <a:t>Easy to model – standard “thinking inside the box”</a:t>
            </a:r>
          </a:p>
        </p:txBody>
      </p:sp>
      <p:cxnSp>
        <p:nvCxnSpPr>
          <p:cNvPr id="15" name="Straight Arrow Connector 14"/>
          <p:cNvCxnSpPr/>
          <p:nvPr/>
        </p:nvCxnSpPr>
        <p:spPr>
          <a:xfrm flipH="1" flipV="1">
            <a:off x="5486400" y="4876801"/>
            <a:ext cx="3657600" cy="22860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848600" y="3697877"/>
            <a:ext cx="2092234" cy="381000"/>
          </a:xfrm>
          <a:prstGeom prst="rect">
            <a:avLst/>
          </a:prstGeom>
          <a:noFill/>
        </p:spPr>
        <p:txBody>
          <a:bodyPr wrap="square" rtlCol="0">
            <a:spAutoFit/>
          </a:bodyPr>
          <a:lstStyle/>
          <a:p>
            <a:r>
              <a:rPr lang="en-US" dirty="0"/>
              <a:t>Messy reality</a:t>
            </a:r>
          </a:p>
        </p:txBody>
      </p:sp>
      <p:sp>
        <p:nvSpPr>
          <p:cNvPr id="10"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100</a:t>
            </a:fld>
            <a:endParaRPr lang="en-US" dirty="0">
              <a:ea typeface="ＭＳ Ｐゴシック" pitchFamily="-84" charset="-128"/>
            </a:endParaRPr>
          </a:p>
        </p:txBody>
      </p:sp>
    </p:spTree>
    <p:extLst>
      <p:ext uri="{BB962C8B-B14F-4D97-AF65-F5344CB8AC3E}">
        <p14:creationId xmlns:p14="http://schemas.microsoft.com/office/powerpoint/2010/main" val="333652099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Mesokurtic History</a:t>
            </a:r>
            <a:endParaRPr lang="en-US" dirty="0"/>
          </a:p>
        </p:txBody>
      </p:sp>
      <p:sp>
        <p:nvSpPr>
          <p:cNvPr id="3" name="Content Placeholder 2"/>
          <p:cNvSpPr>
            <a:spLocks noGrp="1"/>
          </p:cNvSpPr>
          <p:nvPr>
            <p:ph idx="1"/>
          </p:nvPr>
        </p:nvSpPr>
        <p:spPr/>
        <p:txBody>
          <a:bodyPr/>
          <a:lstStyle/>
          <a:p>
            <a:r>
              <a:rPr lang="en-US" dirty="0" smtClean="0"/>
              <a:t>From Poincaré, </a:t>
            </a:r>
            <a:r>
              <a:rPr lang="en-US" dirty="0"/>
              <a:t>H. (1896) </a:t>
            </a:r>
            <a:r>
              <a:rPr lang="en-US" u="sng" dirty="0"/>
              <a:t>Calcul des </a:t>
            </a:r>
            <a:r>
              <a:rPr lang="en-US" u="sng" dirty="0" smtClean="0"/>
              <a:t>probabilités</a:t>
            </a:r>
            <a:r>
              <a:rPr lang="en-US" dirty="0"/>
              <a:t> </a:t>
            </a:r>
            <a:r>
              <a:rPr lang="en-US" dirty="0" smtClean="0"/>
              <a:t>page 171 (section 108):</a:t>
            </a:r>
          </a:p>
          <a:p>
            <a:r>
              <a:rPr lang="en-US" dirty="0" smtClean="0"/>
              <a:t>“Everyone believes it (the normal distribution) as I was told by M. Lippmann, because the experimentalists imagine it to be a mathematical theorem, and the mathematicians that it is an experimental fact.”</a:t>
            </a:r>
          </a:p>
          <a:p>
            <a:endParaRPr lang="en-US" dirty="0"/>
          </a:p>
          <a:p>
            <a:pPr marL="457200" lvl="1" indent="0">
              <a:buNone/>
            </a:pP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101</a:t>
            </a:fld>
            <a:endParaRPr lang="en-US" dirty="0">
              <a:ea typeface="ＭＳ Ｐゴシック" pitchFamily="-84" charset="-128"/>
            </a:endParaRPr>
          </a:p>
        </p:txBody>
      </p:sp>
    </p:spTree>
    <p:extLst>
      <p:ext uri="{BB962C8B-B14F-4D97-AF65-F5344CB8AC3E}">
        <p14:creationId xmlns:p14="http://schemas.microsoft.com/office/powerpoint/2010/main" val="341176819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assumptions</a:t>
            </a:r>
            <a:endParaRPr lang="en-US" dirty="0"/>
          </a:p>
        </p:txBody>
      </p:sp>
      <p:sp>
        <p:nvSpPr>
          <p:cNvPr id="3" name="Content Placeholder 2"/>
          <p:cNvSpPr>
            <a:spLocks noGrp="1"/>
          </p:cNvSpPr>
          <p:nvPr>
            <p:ph idx="1"/>
          </p:nvPr>
        </p:nvSpPr>
        <p:spPr/>
        <p:txBody>
          <a:bodyPr/>
          <a:lstStyle/>
          <a:p>
            <a:r>
              <a:rPr lang="en-US" sz="2000" dirty="0"/>
              <a:t>Assumptions are not necessarily </a:t>
            </a:r>
            <a:r>
              <a:rPr lang="en-US" sz="2000" dirty="0" smtClean="0"/>
              <a:t>“right” </a:t>
            </a:r>
            <a:r>
              <a:rPr lang="en-US" sz="2000" dirty="0"/>
              <a:t>or </a:t>
            </a:r>
            <a:r>
              <a:rPr lang="en-US" sz="2000" dirty="0" smtClean="0"/>
              <a:t>“wrong”</a:t>
            </a:r>
            <a:endParaRPr lang="en-US" sz="2000" dirty="0"/>
          </a:p>
          <a:p>
            <a:r>
              <a:rPr lang="en-US" sz="2000" dirty="0"/>
              <a:t>Are they suited to their intended use</a:t>
            </a:r>
            <a:r>
              <a:rPr lang="en-US" sz="2000" dirty="0" smtClean="0"/>
              <a:t>?</a:t>
            </a:r>
            <a:endParaRPr lang="en-US" sz="2000" dirty="0"/>
          </a:p>
          <a:p>
            <a:pPr lvl="1"/>
            <a:r>
              <a:rPr lang="en-US" sz="2000" dirty="0"/>
              <a:t>Different assumptions and different intended uses will in general lead to different models</a:t>
            </a:r>
            <a:r>
              <a:rPr lang="en-US" sz="2000" dirty="0" smtClean="0"/>
              <a:t>, and </a:t>
            </a:r>
            <a:r>
              <a:rPr lang="en-US" sz="2000" dirty="0"/>
              <a:t>those intended for one use may not be suitable for other, unintended uses. Weaker </a:t>
            </a:r>
            <a:r>
              <a:rPr lang="en-US" sz="2000" dirty="0" smtClean="0"/>
              <a:t>performance </a:t>
            </a:r>
            <a:r>
              <a:rPr lang="en-US" sz="2000" dirty="0"/>
              <a:t>under such circumstances does not necessarily indicate defects in a model </a:t>
            </a:r>
            <a:r>
              <a:rPr lang="en-US" sz="2000" dirty="0" smtClean="0"/>
              <a:t>but rather </a:t>
            </a:r>
            <a:r>
              <a:rPr lang="en-US" sz="2000" dirty="0"/>
              <a:t>that the model is being used outside the realm for which it was optimized</a:t>
            </a:r>
            <a:r>
              <a:rPr lang="en-US" sz="2000" dirty="0" smtClean="0"/>
              <a:t>.</a:t>
            </a:r>
            <a:endParaRPr lang="en-US" sz="2000" dirty="0"/>
          </a:p>
          <a:p>
            <a:r>
              <a:rPr lang="en-US" sz="2000" dirty="0"/>
              <a:t>Oversimplified  or Overly Complicated </a:t>
            </a:r>
            <a:r>
              <a:rPr lang="en-US" sz="2000" dirty="0" smtClean="0"/>
              <a:t>Assumptions</a:t>
            </a:r>
            <a:endParaRPr lang="en-US" sz="2000" dirty="0"/>
          </a:p>
          <a:p>
            <a:pPr lvl="1"/>
            <a:r>
              <a:rPr lang="en-US" sz="2000" dirty="0"/>
              <a:t>neglecting jumps, skew, seasonality, etc</a:t>
            </a:r>
            <a:r>
              <a:rPr lang="en-US" sz="2000" dirty="0" smtClean="0"/>
              <a:t>.</a:t>
            </a:r>
            <a:endParaRPr lang="en-US" sz="2000" dirty="0"/>
          </a:p>
          <a:p>
            <a:pPr lvl="1"/>
            <a:r>
              <a:rPr lang="en-US" sz="2000" dirty="0"/>
              <a:t>So complicated that it is analytically </a:t>
            </a:r>
            <a:r>
              <a:rPr lang="en-US" sz="2000" dirty="0" smtClean="0"/>
              <a:t>intractable, </a:t>
            </a:r>
            <a:r>
              <a:rPr lang="en-US" sz="2000" dirty="0"/>
              <a:t>impossible to implement, or takes too long to </a:t>
            </a:r>
            <a:r>
              <a:rPr lang="en-US" sz="2000" dirty="0" smtClean="0"/>
              <a:t>run</a:t>
            </a:r>
            <a:endParaRPr lang="en-US" sz="2000" dirty="0"/>
          </a:p>
          <a:p>
            <a:pPr lvl="1"/>
            <a:r>
              <a:rPr lang="en-US" sz="2000" dirty="0"/>
              <a:t>Too few or too many stochastic processes </a:t>
            </a:r>
          </a:p>
          <a:p>
            <a:pPr lvl="1"/>
            <a:r>
              <a:rPr lang="en-US" sz="2000" dirty="0"/>
              <a:t>Assuming calibrating instruments are more (less) liquid than in </a:t>
            </a:r>
            <a:r>
              <a:rPr lang="en-US" sz="2000" dirty="0" smtClean="0"/>
              <a:t>reality</a:t>
            </a:r>
            <a:endParaRPr lang="en-US" sz="2000" dirty="0"/>
          </a:p>
          <a:p>
            <a:r>
              <a:rPr lang="en-US" sz="2000" dirty="0"/>
              <a:t>Is a proxy appropriate for the intended use</a:t>
            </a:r>
            <a:r>
              <a:rPr lang="en-US" sz="2000" dirty="0" smtClean="0"/>
              <a:t>?</a:t>
            </a:r>
            <a:endParaRPr lang="en-US" sz="2000" dirty="0"/>
          </a:p>
          <a:p>
            <a:pPr lvl="1"/>
            <a:r>
              <a:rPr lang="en-US" sz="2000" dirty="0"/>
              <a:t> (single stocks vs. S&amp;P 500, bespoke tranches vs. iTraxx, CAD vol skews vs. USD vol skews</a:t>
            </a:r>
            <a:r>
              <a:rPr lang="en-US" sz="2000" dirty="0" smtClean="0"/>
              <a:t>)</a:t>
            </a:r>
            <a:endParaRPr lang="en-US" sz="2000" dirty="0"/>
          </a:p>
          <a:p>
            <a:r>
              <a:rPr lang="en-US" sz="2000" dirty="0"/>
              <a:t>Does your organization have a preferred framework for this to fit into?</a:t>
            </a:r>
          </a:p>
          <a:p>
            <a:pPr marL="457200" lvl="1" indent="0">
              <a:buNone/>
            </a:pP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102</a:t>
            </a:fld>
            <a:endParaRPr lang="en-US" dirty="0">
              <a:ea typeface="ＭＳ Ｐゴシック" pitchFamily="-84" charset="-128"/>
            </a:endParaRPr>
          </a:p>
        </p:txBody>
      </p:sp>
    </p:spTree>
    <p:extLst>
      <p:ext uri="{BB962C8B-B14F-4D97-AF65-F5344CB8AC3E}">
        <p14:creationId xmlns:p14="http://schemas.microsoft.com/office/powerpoint/2010/main" val="20552555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Documenting seemingly obvious assumptions</a:t>
            </a:r>
            <a:endParaRPr lang="en-US" dirty="0"/>
          </a:p>
        </p:txBody>
      </p:sp>
      <p:sp>
        <p:nvSpPr>
          <p:cNvPr id="3" name="Content Placeholder 2"/>
          <p:cNvSpPr>
            <a:spLocks noGrp="1"/>
          </p:cNvSpPr>
          <p:nvPr>
            <p:ph idx="1"/>
          </p:nvPr>
        </p:nvSpPr>
        <p:spPr/>
        <p:txBody>
          <a:bodyPr/>
          <a:lstStyle/>
          <a:p>
            <a:r>
              <a:rPr lang="en-US" sz="2000" dirty="0" smtClean="0"/>
              <a:t>In NYC, on a window on the building at 40 Rector Street is a sign</a:t>
            </a:r>
          </a:p>
          <a:p>
            <a:endParaRPr lang="en-US" sz="2000"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pPr marL="457200" lvl="1" indent="0">
              <a:buNone/>
            </a:pPr>
            <a:endParaRPr lang="en-US" dirty="0" smtClean="0"/>
          </a:p>
          <a:p>
            <a:pPr marL="571500" indent="-342900"/>
            <a:r>
              <a:rPr lang="en-US" sz="2000" dirty="0" smtClean="0"/>
              <a:t>This may seem like a tautology, but clearly there was a reason why they had to post this sign.</a:t>
            </a:r>
          </a:p>
          <a:p>
            <a:pPr marL="571500" indent="-342900"/>
            <a:r>
              <a:rPr lang="en-US" sz="2000" dirty="0" smtClean="0"/>
              <a:t>Overstating the obvious will make your model validation reports more pages long, which the regulators will like.</a:t>
            </a:r>
            <a:endParaRPr lang="en-US" sz="20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103</a:t>
            </a:fld>
            <a:endParaRPr lang="en-US" dirty="0">
              <a:ea typeface="ＭＳ Ｐゴシック" pitchFamily="-84" charset="-128"/>
            </a:endParaRPr>
          </a:p>
        </p:txBody>
      </p:sp>
      <p:sp>
        <p:nvSpPr>
          <p:cNvPr id="4" name="Rectangle 3"/>
          <p:cNvSpPr/>
          <p:nvPr/>
        </p:nvSpPr>
        <p:spPr>
          <a:xfrm>
            <a:off x="2573079" y="1233377"/>
            <a:ext cx="4646428" cy="30940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000000"/>
                </a:solidFill>
              </a:rPr>
              <a:t>ENTRANCE TO </a:t>
            </a:r>
          </a:p>
          <a:p>
            <a:pPr algn="ctr"/>
            <a:r>
              <a:rPr lang="en-US" sz="3200" b="1" dirty="0" smtClean="0">
                <a:solidFill>
                  <a:srgbClr val="000000"/>
                </a:solidFill>
              </a:rPr>
              <a:t>40 RECTOR STREET </a:t>
            </a:r>
          </a:p>
          <a:p>
            <a:pPr algn="ctr"/>
            <a:r>
              <a:rPr lang="en-US" sz="3200" b="1" dirty="0" smtClean="0">
                <a:solidFill>
                  <a:srgbClr val="000000"/>
                </a:solidFill>
              </a:rPr>
              <a:t>IS NOW LOCATED AT</a:t>
            </a:r>
          </a:p>
          <a:p>
            <a:pPr algn="ctr"/>
            <a:r>
              <a:rPr lang="en-US" sz="3200" b="1" u="sng" dirty="0" smtClean="0">
                <a:solidFill>
                  <a:srgbClr val="000000"/>
                </a:solidFill>
              </a:rPr>
              <a:t>40 RECTOR STREET</a:t>
            </a:r>
            <a:endParaRPr lang="en-US" sz="3200" b="1" u="sng" dirty="0">
              <a:solidFill>
                <a:srgbClr val="000000"/>
              </a:solidFill>
            </a:endParaRPr>
          </a:p>
        </p:txBody>
      </p:sp>
    </p:spTree>
    <p:extLst>
      <p:ext uri="{BB962C8B-B14F-4D97-AF65-F5344CB8AC3E}">
        <p14:creationId xmlns:p14="http://schemas.microsoft.com/office/powerpoint/2010/main" val="3448272868"/>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Inappropriate calibration</a:t>
            </a: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3C466B11-22F7-4250-969E-1C4180DCAB7C}" type="slidenum">
              <a:rPr lang="en-US" smtClean="0">
                <a:ea typeface="ＭＳ Ｐゴシック" pitchFamily="-84" charset="-128"/>
              </a:rPr>
              <a:t>104</a:t>
            </a:fld>
            <a:endParaRPr lang="en-US" dirty="0">
              <a:ea typeface="ＭＳ Ｐゴシック" pitchFamily="-84" charset="-128"/>
            </a:endParaRPr>
          </a:p>
        </p:txBody>
      </p:sp>
    </p:spTree>
    <p:extLst>
      <p:ext uri="{BB962C8B-B14F-4D97-AF65-F5344CB8AC3E}">
        <p14:creationId xmlns:p14="http://schemas.microsoft.com/office/powerpoint/2010/main" val="60347597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p:txBody>
          <a:bodyPr/>
          <a:lstStyle/>
          <a:p>
            <a:r>
              <a:rPr lang="en-US" dirty="0"/>
              <a:t>Some Potential Calibration Pitfalls</a:t>
            </a:r>
          </a:p>
        </p:txBody>
      </p:sp>
      <p:sp>
        <p:nvSpPr>
          <p:cNvPr id="173059" name="Rectangle 3"/>
          <p:cNvSpPr>
            <a:spLocks noGrp="1" noChangeArrowheads="1"/>
          </p:cNvSpPr>
          <p:nvPr>
            <p:ph type="body" idx="1"/>
          </p:nvPr>
        </p:nvSpPr>
        <p:spPr/>
        <p:txBody>
          <a:bodyPr/>
          <a:lstStyle/>
          <a:p>
            <a:r>
              <a:rPr lang="en-US" sz="2000" b="0" dirty="0"/>
              <a:t>Deliberate Miscalibration</a:t>
            </a:r>
          </a:p>
          <a:p>
            <a:pPr lvl="1"/>
            <a:r>
              <a:rPr lang="en-US" sz="1800" dirty="0"/>
              <a:t>“let’s leave out that event –we’ll never see anything like that again”</a:t>
            </a:r>
          </a:p>
          <a:p>
            <a:pPr lvl="1"/>
            <a:r>
              <a:rPr lang="en-US" sz="1800" dirty="0"/>
              <a:t>“that must be a bad tick –the curve couldn’t be that kinked”</a:t>
            </a:r>
          </a:p>
          <a:p>
            <a:pPr lvl="1"/>
            <a:r>
              <a:rPr lang="en-US" sz="1800" dirty="0"/>
              <a:t>“the trader just sold at a much lower price –your model is overpricing; fix it!”</a:t>
            </a:r>
          </a:p>
          <a:p>
            <a:r>
              <a:rPr lang="en-US" sz="2000" b="0" dirty="0"/>
              <a:t>Local Minima in the fitting function</a:t>
            </a:r>
          </a:p>
          <a:p>
            <a:r>
              <a:rPr lang="en-US" sz="2000" b="0" dirty="0"/>
              <a:t>Unstable calibration </a:t>
            </a:r>
            <a:r>
              <a:rPr lang="en-US" sz="2000" b="0" dirty="0" smtClean="0"/>
              <a:t>- leads </a:t>
            </a:r>
            <a:r>
              <a:rPr lang="en-US" sz="2000" b="0" dirty="0"/>
              <a:t>to wild swings in hedging prescription</a:t>
            </a:r>
          </a:p>
          <a:p>
            <a:r>
              <a:rPr lang="en-US" sz="2000" b="0" dirty="0"/>
              <a:t>Calibrating to a bad tick (unscrubbed data)</a:t>
            </a:r>
          </a:p>
          <a:p>
            <a:r>
              <a:rPr lang="en-US" sz="2000" b="0" dirty="0"/>
              <a:t>Recalibrating too often or too infrequently</a:t>
            </a:r>
          </a:p>
          <a:p>
            <a:r>
              <a:rPr lang="en-US" sz="2000" b="0" dirty="0"/>
              <a:t>Calibrating to stale or fictitious market –if the model needs a price that doesn’t exist then you should use a simpler, or at least a different, model</a:t>
            </a:r>
          </a:p>
          <a:p>
            <a:endParaRPr lang="en-US" sz="20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105</a:t>
            </a:fld>
            <a:endParaRPr lang="en-US" dirty="0">
              <a:ea typeface="ＭＳ Ｐゴシック" pitchFamily="-84" charset="-128"/>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title"/>
          </p:nvPr>
        </p:nvSpPr>
        <p:spPr/>
        <p:txBody>
          <a:bodyPr/>
          <a:lstStyle/>
          <a:p>
            <a:r>
              <a:rPr lang="en-US" dirty="0"/>
              <a:t>Questions to Ask Yourself About Calibration</a:t>
            </a:r>
          </a:p>
        </p:txBody>
      </p:sp>
      <p:sp>
        <p:nvSpPr>
          <p:cNvPr id="179203" name="Rectangle 3"/>
          <p:cNvSpPr>
            <a:spLocks noGrp="1" noChangeArrowheads="1"/>
          </p:cNvSpPr>
          <p:nvPr>
            <p:ph type="body" idx="1"/>
          </p:nvPr>
        </p:nvSpPr>
        <p:spPr>
          <a:xfrm>
            <a:off x="562886" y="851876"/>
            <a:ext cx="11015133" cy="5251211"/>
          </a:xfrm>
        </p:spPr>
        <p:txBody>
          <a:bodyPr/>
          <a:lstStyle/>
          <a:p>
            <a:pPr>
              <a:lnSpc>
                <a:spcPct val="100000"/>
              </a:lnSpc>
            </a:pPr>
            <a:endParaRPr lang="en-US" sz="1800" b="0" dirty="0"/>
          </a:p>
          <a:p>
            <a:pPr>
              <a:lnSpc>
                <a:spcPct val="100000"/>
              </a:lnSpc>
            </a:pPr>
            <a:r>
              <a:rPr lang="en-US" sz="1800" b="0" dirty="0"/>
              <a:t>Are </a:t>
            </a:r>
            <a:r>
              <a:rPr lang="en-US" sz="1800" b="0" dirty="0" smtClean="0"/>
              <a:t>they </a:t>
            </a:r>
            <a:r>
              <a:rPr lang="en-US" sz="1800" b="0" dirty="0"/>
              <a:t>calibrating the model to the appropriate instruments?</a:t>
            </a:r>
          </a:p>
          <a:p>
            <a:pPr>
              <a:lnSpc>
                <a:spcPct val="100000"/>
              </a:lnSpc>
            </a:pPr>
            <a:r>
              <a:rPr lang="en-US" sz="1800" b="0" dirty="0"/>
              <a:t>Is the calibration set the same as the intended hedge instruments? </a:t>
            </a:r>
          </a:p>
          <a:p>
            <a:pPr>
              <a:lnSpc>
                <a:spcPct val="100000"/>
              </a:lnSpc>
            </a:pPr>
            <a:r>
              <a:rPr lang="en-US" sz="1800" b="0" dirty="0"/>
              <a:t>Are </a:t>
            </a:r>
            <a:r>
              <a:rPr lang="en-US" sz="1800" dirty="0"/>
              <a:t>they </a:t>
            </a:r>
            <a:r>
              <a:rPr lang="en-US" sz="1800" b="0" dirty="0" smtClean="0"/>
              <a:t>calibrating </a:t>
            </a:r>
            <a:r>
              <a:rPr lang="en-US" sz="1800" b="0" dirty="0"/>
              <a:t>in the real world or in risk-neutral? </a:t>
            </a:r>
          </a:p>
          <a:p>
            <a:pPr lvl="1">
              <a:lnSpc>
                <a:spcPct val="100000"/>
              </a:lnSpc>
            </a:pPr>
            <a:r>
              <a:rPr lang="en-US" sz="1800" dirty="0"/>
              <a:t>Be careful.  Sometimes you have, in the same model, both liquid-market parameters calibrated risk-neutral and historically estimated parameters calibrated in the real world measure.</a:t>
            </a:r>
          </a:p>
          <a:p>
            <a:pPr>
              <a:lnSpc>
                <a:spcPct val="100000"/>
              </a:lnSpc>
            </a:pPr>
            <a:r>
              <a:rPr lang="en-US" sz="1800" b="0" dirty="0"/>
              <a:t>Does your organization have a preferred framework for </a:t>
            </a:r>
            <a:r>
              <a:rPr lang="en-US" sz="1800" b="0" dirty="0" smtClean="0"/>
              <a:t>this model </a:t>
            </a:r>
            <a:r>
              <a:rPr lang="en-US" sz="1800" b="0" dirty="0"/>
              <a:t>to fit into?</a:t>
            </a:r>
          </a:p>
          <a:p>
            <a:pPr lvl="1">
              <a:lnSpc>
                <a:spcPct val="100000"/>
              </a:lnSpc>
            </a:pPr>
            <a:r>
              <a:rPr lang="en-US" sz="1800" dirty="0" smtClean="0"/>
              <a:t>Did they </a:t>
            </a:r>
            <a:r>
              <a:rPr lang="en-US" sz="1800" dirty="0"/>
              <a:t>create unnecessary work for </a:t>
            </a:r>
            <a:r>
              <a:rPr lang="en-US" sz="1800" dirty="0" smtClean="0"/>
              <a:t>you </a:t>
            </a:r>
            <a:r>
              <a:rPr lang="en-US" sz="1800" dirty="0"/>
              <a:t>by starting from scratch and conflicting with all the other models in </a:t>
            </a:r>
            <a:r>
              <a:rPr lang="en-US" sz="1800" dirty="0" smtClean="0"/>
              <a:t>the shop when they didn’t really </a:t>
            </a:r>
            <a:r>
              <a:rPr lang="en-US" sz="1800" dirty="0"/>
              <a:t>have </a:t>
            </a:r>
            <a:r>
              <a:rPr lang="en-US" sz="1800" dirty="0" smtClean="0"/>
              <a:t>to?</a:t>
            </a:r>
            <a:endParaRPr lang="en-US" sz="1800" dirty="0"/>
          </a:p>
          <a:p>
            <a:pPr>
              <a:lnSpc>
                <a:spcPct val="100000"/>
              </a:lnSpc>
            </a:pPr>
            <a:r>
              <a:rPr lang="en-US" sz="1800" b="0" dirty="0"/>
              <a:t>If </a:t>
            </a:r>
            <a:r>
              <a:rPr lang="en-US" sz="1800" dirty="0"/>
              <a:t>they </a:t>
            </a:r>
            <a:r>
              <a:rPr lang="en-US" sz="1800" b="0" dirty="0" smtClean="0"/>
              <a:t>created </a:t>
            </a:r>
            <a:r>
              <a:rPr lang="en-US" sz="1800" b="0" dirty="0"/>
              <a:t>a new paradigm, does it extend to all the existing products </a:t>
            </a:r>
            <a:r>
              <a:rPr lang="en-US" sz="1800" b="0" dirty="0" smtClean="0"/>
              <a:t>that were done </a:t>
            </a:r>
            <a:r>
              <a:rPr lang="en-US" sz="1800" b="0" dirty="0"/>
              <a:t>the old way</a:t>
            </a:r>
            <a:r>
              <a:rPr lang="en-US" sz="1800" b="0" dirty="0" smtClean="0"/>
              <a:t>? </a:t>
            </a:r>
            <a:endParaRPr lang="en-US" sz="1800" b="0" dirty="0"/>
          </a:p>
          <a:p>
            <a:pPr>
              <a:lnSpc>
                <a:spcPct val="100000"/>
              </a:lnSpc>
            </a:pPr>
            <a:r>
              <a:rPr lang="en-US" sz="1800" b="0" dirty="0"/>
              <a:t>Does </a:t>
            </a:r>
            <a:r>
              <a:rPr lang="en-US" sz="1800" b="0" dirty="0" smtClean="0"/>
              <a:t>their minimization </a:t>
            </a:r>
            <a:r>
              <a:rPr lang="en-US" sz="1800" b="0" dirty="0"/>
              <a:t>algorithm to calibrate account for the relative liquidities and bid-ask spreads of the various calibrating instruments? </a:t>
            </a:r>
          </a:p>
          <a:p>
            <a:pPr>
              <a:lnSpc>
                <a:spcPct val="100000"/>
              </a:lnSpc>
            </a:pPr>
            <a:r>
              <a:rPr lang="en-US" sz="1800" b="0" dirty="0"/>
              <a:t>Does the model  “smell wrong” to the users?</a:t>
            </a:r>
          </a:p>
          <a:p>
            <a:pPr lvl="1">
              <a:lnSpc>
                <a:spcPct val="100000"/>
              </a:lnSpc>
            </a:pPr>
            <a:r>
              <a:rPr lang="en-US" sz="1800" dirty="0"/>
              <a:t>Talk to the clients. Even quants need some people skills.</a:t>
            </a:r>
          </a:p>
          <a:p>
            <a:pPr>
              <a:lnSpc>
                <a:spcPct val="100000"/>
              </a:lnSpc>
            </a:pPr>
            <a:r>
              <a:rPr lang="en-US" sz="1800" b="0" dirty="0"/>
              <a:t>What does the calibration error look like? Graphics are very useful. </a:t>
            </a:r>
            <a:endParaRPr lang="en-US" sz="18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106</a:t>
            </a:fld>
            <a:endParaRPr lang="en-US" dirty="0">
              <a:ea typeface="ＭＳ Ｐゴシック" pitchFamily="-84" charset="-128"/>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p:txBody>
          <a:bodyPr/>
          <a:lstStyle/>
          <a:p>
            <a:r>
              <a:rPr lang="en-US" dirty="0"/>
              <a:t>Another Question to Ask Yourself About Calibration</a:t>
            </a:r>
          </a:p>
        </p:txBody>
      </p:sp>
      <p:sp>
        <p:nvSpPr>
          <p:cNvPr id="222211" name="Rectangle 3"/>
          <p:cNvSpPr>
            <a:spLocks noGrp="1" noChangeArrowheads="1"/>
          </p:cNvSpPr>
          <p:nvPr>
            <p:ph type="body" idx="1"/>
          </p:nvPr>
        </p:nvSpPr>
        <p:spPr/>
        <p:txBody>
          <a:bodyPr/>
          <a:lstStyle/>
          <a:p>
            <a:pPr>
              <a:lnSpc>
                <a:spcPct val="110000"/>
              </a:lnSpc>
            </a:pPr>
            <a:endParaRPr lang="en-US" sz="1800" b="0" dirty="0"/>
          </a:p>
          <a:p>
            <a:pPr>
              <a:lnSpc>
                <a:spcPct val="110000"/>
              </a:lnSpc>
            </a:pPr>
            <a:r>
              <a:rPr lang="en-US" sz="1800" b="0" dirty="0"/>
              <a:t>Is the algorithm robust and stable?  Do you want it to be? </a:t>
            </a:r>
          </a:p>
          <a:p>
            <a:pPr lvl="1">
              <a:lnSpc>
                <a:spcPct val="110000"/>
              </a:lnSpc>
            </a:pPr>
            <a:r>
              <a:rPr lang="en-US" sz="1800" dirty="0"/>
              <a:t>Many of the statistical tests in the literature fall apart if anything is non-Gaussian or otherwise not i.i.d. </a:t>
            </a:r>
          </a:p>
          <a:p>
            <a:pPr lvl="1">
              <a:lnSpc>
                <a:spcPct val="110000"/>
              </a:lnSpc>
            </a:pPr>
            <a:r>
              <a:rPr lang="en-US" sz="1800" dirty="0"/>
              <a:t>On the other hand, if the intended use is just in the “tail” it may be better to get the tail right.</a:t>
            </a:r>
          </a:p>
          <a:p>
            <a:pPr lvl="1">
              <a:lnSpc>
                <a:spcPct val="110000"/>
              </a:lnSpc>
            </a:pPr>
            <a:r>
              <a:rPr lang="en-US" sz="1800" dirty="0"/>
              <a:t>A statistical modeling procedure is said to be robust if the output is relatively insensitive to small changes in the underlying assumptions, small changes in much of the input, or large changes in some of the input (“outliers” or “anomalies”). Some robust techniques work even when almost half the data are outliers. In the physical sciences these anomalies are often plausibly attributed to measurement errors; in finance there are usually separate data scrubbing procedures applied before the data enters the model.   Referring to actual observed data as outliers is equivalent to a belief that the model is right and the data that don’t fit are drawn from a separate, irrelevant, or uninteresting model, and should be ignored, or represent phenomena that the modeler does not want to capture. These robust models claim to fit the relevant data even if almost half the data don’t fit.  A graphical indicator that an extreme data point is not an “outlier” (neither a mismeasurement nor a draw from a different distribution) is if the point does not sit alone, but instead is consistent with extrapolation from the bulk of the data.</a:t>
            </a: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107</a:t>
            </a:fld>
            <a:endParaRPr lang="en-US" dirty="0">
              <a:ea typeface="ＭＳ Ｐゴシック" pitchFamily="-84" charset="-128"/>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dirty="0"/>
              <a:t>What Data to Calibrate To?</a:t>
            </a:r>
          </a:p>
        </p:txBody>
      </p:sp>
      <p:sp>
        <p:nvSpPr>
          <p:cNvPr id="185347" name="Rectangle 3"/>
          <p:cNvSpPr>
            <a:spLocks noGrp="1" noChangeArrowheads="1"/>
          </p:cNvSpPr>
          <p:nvPr>
            <p:ph type="body" idx="1"/>
          </p:nvPr>
        </p:nvSpPr>
        <p:spPr/>
        <p:txBody>
          <a:bodyPr/>
          <a:lstStyle/>
          <a:p>
            <a:pPr>
              <a:lnSpc>
                <a:spcPct val="100000"/>
              </a:lnSpc>
            </a:pPr>
            <a:endParaRPr lang="en-US" sz="1600" b="0" dirty="0"/>
          </a:p>
          <a:p>
            <a:pPr>
              <a:lnSpc>
                <a:spcPct val="100000"/>
              </a:lnSpc>
            </a:pPr>
            <a:r>
              <a:rPr lang="en-US" sz="1800" b="0" dirty="0"/>
              <a:t>Calibrating to live market data requires no assumptions of stationarity.  However, if the market is very un-stationary, it has the same effect as unstable calibration -the hedge performance is lousy and the past is a poor indicator of the future.</a:t>
            </a:r>
          </a:p>
          <a:p>
            <a:pPr>
              <a:lnSpc>
                <a:spcPct val="100000"/>
              </a:lnSpc>
            </a:pPr>
            <a:r>
              <a:rPr lang="en-US" sz="1800" b="0" dirty="0"/>
              <a:t>Calibrating to a proxy or basket of proxies is a potential pitfall - how good is the proxy, and if you have too few data on the actual underlying, how can you tell if the proxy is good or not?</a:t>
            </a:r>
          </a:p>
          <a:p>
            <a:pPr>
              <a:lnSpc>
                <a:spcPct val="100000"/>
              </a:lnSpc>
            </a:pPr>
            <a:r>
              <a:rPr lang="en-US" sz="1800" b="0" dirty="0"/>
              <a:t>When you use a time series estimate, you have several choices, including:</a:t>
            </a:r>
          </a:p>
          <a:p>
            <a:pPr lvl="1">
              <a:lnSpc>
                <a:spcPct val="100000"/>
              </a:lnSpc>
            </a:pPr>
            <a:r>
              <a:rPr lang="en-US" sz="1800" dirty="0"/>
              <a:t>Assume stationarity and use all the data going back in time as far as possible.</a:t>
            </a:r>
          </a:p>
          <a:p>
            <a:pPr lvl="1">
              <a:lnSpc>
                <a:spcPct val="100000"/>
              </a:lnSpc>
            </a:pPr>
            <a:r>
              <a:rPr lang="en-US" sz="1800" dirty="0"/>
              <a:t>Use a digital-signal-processing type filter. The most common one in finance is the exponentially weighted moving average used by RiskMetrics, where you don’t actually calibrate the exponent, and there is no good reason to assume an exponential instead of cutting the filter with some other shape.  </a:t>
            </a:r>
          </a:p>
          <a:p>
            <a:pPr lvl="1">
              <a:lnSpc>
                <a:spcPct val="100000"/>
              </a:lnSpc>
            </a:pPr>
            <a:r>
              <a:rPr lang="en-US" sz="1800" dirty="0"/>
              <a:t>Using only the most recent </a:t>
            </a:r>
            <a:r>
              <a:rPr lang="en-US" sz="1800" i="1" dirty="0"/>
              <a:t>X</a:t>
            </a:r>
            <a:r>
              <a:rPr lang="en-US" sz="1800" dirty="0"/>
              <a:t> years of data is another type of filter – does the data justify it?</a:t>
            </a:r>
          </a:p>
          <a:p>
            <a:pPr lvl="1">
              <a:lnSpc>
                <a:spcPct val="100000"/>
              </a:lnSpc>
            </a:pPr>
            <a:r>
              <a:rPr lang="en-US" sz="1800" dirty="0"/>
              <a:t>Statistical sampling error goes as T</a:t>
            </a:r>
            <a:r>
              <a:rPr lang="en-US" sz="1800" baseline="30000" dirty="0"/>
              <a:t>-1/2</a:t>
            </a:r>
            <a:r>
              <a:rPr lang="en-US" sz="1800" dirty="0"/>
              <a:t>. Assume the nonstationarity drift is linear (unless you have a better model for it) and then it goes as T. Then the total estimation error to minimize is λ</a:t>
            </a:r>
            <a:r>
              <a:rPr lang="en-US" sz="1800" baseline="-25000" dirty="0"/>
              <a:t>1</a:t>
            </a:r>
            <a:r>
              <a:rPr lang="en-US" sz="1800" dirty="0"/>
              <a:t>T</a:t>
            </a:r>
            <a:r>
              <a:rPr lang="en-US" sz="1800" baseline="30000" dirty="0"/>
              <a:t>-1/2</a:t>
            </a:r>
            <a:r>
              <a:rPr lang="en-US" sz="1800" dirty="0"/>
              <a:t> + λ</a:t>
            </a:r>
            <a:r>
              <a:rPr lang="en-US" sz="1800" baseline="-25000" dirty="0"/>
              <a:t>2</a:t>
            </a:r>
            <a:r>
              <a:rPr lang="en-US" sz="1800" dirty="0"/>
              <a:t>T. Estimate the λ from the data, and find the optimum data series length T*. This is easiest if you have equal data weights from today back to T* but you could modify this for some other filter shape. Preferably you would have some data-respecting reason to choose the particular filter shape. This technique is standard practice in atmospheric physics.</a:t>
            </a:r>
          </a:p>
          <a:p>
            <a:pPr lvl="1">
              <a:lnSpc>
                <a:spcPct val="100000"/>
              </a:lnSpc>
            </a:pPr>
            <a:r>
              <a:rPr lang="en-US" sz="1800" dirty="0"/>
              <a:t>Assume you know when the structural break was, and only use data from afterwards.</a:t>
            </a:r>
          </a:p>
          <a:p>
            <a:pPr>
              <a:lnSpc>
                <a:spcPct val="100000"/>
              </a:lnSpc>
            </a:pPr>
            <a:endParaRPr lang="en-US" sz="16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108</a:t>
            </a:fld>
            <a:endParaRPr lang="en-US" dirty="0">
              <a:ea typeface="ＭＳ Ｐゴシック" pitchFamily="-84" charset="-128"/>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p:txBody>
          <a:bodyPr/>
          <a:lstStyle/>
          <a:p>
            <a:r>
              <a:rPr lang="en-US" dirty="0"/>
              <a:t>Calibration Period</a:t>
            </a:r>
          </a:p>
        </p:txBody>
      </p:sp>
      <p:sp>
        <p:nvSpPr>
          <p:cNvPr id="226307" name="Rectangle 3"/>
          <p:cNvSpPr>
            <a:spLocks noGrp="1" noChangeArrowheads="1"/>
          </p:cNvSpPr>
          <p:nvPr>
            <p:ph type="body" idx="1"/>
          </p:nvPr>
        </p:nvSpPr>
        <p:spPr/>
        <p:txBody>
          <a:bodyPr/>
          <a:lstStyle/>
          <a:p>
            <a:r>
              <a:rPr lang="en-US" sz="2000" dirty="0"/>
              <a:t>The UK long bond rate rose 360 bp in 1974, and fell 188 bp in 1983.  Since 1999, the largest annual rise was 39 bp and the largest annual fall was 82 bp.  In the US, annual data from 1987 – present have the change in long bond yield vary from -92 bp to +75 bp.  In 1986 it went down 235 bp, and in 1980 it went up 231 bp, and a further 223 bp in 1981.</a:t>
            </a:r>
          </a:p>
          <a:p>
            <a:pPr lvl="1"/>
            <a:r>
              <a:rPr lang="en-US" sz="1800" dirty="0"/>
              <a:t>Historical backtests might not cover historical periods stressful enough to expose model issues.  No historical calibration using a currency with a pegged FX rate can test how the model handles FX rate shifts.</a:t>
            </a:r>
          </a:p>
          <a:p>
            <a:r>
              <a:rPr lang="en-US" sz="2000" dirty="0"/>
              <a:t>Basel rules require at least 1 year of daily data (~250 points) to calculate a 10-day 99% VaR.  This implies 10 years to calculate a 100-day VaR, and ~25 years to calculate an annual 99% VaR.  Going further, how much data does this mean you need for a one-year 99.9% VaR?  250 years?</a:t>
            </a: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109</a:t>
            </a:fld>
            <a:endParaRPr lang="en-US" dirty="0">
              <a:ea typeface="ＭＳ Ｐゴシック" pitchFamily="-84" charset="-128"/>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 Phobia</a:t>
            </a:r>
          </a:p>
        </p:txBody>
      </p:sp>
      <p:sp>
        <p:nvSpPr>
          <p:cNvPr id="3" name="Content Placeholder 2"/>
          <p:cNvSpPr>
            <a:spLocks noGrp="1"/>
          </p:cNvSpPr>
          <p:nvPr>
            <p:ph idx="1"/>
          </p:nvPr>
        </p:nvSpPr>
        <p:spPr/>
        <p:txBody>
          <a:bodyPr>
            <a:normAutofit/>
          </a:bodyPr>
          <a:lstStyle/>
          <a:p>
            <a:r>
              <a:rPr lang="en-US" dirty="0" smtClean="0"/>
              <a:t>Models are just a formalized version of the model designer’s intuition.  </a:t>
            </a:r>
          </a:p>
          <a:p>
            <a:r>
              <a:rPr lang="en-US" dirty="0" smtClean="0"/>
              <a:t>In the popular press one often sees statements like “Since models caused the Subprime Meltdown, we should stop using models.  They are obviously too dangerous, and wrong.”</a:t>
            </a:r>
          </a:p>
          <a:p>
            <a:r>
              <a:rPr lang="en-US" dirty="0" smtClean="0"/>
              <a:t>This is wildly misguided, and probably due to math phobia – in fact you can’t avoid using models, and you have used them since you were born.</a:t>
            </a:r>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a:t>
            </a:fld>
            <a:endParaRPr lang="en-US" dirty="0">
              <a:ea typeface="ＭＳ Ｐゴシック" pitchFamily="-84" charset="-128"/>
            </a:endParaRPr>
          </a:p>
        </p:txBody>
      </p:sp>
    </p:spTree>
    <p:extLst>
      <p:ext uri="{BB962C8B-B14F-4D97-AF65-F5344CB8AC3E}">
        <p14:creationId xmlns:p14="http://schemas.microsoft.com/office/powerpoint/2010/main" val="370552635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GB" dirty="0"/>
              <a:t>Range of Appropriateness</a:t>
            </a:r>
          </a:p>
        </p:txBody>
      </p:sp>
      <p:sp>
        <p:nvSpPr>
          <p:cNvPr id="114691" name="Rectangle 3"/>
          <p:cNvSpPr>
            <a:spLocks noGrp="1" noChangeArrowheads="1"/>
          </p:cNvSpPr>
          <p:nvPr>
            <p:ph type="body" sz="half" idx="1"/>
          </p:nvPr>
        </p:nvSpPr>
        <p:spPr>
          <a:xfrm>
            <a:off x="527051" y="620714"/>
            <a:ext cx="11137900" cy="5400675"/>
          </a:xfrm>
        </p:spPr>
        <p:txBody>
          <a:bodyPr/>
          <a:lstStyle/>
          <a:p>
            <a:r>
              <a:rPr lang="en-US" sz="1800" dirty="0"/>
              <a:t>Here is an example where the market moves outside the range of appropriateness</a:t>
            </a:r>
          </a:p>
          <a:p>
            <a:r>
              <a:rPr lang="en-US" sz="1800" dirty="0"/>
              <a:t>Calculate the forward implied volatility from given Black-Scholes implied vols from quoted options at 1 and 2 year tenors.  Suppose the volatility of the 1 year option is 5%.  The forward vol in a simple model (no jumps, no autocorrelation) would be</a:t>
            </a:r>
          </a:p>
          <a:p>
            <a:pPr>
              <a:buFont typeface="Arial" pitchFamily="34" charset="0"/>
              <a:buNone/>
            </a:pPr>
            <a:r>
              <a:rPr lang="en-US" sz="1800" dirty="0"/>
              <a:t> 	</a:t>
            </a:r>
          </a:p>
          <a:p>
            <a:pPr>
              <a:buFont typeface="Arial" pitchFamily="34" charset="0"/>
              <a:buNone/>
            </a:pPr>
            <a:endParaRPr lang="en-US" sz="1800" dirty="0"/>
          </a:p>
          <a:p>
            <a:pPr>
              <a:buFont typeface="Arial" pitchFamily="34" charset="0"/>
              <a:buNone/>
            </a:pPr>
            <a:endParaRPr lang="en-US" sz="1800" dirty="0"/>
          </a:p>
          <a:p>
            <a:pPr>
              <a:buFont typeface="Arial" pitchFamily="34" charset="0"/>
              <a:buNone/>
            </a:pPr>
            <a:endParaRPr lang="en-US" sz="1800" dirty="0"/>
          </a:p>
          <a:p>
            <a:pPr>
              <a:buFont typeface="Arial" pitchFamily="34" charset="0"/>
              <a:buNone/>
            </a:pPr>
            <a:endParaRPr lang="en-US" sz="1800" dirty="0"/>
          </a:p>
          <a:p>
            <a:pPr>
              <a:buFont typeface="Arial" pitchFamily="34" charset="0"/>
              <a:buNone/>
            </a:pPr>
            <a:endParaRPr lang="en-US" sz="1800" dirty="0"/>
          </a:p>
          <a:p>
            <a:r>
              <a:rPr lang="en-US" sz="1800" dirty="0"/>
              <a:t>If the vol curve drops too quickly, as with some commodities, you need a more complicated model since imaginary forward vols are not meaningful</a:t>
            </a:r>
          </a:p>
          <a:p>
            <a:endParaRPr lang="en-GB" sz="1800" dirty="0"/>
          </a:p>
          <a:p>
            <a:endParaRPr lang="en-GB" sz="2000" dirty="0"/>
          </a:p>
          <a:p>
            <a:endParaRPr lang="en-GB" sz="2000" dirty="0"/>
          </a:p>
          <a:p>
            <a:endParaRPr lang="en-GB" sz="2000" dirty="0"/>
          </a:p>
        </p:txBody>
      </p:sp>
      <p:graphicFrame>
        <p:nvGraphicFramePr>
          <p:cNvPr id="114692" name="Object 4"/>
          <p:cNvGraphicFramePr>
            <a:graphicFrameLocks noGrp="1" noChangeAspect="1"/>
          </p:cNvGraphicFramePr>
          <p:nvPr>
            <p:ph sz="half" idx="2"/>
          </p:nvPr>
        </p:nvGraphicFramePr>
        <p:xfrm>
          <a:off x="2446867" y="2133600"/>
          <a:ext cx="4032251" cy="431800"/>
        </p:xfrm>
        <a:graphic>
          <a:graphicData uri="http://schemas.openxmlformats.org/presentationml/2006/ole">
            <mc:AlternateContent xmlns:mc="http://schemas.openxmlformats.org/markup-compatibility/2006">
              <mc:Choice xmlns:v="urn:schemas-microsoft-com:vml" Requires="v">
                <p:oleObj spid="_x0000_s5262" name="Equation" r:id="rId4" imgW="1384200" imgH="304560" progId="Equation.3">
                  <p:embed/>
                </p:oleObj>
              </mc:Choice>
              <mc:Fallback>
                <p:oleObj name="Equation" r:id="rId4" imgW="1384200" imgH="30456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6867" y="2133600"/>
                        <a:ext cx="4032251" cy="43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469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417" y="2565401"/>
            <a:ext cx="10752667"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4696" name="Text Box 8"/>
          <p:cNvSpPr txBox="1">
            <a:spLocks noChangeArrowheads="1"/>
          </p:cNvSpPr>
          <p:nvPr/>
        </p:nvSpPr>
        <p:spPr bwMode="auto">
          <a:xfrm>
            <a:off x="2544234" y="4797425"/>
            <a:ext cx="2400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200" dirty="0"/>
              <a:t>Imaginary forward vols</a:t>
            </a: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80C7FE50-DC47-4204-B708-DC0A44E1645B}" type="slidenum">
              <a:rPr lang="en-US" smtClean="0">
                <a:ea typeface="ＭＳ Ｐゴシック" pitchFamily="-84" charset="-128"/>
              </a:rPr>
              <a:pPr fontAlgn="base">
                <a:spcBef>
                  <a:spcPct val="0"/>
                </a:spcBef>
                <a:spcAft>
                  <a:spcPct val="0"/>
                </a:spcAft>
              </a:pPr>
              <a:t>110</a:t>
            </a:fld>
            <a:endParaRPr lang="en-US" dirty="0">
              <a:ea typeface="ＭＳ Ｐゴシック" pitchFamily="-84" charset="-128"/>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149" y="0"/>
            <a:ext cx="11015133" cy="886046"/>
          </a:xfrm>
        </p:spPr>
        <p:txBody>
          <a:bodyPr>
            <a:normAutofit fontScale="90000"/>
          </a:bodyPr>
          <a:lstStyle/>
          <a:p>
            <a:r>
              <a:rPr lang="en-US" dirty="0" smtClean="0"/>
              <a:t/>
            </a:r>
            <a:br>
              <a:rPr lang="en-US" dirty="0" smtClean="0"/>
            </a:br>
            <a:r>
              <a:rPr lang="en-US" dirty="0" smtClean="0"/>
              <a:t>Look at Your Data</a:t>
            </a:r>
            <a:endParaRPr lang="en-US" dirty="0"/>
          </a:p>
        </p:txBody>
      </p:sp>
      <p:sp>
        <p:nvSpPr>
          <p:cNvPr id="3" name="Content Placeholder 2"/>
          <p:cNvSpPr>
            <a:spLocks noGrp="1"/>
          </p:cNvSpPr>
          <p:nvPr>
            <p:ph idx="1"/>
          </p:nvPr>
        </p:nvSpPr>
        <p:spPr>
          <a:xfrm>
            <a:off x="647947" y="1447300"/>
            <a:ext cx="11015133" cy="4701198"/>
          </a:xfrm>
        </p:spPr>
        <p:txBody>
          <a:bodyPr>
            <a:normAutofit/>
          </a:bodyPr>
          <a:lstStyle/>
          <a:p>
            <a:r>
              <a:rPr lang="en-US" dirty="0" smtClean="0"/>
              <a:t>This is called Exploratory Data Analysis, and it is, or should be, logically prior to doing any statistical tests of any sort.  Form your hypotheses based on the data, and then test them statistically.</a:t>
            </a:r>
          </a:p>
          <a:p>
            <a:r>
              <a:rPr lang="en-US" dirty="0" smtClean="0"/>
              <a:t>It’s easy to assume that two datasets or timeseries are “correlated”, but that presupposes an elliptical distribution.  Skewness can make Pearson correlation meaningless.</a:t>
            </a:r>
          </a:p>
          <a:p>
            <a:r>
              <a:rPr lang="en-US" dirty="0" smtClean="0"/>
              <a:t>It’s easy to attribute bad parts of the fit to the data as “jumps” but that </a:t>
            </a:r>
            <a:r>
              <a:rPr lang="en-US" dirty="0"/>
              <a:t>could just be adding </a:t>
            </a:r>
            <a:r>
              <a:rPr lang="en-US" dirty="0" smtClean="0"/>
              <a:t>“magic peanuts” to </a:t>
            </a:r>
            <a:r>
              <a:rPr lang="en-US" dirty="0"/>
              <a:t>the elephant basis set.</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111</a:t>
            </a:fld>
            <a:endParaRPr lang="en-US" dirty="0">
              <a:ea typeface="ＭＳ Ｐゴシック" pitchFamily="-84" charset="-128"/>
            </a:endParaRPr>
          </a:p>
        </p:txBody>
      </p:sp>
    </p:spTree>
    <p:extLst>
      <p:ext uri="{BB962C8B-B14F-4D97-AF65-F5344CB8AC3E}">
        <p14:creationId xmlns:p14="http://schemas.microsoft.com/office/powerpoint/2010/main" val="258879031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944562"/>
          </a:xfrm>
        </p:spPr>
        <p:txBody>
          <a:bodyPr/>
          <a:lstStyle/>
          <a:p>
            <a:r>
              <a:rPr lang="en-US" dirty="0" smtClean="0"/>
              <a:t>Skewed synthetic data</a:t>
            </a:r>
            <a:endParaRPr lang="en-US" dirty="0"/>
          </a:p>
        </p:txBody>
      </p:sp>
      <p:sp>
        <p:nvSpPr>
          <p:cNvPr id="3" name="Content Placeholder 2"/>
          <p:cNvSpPr>
            <a:spLocks noGrp="1"/>
          </p:cNvSpPr>
          <p:nvPr>
            <p:ph idx="1"/>
          </p:nvPr>
        </p:nvSpPr>
        <p:spPr>
          <a:xfrm>
            <a:off x="1616149" y="1077433"/>
            <a:ext cx="9370828" cy="5059363"/>
          </a:xfrm>
        </p:spPr>
        <p:txBody>
          <a:bodyPr/>
          <a:lstStyle/>
          <a:p>
            <a:r>
              <a:rPr lang="en-US" altLang="en-US" sz="2000" dirty="0"/>
              <a:t>In this simulated example, the Gaussian drivers of two processes are 61% correlated.  Consider scenarios where we test robustness to skewness in the distribution of one or both observed processes.  A rank correlation remains stable, but the Pearson correlation is an underestimate of concordance. Skewness of equity indices: Australia is -2.8, US -1.2 </a:t>
            </a:r>
          </a:p>
          <a:p>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9847" y="2590801"/>
            <a:ext cx="5700358" cy="387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4572000" y="4876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Arrow Connector 8"/>
          <p:cNvCxnSpPr>
            <a:endCxn id="7" idx="7"/>
          </p:cNvCxnSpPr>
          <p:nvPr/>
        </p:nvCxnSpPr>
        <p:spPr>
          <a:xfrm flipH="1">
            <a:off x="4702082" y="3505200"/>
            <a:ext cx="4670518" cy="1393918"/>
          </a:xfrm>
          <a:prstGeom prst="straightConnector1">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112</a:t>
            </a:fld>
            <a:endParaRPr lang="en-US" dirty="0">
              <a:ea typeface="ＭＳ Ｐゴシック" pitchFamily="-84" charset="-128"/>
            </a:endParaRPr>
          </a:p>
        </p:txBody>
      </p:sp>
    </p:spTree>
    <p:extLst>
      <p:ext uri="{BB962C8B-B14F-4D97-AF65-F5344CB8AC3E}">
        <p14:creationId xmlns:p14="http://schemas.microsoft.com/office/powerpoint/2010/main" val="377467163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hints about copulas</a:t>
            </a:r>
            <a:endParaRPr lang="en-US" dirty="0"/>
          </a:p>
        </p:txBody>
      </p:sp>
      <p:sp>
        <p:nvSpPr>
          <p:cNvPr id="3" name="Content Placeholder 2"/>
          <p:cNvSpPr>
            <a:spLocks noGrp="1"/>
          </p:cNvSpPr>
          <p:nvPr>
            <p:ph idx="1"/>
          </p:nvPr>
        </p:nvSpPr>
        <p:spPr/>
        <p:txBody>
          <a:bodyPr>
            <a:normAutofit/>
          </a:bodyPr>
          <a:lstStyle/>
          <a:p>
            <a:r>
              <a:rPr lang="en-US" dirty="0" smtClean="0"/>
              <a:t>It’s easier to do theorems and proofs using copulas (like CDF), but the copula density (like PDF) is easier to visualize.  </a:t>
            </a:r>
          </a:p>
          <a:p>
            <a:r>
              <a:rPr lang="en-US" dirty="0" smtClean="0"/>
              <a:t>A weighted sum of copula densities is a valid copula density.  Same is true of copulas but they are harder to visualize.</a:t>
            </a:r>
            <a:endParaRPr lang="en-US" dirty="0"/>
          </a:p>
          <a:p>
            <a:r>
              <a:rPr lang="en-US" dirty="0" smtClean="0"/>
              <a:t>Try Bernstein copulas if you really need to fit weird data features.(ref </a:t>
            </a:r>
            <a:r>
              <a:rPr lang="en-US" dirty="0" smtClean="0">
                <a:hlinkClick r:id="rId2"/>
              </a:rPr>
              <a:t>http://www2.warwick.ac.uk/fac/soc/wbs/subjects/finance/research/wpaperseries/2002/02-107.pdf</a:t>
            </a:r>
            <a:r>
              <a:rPr lang="en-US" dirty="0" smtClean="0"/>
              <a:t> ) - it’s a series expansion of sorts.</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113</a:t>
            </a:fld>
            <a:endParaRPr lang="en-US" dirty="0">
              <a:ea typeface="ＭＳ Ｐゴシック" pitchFamily="-84" charset="-128"/>
            </a:endParaRPr>
          </a:p>
        </p:txBody>
      </p:sp>
    </p:spTree>
    <p:extLst>
      <p:ext uri="{BB962C8B-B14F-4D97-AF65-F5344CB8AC3E}">
        <p14:creationId xmlns:p14="http://schemas.microsoft.com/office/powerpoint/2010/main" val="51256255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Principal Components and RMT</a:t>
            </a:r>
            <a:endParaRPr lang="en-US" dirty="0"/>
          </a:p>
        </p:txBody>
      </p:sp>
      <p:sp>
        <p:nvSpPr>
          <p:cNvPr id="3" name="Content Placeholder 2"/>
          <p:cNvSpPr>
            <a:spLocks noGrp="1"/>
          </p:cNvSpPr>
          <p:nvPr>
            <p:ph idx="1"/>
          </p:nvPr>
        </p:nvSpPr>
        <p:spPr/>
        <p:txBody>
          <a:bodyPr>
            <a:normAutofit/>
          </a:bodyPr>
          <a:lstStyle/>
          <a:p>
            <a:r>
              <a:rPr lang="en-US" dirty="0" smtClean="0"/>
              <a:t>If you generate several short series of Gaussian random </a:t>
            </a:r>
            <a:r>
              <a:rPr lang="en-US" dirty="0"/>
              <a:t>numbers</a:t>
            </a:r>
            <a:r>
              <a:rPr lang="en-US" dirty="0" smtClean="0"/>
              <a:t>, and look at their correlation matrix, the eigenvalues of that matrix will be distributed as Marcenko-Pastur  according to Random Matrix theory.  For financial timeseries, you get this plus a very few “real” market factors.  Google it yourself.  As an example, see Jim Gatheral’s talk </a:t>
            </a:r>
            <a:r>
              <a:rPr lang="en-US" dirty="0" smtClean="0">
                <a:hlinkClick r:id="rId2"/>
              </a:rPr>
              <a:t>http://faculty.baruch.cuny.edu/jgatheral/RandomMatrixCovariance2008.pdf</a:t>
            </a:r>
            <a:r>
              <a:rPr lang="en-US" dirty="0" smtClean="0"/>
              <a:t> </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114</a:t>
            </a:fld>
            <a:endParaRPr lang="en-US" dirty="0">
              <a:ea typeface="ＭＳ Ｐゴシック" pitchFamily="-84" charset="-128"/>
            </a:endParaRPr>
          </a:p>
        </p:txBody>
      </p:sp>
    </p:spTree>
    <p:extLst>
      <p:ext uri="{BB962C8B-B14F-4D97-AF65-F5344CB8AC3E}">
        <p14:creationId xmlns:p14="http://schemas.microsoft.com/office/powerpoint/2010/main" val="219495083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returns</a:t>
            </a:r>
            <a:endParaRPr lang="en-US" dirty="0"/>
          </a:p>
        </p:txBody>
      </p:sp>
      <p:sp>
        <p:nvSpPr>
          <p:cNvPr id="3" name="Content Placeholder 2"/>
          <p:cNvSpPr>
            <a:spLocks noGrp="1"/>
          </p:cNvSpPr>
          <p:nvPr>
            <p:ph idx="1"/>
          </p:nvPr>
        </p:nvSpPr>
        <p:spPr/>
        <p:txBody>
          <a:bodyPr>
            <a:normAutofit/>
          </a:bodyPr>
          <a:lstStyle/>
          <a:p>
            <a:r>
              <a:rPr lang="en-US" dirty="0" smtClean="0"/>
              <a:t>If you eliminate the “boring” days from your timeseries (see my tonsuring article </a:t>
            </a:r>
            <a:r>
              <a:rPr lang="en-US" dirty="0" smtClean="0">
                <a:hlinkClick r:id="rId2"/>
              </a:rPr>
              <a:t>http://arxiv.org/abs/1110.4648</a:t>
            </a:r>
            <a:r>
              <a:rPr lang="en-US" dirty="0" smtClean="0"/>
              <a:t> ) the number of “significant” eigenvalues gets even smaller.  The folk-wisdom saying equivalent is that “in a crisis, correlations go to one.”  This is not quite true; more correct is the funnel-shaped distribution where, when the stock market goes up, there is pairs trading and relative-value bets, but when the market plunges, many investors sell stock and buy Treasuries.  Thus there may be some correlations that go close to -1 in that same crisis.  In EVT this is called lower tail dependence.</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115</a:t>
            </a:fld>
            <a:endParaRPr lang="en-US" dirty="0">
              <a:ea typeface="ＭＳ Ｐゴシック" pitchFamily="-84" charset="-128"/>
            </a:endParaRPr>
          </a:p>
        </p:txBody>
      </p:sp>
    </p:spTree>
    <p:extLst>
      <p:ext uri="{BB962C8B-B14F-4D97-AF65-F5344CB8AC3E}">
        <p14:creationId xmlns:p14="http://schemas.microsoft.com/office/powerpoint/2010/main" val="89232624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Retail Credit Scorecard Segmentation</a:t>
            </a:r>
            <a:endParaRPr lang="en-US" dirty="0"/>
          </a:p>
        </p:txBody>
      </p:sp>
      <p:sp>
        <p:nvSpPr>
          <p:cNvPr id="3" name="Content Placeholder 2"/>
          <p:cNvSpPr>
            <a:spLocks noGrp="1"/>
          </p:cNvSpPr>
          <p:nvPr>
            <p:ph idx="1"/>
          </p:nvPr>
        </p:nvSpPr>
        <p:spPr/>
        <p:txBody>
          <a:bodyPr>
            <a:normAutofit/>
          </a:bodyPr>
          <a:lstStyle/>
          <a:p>
            <a:r>
              <a:rPr lang="en-US" dirty="0" smtClean="0"/>
              <a:t>Much effort at all loan or credit-card issuers is to decide who is likely to repay their debts.  One of the methodologies used is to try to split the universe of borrowers into many nearly-homogeneous segments, based on as much information as you can get and are legally allowed to use (e.g. redlining is illegal).  A scorecard is designed for each segment.  A new applicant’s data is scored and compared to a low-default part of their segment.  If they are on the good side of the threshold, extend credit, else reject the application.  This works well with classifying people; less so with corporations and governments.</a:t>
            </a:r>
          </a:p>
          <a:p>
            <a:r>
              <a:rPr lang="en-US" dirty="0" smtClean="0"/>
              <a:t>Your data may or may not be homogeneous; check first.</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116</a:t>
            </a:fld>
            <a:endParaRPr lang="en-US" dirty="0">
              <a:ea typeface="ＭＳ Ｐゴシック" pitchFamily="-84" charset="-128"/>
            </a:endParaRPr>
          </a:p>
        </p:txBody>
      </p:sp>
    </p:spTree>
    <p:extLst>
      <p:ext uri="{BB962C8B-B14F-4D97-AF65-F5344CB8AC3E}">
        <p14:creationId xmlns:p14="http://schemas.microsoft.com/office/powerpoint/2010/main" val="1188580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Replication and Benchmarking</a:t>
            </a:r>
            <a:endParaRPr lang="en-US" dirty="0"/>
          </a:p>
        </p:txBody>
      </p:sp>
      <p:sp>
        <p:nvSpPr>
          <p:cNvPr id="3" name="Content Placeholder 2"/>
          <p:cNvSpPr>
            <a:spLocks noGrp="1"/>
          </p:cNvSpPr>
          <p:nvPr>
            <p:ph idx="1"/>
          </p:nvPr>
        </p:nvSpPr>
        <p:spPr/>
        <p:txBody>
          <a:bodyPr>
            <a:noAutofit/>
          </a:bodyPr>
          <a:lstStyle/>
          <a:p>
            <a:r>
              <a:rPr lang="en-US" dirty="0"/>
              <a:t>Since </a:t>
            </a:r>
            <a:r>
              <a:rPr lang="en-US" dirty="0" smtClean="0"/>
              <a:t>validation replicas and benchmarks don’t need the speed of a closed </a:t>
            </a:r>
            <a:r>
              <a:rPr lang="en-US" dirty="0"/>
              <a:t>form solution</a:t>
            </a:r>
            <a:r>
              <a:rPr lang="en-US" dirty="0" smtClean="0"/>
              <a:t>, don’t worry about modeling with numerical tricks.</a:t>
            </a:r>
            <a:endParaRPr lang="en-US" dirty="0"/>
          </a:p>
          <a:p>
            <a:r>
              <a:rPr lang="en-US" dirty="0"/>
              <a:t> Monte Carlo or </a:t>
            </a:r>
            <a:r>
              <a:rPr lang="en-US" dirty="0" err="1"/>
              <a:t>quasiMC</a:t>
            </a:r>
            <a:r>
              <a:rPr lang="en-US" dirty="0"/>
              <a:t> can of course </a:t>
            </a:r>
            <a:r>
              <a:rPr lang="en-US" dirty="0" smtClean="0"/>
              <a:t>handl</a:t>
            </a:r>
            <a:r>
              <a:rPr lang="en-US" dirty="0"/>
              <a:t>e any pdf you can specify</a:t>
            </a:r>
            <a:r>
              <a:rPr lang="en-US" dirty="0" smtClean="0"/>
              <a:t>.</a:t>
            </a:r>
            <a:endParaRPr lang="en-US" dirty="0"/>
          </a:p>
          <a:p>
            <a:r>
              <a:rPr lang="en-US" dirty="0"/>
              <a:t> A binomial tree does not have enough degrees of freedom to converge to any arbitrary diffusion </a:t>
            </a:r>
            <a:r>
              <a:rPr lang="en-US" dirty="0" smtClean="0"/>
              <a:t>pdf.</a:t>
            </a:r>
            <a:endParaRPr lang="en-US" dirty="0"/>
          </a:p>
          <a:p>
            <a:r>
              <a:rPr lang="en-US" dirty="0"/>
              <a:t> A trinomial tree probably doesn’t either. Consider using a many-</a:t>
            </a:r>
            <a:r>
              <a:rPr lang="en-US" dirty="0" err="1"/>
              <a:t>nomial</a:t>
            </a:r>
            <a:r>
              <a:rPr lang="en-US" dirty="0"/>
              <a:t> tree </a:t>
            </a:r>
            <a:r>
              <a:rPr lang="en-US" dirty="0" smtClean="0"/>
              <a:t>(</a:t>
            </a:r>
            <a:r>
              <a:rPr lang="en-US" dirty="0"/>
              <a:t>explicit forward </a:t>
            </a:r>
            <a:r>
              <a:rPr lang="en-US" dirty="0" smtClean="0"/>
              <a:t>differences) (see </a:t>
            </a:r>
            <a:r>
              <a:rPr lang="en-US" dirty="0"/>
              <a:t> </a:t>
            </a:r>
            <a:r>
              <a:rPr lang="en-US" u="sng" dirty="0">
                <a:hlinkClick r:id="rId2"/>
              </a:rPr>
              <a:t>http://</a:t>
            </a:r>
            <a:r>
              <a:rPr lang="en-US" u="sng" dirty="0" smtClean="0">
                <a:hlinkClick r:id="rId2"/>
              </a:rPr>
              <a:t>ssrn.com/abstract=2199780</a:t>
            </a:r>
            <a:r>
              <a:rPr lang="en-US" u="sng" dirty="0" smtClean="0"/>
              <a:t> )</a:t>
            </a:r>
            <a:r>
              <a:rPr lang="en-US" dirty="0" smtClean="0"/>
              <a:t> </a:t>
            </a:r>
            <a:r>
              <a:rPr lang="en-US" dirty="0"/>
              <a:t>or a </a:t>
            </a:r>
            <a:r>
              <a:rPr lang="en-US" dirty="0" smtClean="0"/>
              <a:t>many-</a:t>
            </a:r>
            <a:r>
              <a:rPr lang="en-US" dirty="0" err="1" smtClean="0"/>
              <a:t>nomi</a:t>
            </a:r>
            <a:r>
              <a:rPr lang="en-US" dirty="0" err="1"/>
              <a:t>al</a:t>
            </a:r>
            <a:r>
              <a:rPr lang="en-US" dirty="0"/>
              <a:t> implicit finite difference grid </a:t>
            </a:r>
            <a:r>
              <a:rPr lang="en-US" dirty="0" smtClean="0"/>
              <a:t>– Dick </a:t>
            </a:r>
            <a:r>
              <a:rPr lang="en-US" dirty="0"/>
              <a:t>Feynman and Mark </a:t>
            </a:r>
            <a:r>
              <a:rPr lang="en-US" dirty="0" err="1" smtClean="0"/>
              <a:t>Kaç</a:t>
            </a:r>
            <a:r>
              <a:rPr lang="en-US" dirty="0" smtClean="0"/>
              <a:t> </a:t>
            </a:r>
            <a:r>
              <a:rPr lang="en-US" dirty="0"/>
              <a:t>reassure us that the numerically solved SDE fitting the pdf, and the </a:t>
            </a:r>
            <a:r>
              <a:rPr lang="en-US" dirty="0" smtClean="0"/>
              <a:t>numerically </a:t>
            </a:r>
            <a:r>
              <a:rPr lang="en-US" dirty="0"/>
              <a:t>solved PDE, are the same thing. If you use implicit grids remember that you </a:t>
            </a:r>
            <a:r>
              <a:rPr lang="en-US" dirty="0" smtClean="0"/>
              <a:t>may </a:t>
            </a:r>
            <a:r>
              <a:rPr lang="en-US" dirty="0"/>
              <a:t>need </a:t>
            </a:r>
            <a:r>
              <a:rPr lang="en-US" dirty="0" smtClean="0"/>
              <a:t>to </a:t>
            </a:r>
            <a:r>
              <a:rPr lang="en-US" dirty="0"/>
              <a:t>impose artificial boundaries, either absorbing or reflecting</a:t>
            </a:r>
            <a:r>
              <a:rPr lang="en-US" dirty="0" smtClean="0"/>
              <a:t>. </a:t>
            </a:r>
            <a:r>
              <a:rPr lang="en-US" dirty="0"/>
              <a:t>These false boundaries should be far </a:t>
            </a:r>
            <a:r>
              <a:rPr lang="en-US" dirty="0" smtClean="0"/>
              <a:t>enough </a:t>
            </a:r>
            <a:r>
              <a:rPr lang="en-US" dirty="0"/>
              <a:t>out to not affect the </a:t>
            </a:r>
            <a:r>
              <a:rPr lang="en-US" dirty="0" smtClean="0"/>
              <a:t>results.</a:t>
            </a:r>
            <a:endParaRPr lang="en-US" dirty="0"/>
          </a:p>
          <a:p>
            <a:r>
              <a:rPr lang="en-US" dirty="0"/>
              <a:t> Don’t use trees or grids outer-</a:t>
            </a:r>
            <a:r>
              <a:rPr lang="en-US" dirty="0" err="1"/>
              <a:t>producting</a:t>
            </a:r>
            <a:r>
              <a:rPr lang="en-US" dirty="0"/>
              <a:t> 4 or more underlyings </a:t>
            </a:r>
            <a:r>
              <a:rPr lang="en-US" dirty="0" smtClean="0"/>
              <a:t>– the </a:t>
            </a:r>
            <a:r>
              <a:rPr lang="en-US" dirty="0"/>
              <a:t>curse of dimensionality.</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117</a:t>
            </a:fld>
            <a:endParaRPr lang="en-US" dirty="0">
              <a:ea typeface="ＭＳ Ｐゴシック" pitchFamily="-84" charset="-128"/>
            </a:endParaRPr>
          </a:p>
        </p:txBody>
      </p:sp>
    </p:spTree>
    <p:extLst>
      <p:ext uri="{BB962C8B-B14F-4D97-AF65-F5344CB8AC3E}">
        <p14:creationId xmlns:p14="http://schemas.microsoft.com/office/powerpoint/2010/main" val="329352853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Missing Data issues</a:t>
            </a: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3C466B11-22F7-4250-969E-1C4180DCAB7C}" type="slidenum">
              <a:rPr lang="en-US" smtClean="0">
                <a:ea typeface="ＭＳ Ｐゴシック" pitchFamily="-84" charset="-128"/>
              </a:rPr>
              <a:t>118</a:t>
            </a:fld>
            <a:endParaRPr lang="en-US" dirty="0">
              <a:ea typeface="ＭＳ Ｐゴシック" pitchFamily="-84" charset="-128"/>
            </a:endParaRPr>
          </a:p>
        </p:txBody>
      </p:sp>
    </p:spTree>
    <p:extLst>
      <p:ext uri="{BB962C8B-B14F-4D97-AF65-F5344CB8AC3E}">
        <p14:creationId xmlns:p14="http://schemas.microsoft.com/office/powerpoint/2010/main" val="203421075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An Example from a Data Aggregator</a:t>
            </a:r>
            <a:endParaRPr lang="en-US" dirty="0"/>
          </a:p>
        </p:txBody>
      </p:sp>
      <p:sp>
        <p:nvSpPr>
          <p:cNvPr id="3" name="Content Placeholder 2"/>
          <p:cNvSpPr>
            <a:spLocks noGrp="1"/>
          </p:cNvSpPr>
          <p:nvPr>
            <p:ph idx="1"/>
          </p:nvPr>
        </p:nvSpPr>
        <p:spPr/>
        <p:txBody>
          <a:bodyPr>
            <a:normAutofit/>
          </a:bodyPr>
          <a:lstStyle/>
          <a:p>
            <a:r>
              <a:rPr lang="en-US" sz="2000" dirty="0"/>
              <a:t>Suppose the algorithm for quoting prices of a security is the arithmetic average of all contributor quotes if 3 or more contributors, else repeat yesterday’s price.</a:t>
            </a:r>
          </a:p>
          <a:p>
            <a:r>
              <a:rPr lang="en-US" sz="2000" dirty="0"/>
              <a:t>5 contributors, each supplying a constant price on this schedule:</a:t>
            </a:r>
          </a:p>
        </p:txBody>
      </p:sp>
      <p:graphicFrame>
        <p:nvGraphicFramePr>
          <p:cNvPr id="7" name="Table 6"/>
          <p:cNvGraphicFramePr>
            <a:graphicFrameLocks noGrp="1"/>
          </p:cNvGraphicFramePr>
          <p:nvPr>
            <p:extLst>
              <p:ext uri="{D42A27DB-BD31-4B8C-83A1-F6EECF244321}">
                <p14:modId xmlns:p14="http://schemas.microsoft.com/office/powerpoint/2010/main" val="4129696974"/>
              </p:ext>
            </p:extLst>
          </p:nvPr>
        </p:nvGraphicFramePr>
        <p:xfrm>
          <a:off x="2209800" y="3048000"/>
          <a:ext cx="7772400" cy="2481580"/>
        </p:xfrm>
        <a:graphic>
          <a:graphicData uri="http://schemas.openxmlformats.org/drawingml/2006/table">
            <a:tbl>
              <a:tblPr firstRow="1" bandRow="1">
                <a:tableStyleId>{D7AC3CCA-C797-4891-BE02-D94E43425B78}</a:tableStyleId>
              </a:tblPr>
              <a:tblGrid>
                <a:gridCol w="1554480"/>
                <a:gridCol w="1036320"/>
                <a:gridCol w="1295400"/>
                <a:gridCol w="1295400"/>
                <a:gridCol w="1295400"/>
                <a:gridCol w="1295400"/>
              </a:tblGrid>
              <a:tr h="368300">
                <a:tc>
                  <a:txBody>
                    <a:bodyPr/>
                    <a:lstStyle/>
                    <a:p>
                      <a:r>
                        <a:rPr lang="en-US" sz="1600" baseline="0" dirty="0" smtClean="0"/>
                        <a:t>Contributor</a:t>
                      </a:r>
                      <a:endParaRPr lang="en-US" sz="1600" baseline="0" dirty="0">
                        <a:solidFill>
                          <a:schemeClr val="tx1"/>
                        </a:solidFill>
                        <a:latin typeface="Garamond" panose="02020404030301010803" pitchFamily="18" charset="0"/>
                      </a:endParaRPr>
                    </a:p>
                  </a:txBody>
                  <a:tcPr/>
                </a:tc>
                <a:tc>
                  <a:txBody>
                    <a:bodyPr/>
                    <a:lstStyle/>
                    <a:p>
                      <a:r>
                        <a:rPr lang="en-US" dirty="0" smtClean="0"/>
                        <a:t>Monday</a:t>
                      </a:r>
                      <a:endParaRPr lang="en-US" dirty="0"/>
                    </a:p>
                  </a:txBody>
                  <a:tcPr/>
                </a:tc>
                <a:tc>
                  <a:txBody>
                    <a:bodyPr/>
                    <a:lstStyle/>
                    <a:p>
                      <a:r>
                        <a:rPr lang="en-US" dirty="0" smtClean="0"/>
                        <a:t>Tuesday</a:t>
                      </a:r>
                      <a:endParaRPr lang="en-US" dirty="0"/>
                    </a:p>
                  </a:txBody>
                  <a:tcPr/>
                </a:tc>
                <a:tc>
                  <a:txBody>
                    <a:bodyPr/>
                    <a:lstStyle/>
                    <a:p>
                      <a:r>
                        <a:rPr lang="en-US" dirty="0" smtClean="0"/>
                        <a:t>Wednesday</a:t>
                      </a:r>
                      <a:endParaRPr lang="en-US" dirty="0"/>
                    </a:p>
                  </a:txBody>
                  <a:tcPr/>
                </a:tc>
                <a:tc>
                  <a:txBody>
                    <a:bodyPr/>
                    <a:lstStyle/>
                    <a:p>
                      <a:r>
                        <a:rPr lang="en-US" dirty="0" smtClean="0"/>
                        <a:t>Thursday</a:t>
                      </a:r>
                      <a:endParaRPr lang="en-US" dirty="0"/>
                    </a:p>
                  </a:txBody>
                  <a:tcPr/>
                </a:tc>
                <a:tc>
                  <a:txBody>
                    <a:bodyPr/>
                    <a:lstStyle/>
                    <a:p>
                      <a:r>
                        <a:rPr lang="en-US" dirty="0" smtClean="0"/>
                        <a:t>Friday</a:t>
                      </a:r>
                      <a:endParaRPr lang="en-US" dirty="0"/>
                    </a:p>
                  </a:txBody>
                  <a:tcPr/>
                </a:tc>
              </a:tr>
              <a:tr h="368300">
                <a:tc>
                  <a:txBody>
                    <a:bodyPr/>
                    <a:lstStyle/>
                    <a:p>
                      <a:r>
                        <a:rPr lang="en-US" dirty="0" smtClean="0"/>
                        <a:t>A</a:t>
                      </a:r>
                      <a:endParaRPr lang="en-US" dirty="0"/>
                    </a:p>
                  </a:txBody>
                  <a:tcPr/>
                </a:tc>
                <a:tc>
                  <a:txBody>
                    <a:bodyPr/>
                    <a:lstStyle/>
                    <a:p>
                      <a:r>
                        <a:rPr lang="en-US" dirty="0" smtClean="0"/>
                        <a:t>65</a:t>
                      </a:r>
                      <a:endParaRPr lang="en-US" dirty="0"/>
                    </a:p>
                  </a:txBody>
                  <a:tcPr/>
                </a:tc>
                <a:tc>
                  <a:txBody>
                    <a:bodyPr/>
                    <a:lstStyle/>
                    <a:p>
                      <a:r>
                        <a:rPr lang="en-US" dirty="0" smtClean="0"/>
                        <a:t>65</a:t>
                      </a:r>
                      <a:endParaRPr lang="en-US" dirty="0"/>
                    </a:p>
                  </a:txBody>
                  <a:tcPr/>
                </a:tc>
                <a:tc>
                  <a:txBody>
                    <a:bodyPr/>
                    <a:lstStyle/>
                    <a:p>
                      <a:r>
                        <a:rPr lang="en-US" dirty="0" smtClean="0"/>
                        <a:t>65</a:t>
                      </a:r>
                      <a:endParaRPr lang="en-US" dirty="0"/>
                    </a:p>
                  </a:txBody>
                  <a:tcPr/>
                </a:tc>
                <a:tc>
                  <a:txBody>
                    <a:bodyPr/>
                    <a:lstStyle/>
                    <a:p>
                      <a:r>
                        <a:rPr lang="en-US" dirty="0" smtClean="0"/>
                        <a:t>65</a:t>
                      </a:r>
                      <a:endParaRPr lang="en-US" dirty="0"/>
                    </a:p>
                  </a:txBody>
                  <a:tcPr/>
                </a:tc>
                <a:tc>
                  <a:txBody>
                    <a:bodyPr/>
                    <a:lstStyle/>
                    <a:p>
                      <a:r>
                        <a:rPr lang="en-US" dirty="0" smtClean="0"/>
                        <a:t>65</a:t>
                      </a:r>
                      <a:endParaRPr lang="en-US" dirty="0"/>
                    </a:p>
                  </a:txBody>
                  <a:tcPr/>
                </a:tc>
              </a:tr>
              <a:tr h="368300">
                <a:tc>
                  <a:txBody>
                    <a:bodyPr/>
                    <a:lstStyle/>
                    <a:p>
                      <a:r>
                        <a:rPr lang="en-US" dirty="0" smtClean="0"/>
                        <a:t>B</a:t>
                      </a:r>
                      <a:endParaRPr lang="en-US" dirty="0"/>
                    </a:p>
                  </a:txBody>
                  <a:tcPr/>
                </a:tc>
                <a:tc>
                  <a:txBody>
                    <a:bodyPr/>
                    <a:lstStyle/>
                    <a:p>
                      <a:r>
                        <a:rPr lang="en-US" dirty="0" smtClean="0"/>
                        <a:t>60</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r>
                        <a:rPr lang="en-US" dirty="0" smtClean="0"/>
                        <a:t>60</a:t>
                      </a:r>
                      <a:endParaRPr lang="en-US" dirty="0"/>
                    </a:p>
                  </a:txBody>
                  <a:tcPr/>
                </a:tc>
              </a:tr>
              <a:tr h="368300">
                <a:tc>
                  <a:txBody>
                    <a:bodyPr/>
                    <a:lstStyle/>
                    <a:p>
                      <a:r>
                        <a:rPr lang="en-US" dirty="0" smtClean="0"/>
                        <a:t>C</a:t>
                      </a:r>
                      <a:endParaRPr lang="en-US" dirty="0"/>
                    </a:p>
                  </a:txBody>
                  <a:tcPr/>
                </a:tc>
                <a:tc>
                  <a:txBody>
                    <a:bodyPr/>
                    <a:lstStyle/>
                    <a:p>
                      <a:endParaRPr lang="en-US" dirty="0"/>
                    </a:p>
                  </a:txBody>
                  <a:tcPr/>
                </a:tc>
                <a:tc>
                  <a:txBody>
                    <a:bodyPr/>
                    <a:lstStyle/>
                    <a:p>
                      <a:r>
                        <a:rPr lang="en-US" dirty="0" smtClean="0"/>
                        <a:t>57</a:t>
                      </a:r>
                      <a:endParaRPr lang="en-US" dirty="0"/>
                    </a:p>
                  </a:txBody>
                  <a:tcPr/>
                </a:tc>
                <a:tc>
                  <a:txBody>
                    <a:bodyPr/>
                    <a:lstStyle/>
                    <a:p>
                      <a:r>
                        <a:rPr lang="en-US" dirty="0" smtClean="0"/>
                        <a:t>57</a:t>
                      </a:r>
                      <a:endParaRPr lang="en-US" dirty="0"/>
                    </a:p>
                  </a:txBody>
                  <a:tcPr/>
                </a:tc>
                <a:tc>
                  <a:txBody>
                    <a:bodyPr/>
                    <a:lstStyle/>
                    <a:p>
                      <a:r>
                        <a:rPr lang="en-US" dirty="0" smtClean="0"/>
                        <a:t>57</a:t>
                      </a:r>
                      <a:endParaRPr lang="en-US" dirty="0"/>
                    </a:p>
                  </a:txBody>
                  <a:tcPr/>
                </a:tc>
                <a:tc>
                  <a:txBody>
                    <a:bodyPr/>
                    <a:lstStyle/>
                    <a:p>
                      <a:endParaRPr lang="en-US" dirty="0"/>
                    </a:p>
                  </a:txBody>
                  <a:tcPr/>
                </a:tc>
              </a:tr>
              <a:tr h="368300">
                <a:tc>
                  <a:txBody>
                    <a:bodyPr/>
                    <a:lstStyle/>
                    <a:p>
                      <a:r>
                        <a:rPr lang="en-US" dirty="0" smtClean="0"/>
                        <a:t>D</a:t>
                      </a:r>
                      <a:endParaRPr lang="en-US" dirty="0"/>
                    </a:p>
                  </a:txBody>
                  <a:tcPr/>
                </a:tc>
                <a:tc>
                  <a:txBody>
                    <a:bodyPr/>
                    <a:lstStyle/>
                    <a:p>
                      <a:r>
                        <a:rPr lang="en-US" dirty="0" smtClean="0"/>
                        <a:t>70</a:t>
                      </a:r>
                      <a:endParaRPr lang="en-US" dirty="0"/>
                    </a:p>
                  </a:txBody>
                  <a:tcPr/>
                </a:tc>
                <a:tc>
                  <a:txBody>
                    <a:bodyPr/>
                    <a:lstStyle/>
                    <a:p>
                      <a:r>
                        <a:rPr lang="en-US" dirty="0" smtClean="0"/>
                        <a:t>70</a:t>
                      </a:r>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r h="368300">
                <a:tc>
                  <a:txBody>
                    <a:bodyPr/>
                    <a:lstStyle/>
                    <a:p>
                      <a:r>
                        <a:rPr lang="en-US" dirty="0" smtClean="0"/>
                        <a:t>E</a:t>
                      </a:r>
                      <a:endParaRPr lang="en-US" dirty="0"/>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r>
                        <a:rPr lang="en-US" dirty="0" smtClean="0"/>
                        <a:t>55</a:t>
                      </a:r>
                      <a:endParaRPr lang="en-US" dirty="0"/>
                    </a:p>
                  </a:txBody>
                  <a:tcPr/>
                </a:tc>
                <a:tc>
                  <a:txBody>
                    <a:bodyPr/>
                    <a:lstStyle/>
                    <a:p>
                      <a:r>
                        <a:rPr lang="en-US" dirty="0" smtClean="0"/>
                        <a:t>55</a:t>
                      </a:r>
                      <a:endParaRPr lang="en-US" dirty="0"/>
                    </a:p>
                  </a:txBody>
                  <a:tcPr/>
                </a:tc>
              </a:tr>
            </a:tbl>
          </a:graphicData>
        </a:graphic>
      </p:graphicFrame>
      <p:sp>
        <p:nvSpPr>
          <p:cNvPr id="8"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119</a:t>
            </a:fld>
            <a:endParaRPr lang="en-US" dirty="0">
              <a:ea typeface="ＭＳ Ｐゴシック" pitchFamily="-84" charset="-128"/>
            </a:endParaRPr>
          </a:p>
        </p:txBody>
      </p:sp>
    </p:spTree>
    <p:extLst>
      <p:ext uri="{BB962C8B-B14F-4D97-AF65-F5344CB8AC3E}">
        <p14:creationId xmlns:p14="http://schemas.microsoft.com/office/powerpoint/2010/main" val="404687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Your First Model - Eyesight</a:t>
            </a:r>
            <a:endParaRPr lang="en-US" dirty="0">
              <a:latin typeface="Garamond" panose="02020404030301010803" pitchFamily="18" charset="0"/>
            </a:endParaRPr>
          </a:p>
        </p:txBody>
      </p:sp>
      <p:sp>
        <p:nvSpPr>
          <p:cNvPr id="3" name="Content Placeholder 2"/>
          <p:cNvSpPr>
            <a:spLocks noGrp="1"/>
          </p:cNvSpPr>
          <p:nvPr>
            <p:ph idx="1"/>
          </p:nvPr>
        </p:nvSpPr>
        <p:spPr/>
        <p:txBody>
          <a:bodyPr>
            <a:normAutofit/>
          </a:bodyPr>
          <a:lstStyle/>
          <a:p>
            <a:pPr>
              <a:lnSpc>
                <a:spcPct val="110000"/>
              </a:lnSpc>
            </a:pPr>
            <a:r>
              <a:rPr lang="en-US" dirty="0" smtClean="0"/>
              <a:t>Look at another person’s face.  Every few seconds, you will see their eyelids as they blink.  You, too, blink every ~2 – 10 seconds.  Does your perception of the outside world include the reality of it disappearing briefly when you blink, and seeing your eyelids?</a:t>
            </a:r>
          </a:p>
          <a:p>
            <a:pPr>
              <a:lnSpc>
                <a:spcPct val="110000"/>
              </a:lnSpc>
            </a:pPr>
            <a:r>
              <a:rPr lang="en-US" dirty="0" smtClean="0"/>
              <a:t>It does not.  Your vision </a:t>
            </a:r>
            <a:r>
              <a:rPr lang="en-US" u="sng" dirty="0" smtClean="0"/>
              <a:t>model</a:t>
            </a:r>
            <a:r>
              <a:rPr lang="en-US" dirty="0" smtClean="0"/>
              <a:t> is hardwired to disregard the momentary blackouts caused by blinking.  What you perceive is a somewhat idealized model of what photons do or don’t hit your retina.</a:t>
            </a:r>
          </a:p>
          <a:p>
            <a:pPr>
              <a:lnSpc>
                <a:spcPct val="110000"/>
              </a:lnSpc>
            </a:pPr>
            <a:r>
              <a:rPr lang="en-US" dirty="0" smtClean="0"/>
              <a:t>My point is that models are not reality even when you think they are, and that their deliberate omissions may be helpful and desirable.  Simplification to emphasize what’s important is a good thing.</a:t>
            </a:r>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a:t>
            </a:fld>
            <a:endParaRPr lang="en-US" dirty="0">
              <a:ea typeface="ＭＳ Ｐゴシック" pitchFamily="-84" charset="-128"/>
            </a:endParaRPr>
          </a:p>
        </p:txBody>
      </p:sp>
    </p:spTree>
    <p:extLst>
      <p:ext uri="{BB962C8B-B14F-4D97-AF65-F5344CB8AC3E}">
        <p14:creationId xmlns:p14="http://schemas.microsoft.com/office/powerpoint/2010/main" val="329433332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False Volatility</a:t>
            </a:r>
            <a:endParaRPr lang="en-US" dirty="0"/>
          </a:p>
        </p:txBody>
      </p:sp>
      <p:sp>
        <p:nvSpPr>
          <p:cNvPr id="3" name="Content Placeholder 2"/>
          <p:cNvSpPr>
            <a:spLocks noGrp="1"/>
          </p:cNvSpPr>
          <p:nvPr>
            <p:ph idx="1"/>
          </p:nvPr>
        </p:nvSpPr>
        <p:spPr/>
        <p:txBody>
          <a:bodyPr/>
          <a:lstStyle/>
          <a:p>
            <a:r>
              <a:rPr lang="en-US" dirty="0" smtClean="0"/>
              <a:t>The reported price time series from the vendor looks like active trading, but it isn’t.</a:t>
            </a:r>
          </a:p>
          <a:p>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667000"/>
            <a:ext cx="6172200" cy="37101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120</a:t>
            </a:fld>
            <a:endParaRPr lang="en-US" dirty="0">
              <a:ea typeface="ＭＳ Ｐゴシック" pitchFamily="-84" charset="-128"/>
            </a:endParaRPr>
          </a:p>
        </p:txBody>
      </p:sp>
    </p:spTree>
    <p:extLst>
      <p:ext uri="{BB962C8B-B14F-4D97-AF65-F5344CB8AC3E}">
        <p14:creationId xmlns:p14="http://schemas.microsoft.com/office/powerpoint/2010/main" val="46068901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 Positive Definite</a:t>
            </a:r>
            <a:endParaRPr lang="en-US" dirty="0"/>
          </a:p>
        </p:txBody>
      </p:sp>
      <p:sp>
        <p:nvSpPr>
          <p:cNvPr id="3" name="Content Placeholder 2"/>
          <p:cNvSpPr>
            <a:spLocks noGrp="1"/>
          </p:cNvSpPr>
          <p:nvPr>
            <p:ph idx="1"/>
          </p:nvPr>
        </p:nvSpPr>
        <p:spPr/>
        <p:txBody>
          <a:bodyPr/>
          <a:lstStyle/>
          <a:p>
            <a:r>
              <a:rPr lang="en-US" dirty="0" smtClean="0"/>
              <a:t>Many times you need a matrix inverse, or a Principal Components Analysis, or such.  Here we see missing data causing problems again.  </a:t>
            </a:r>
          </a:p>
          <a:p>
            <a:r>
              <a:rPr lang="en-US" dirty="0" smtClean="0"/>
              <a:t>Three stocks partially observed on three days.</a:t>
            </a:r>
          </a:p>
          <a:p>
            <a:pPr lvl="1"/>
            <a:r>
              <a:rPr lang="en-US" dirty="0" smtClean="0"/>
              <a:t>Day 1 – A goes up, B goes down, C not traded</a:t>
            </a:r>
          </a:p>
          <a:p>
            <a:pPr lvl="1"/>
            <a:r>
              <a:rPr lang="en-US" dirty="0" smtClean="0"/>
              <a:t>Day 2 – A goes down, B not traded, C goes up</a:t>
            </a:r>
          </a:p>
          <a:p>
            <a:pPr lvl="1"/>
            <a:r>
              <a:rPr lang="en-US" dirty="0" smtClean="0"/>
              <a:t>Day 3 – A not traded, B goes up, C goes down</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121</a:t>
            </a:fld>
            <a:endParaRPr lang="en-US" dirty="0">
              <a:ea typeface="ＭＳ Ｐゴシック" pitchFamily="-84" charset="-128"/>
            </a:endParaRPr>
          </a:p>
        </p:txBody>
      </p:sp>
    </p:spTree>
    <p:extLst>
      <p:ext uri="{BB962C8B-B14F-4D97-AF65-F5344CB8AC3E}">
        <p14:creationId xmlns:p14="http://schemas.microsoft.com/office/powerpoint/2010/main" val="349824166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Matrix mess</a:t>
            </a:r>
            <a:endParaRPr lang="en-US" dirty="0"/>
          </a:p>
        </p:txBody>
      </p:sp>
      <p:sp>
        <p:nvSpPr>
          <p:cNvPr id="3" name="Content Placeholder 2"/>
          <p:cNvSpPr>
            <a:spLocks noGrp="1"/>
          </p:cNvSpPr>
          <p:nvPr>
            <p:ph idx="1"/>
          </p:nvPr>
        </p:nvSpPr>
        <p:spPr/>
        <p:txBody>
          <a:bodyPr>
            <a:normAutofit/>
          </a:bodyPr>
          <a:lstStyle/>
          <a:p>
            <a:r>
              <a:rPr lang="en-US" dirty="0" smtClean="0"/>
              <a:t>So the correlation matrix is</a:t>
            </a:r>
          </a:p>
          <a:p>
            <a:endParaRPr lang="en-US" dirty="0"/>
          </a:p>
          <a:p>
            <a:endParaRPr lang="en-US" dirty="0" smtClean="0"/>
          </a:p>
          <a:p>
            <a:endParaRPr lang="en-US" sz="2000" dirty="0"/>
          </a:p>
          <a:p>
            <a:endParaRPr lang="en-US" sz="2000" dirty="0"/>
          </a:p>
          <a:p>
            <a:r>
              <a:rPr lang="en-US" sz="2000" dirty="0"/>
              <a:t>And the inverse is  0      -.5     -.5      </a:t>
            </a:r>
          </a:p>
          <a:p>
            <a:pPr marL="0" indent="0">
              <a:buNone/>
            </a:pPr>
            <a:r>
              <a:rPr lang="en-US" sz="2000" dirty="0"/>
              <a:t>	                    -.5       0     -.5</a:t>
            </a:r>
          </a:p>
          <a:p>
            <a:pPr marL="0" indent="0">
              <a:buNone/>
            </a:pPr>
            <a:r>
              <a:rPr lang="en-US" sz="2000" dirty="0"/>
              <a:t>                                   -.5     -.5      0</a:t>
            </a:r>
          </a:p>
          <a:p>
            <a:r>
              <a:rPr lang="en-US" sz="2000" dirty="0"/>
              <a:t>Eigenvalues -1,  2,   2 so it’s not positive definite, and can’t be used for most financial calculations.  A more subtle version of this often shows up in corporate </a:t>
            </a:r>
            <a:r>
              <a:rPr lang="en-US" sz="2000" dirty="0" err="1"/>
              <a:t>VaR</a:t>
            </a:r>
            <a:r>
              <a:rPr lang="en-US" sz="2000" dirty="0"/>
              <a:t> calculations when some time series are more liquid than others.</a:t>
            </a:r>
          </a:p>
        </p:txBody>
      </p:sp>
      <p:graphicFrame>
        <p:nvGraphicFramePr>
          <p:cNvPr id="7" name="Table 6"/>
          <p:cNvGraphicFramePr>
            <a:graphicFrameLocks noGrp="1"/>
          </p:cNvGraphicFramePr>
          <p:nvPr>
            <p:extLst>
              <p:ext uri="{D42A27DB-BD31-4B8C-83A1-F6EECF244321}">
                <p14:modId xmlns:p14="http://schemas.microsoft.com/office/powerpoint/2010/main" val="829759949"/>
              </p:ext>
            </p:extLst>
          </p:nvPr>
        </p:nvGraphicFramePr>
        <p:xfrm>
          <a:off x="4215809" y="935665"/>
          <a:ext cx="3657600" cy="1565231"/>
        </p:xfrm>
        <a:graphic>
          <a:graphicData uri="http://schemas.openxmlformats.org/drawingml/2006/table">
            <a:tbl>
              <a:tblPr firstRow="1" bandRow="1">
                <a:tableStyleId>{68D230F3-CF80-4859-8CE7-A43EE81993B5}</a:tableStyleId>
              </a:tblPr>
              <a:tblGrid>
                <a:gridCol w="1219200"/>
                <a:gridCol w="1219200"/>
                <a:gridCol w="1219200"/>
              </a:tblGrid>
              <a:tr h="523240">
                <a:tc>
                  <a:txBody>
                    <a:bodyPr/>
                    <a:lstStyle/>
                    <a:p>
                      <a:r>
                        <a:rPr lang="en-US" b="0" dirty="0" smtClean="0"/>
                        <a:t>1</a:t>
                      </a:r>
                      <a:endParaRPr lang="en-US" b="0" dirty="0"/>
                    </a:p>
                  </a:txBody>
                  <a:tcPr/>
                </a:tc>
                <a:tc>
                  <a:txBody>
                    <a:bodyPr/>
                    <a:lstStyle/>
                    <a:p>
                      <a:r>
                        <a:rPr lang="en-US" b="0" dirty="0" smtClean="0"/>
                        <a:t>-1</a:t>
                      </a:r>
                      <a:endParaRPr lang="en-US" b="0" dirty="0"/>
                    </a:p>
                  </a:txBody>
                  <a:tcPr/>
                </a:tc>
                <a:tc>
                  <a:txBody>
                    <a:bodyPr/>
                    <a:lstStyle/>
                    <a:p>
                      <a:r>
                        <a:rPr lang="en-US" b="0" dirty="0" smtClean="0"/>
                        <a:t>-1</a:t>
                      </a:r>
                      <a:endParaRPr lang="en-US" b="0" dirty="0"/>
                    </a:p>
                  </a:txBody>
                  <a:tcPr/>
                </a:tc>
              </a:tr>
              <a:tr h="518751">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r>
              <a:tr h="523240">
                <a:tc>
                  <a:txBody>
                    <a:bodyPr/>
                    <a:lstStyle/>
                    <a:p>
                      <a:r>
                        <a:rPr lang="en-US" dirty="0" smtClean="0"/>
                        <a:t>-1</a:t>
                      </a:r>
                      <a:endParaRPr lang="en-US" dirty="0"/>
                    </a:p>
                  </a:txBody>
                  <a:tcPr/>
                </a:tc>
                <a:tc>
                  <a:txBody>
                    <a:bodyPr/>
                    <a:lstStyle/>
                    <a:p>
                      <a:r>
                        <a:rPr lang="en-US" dirty="0" smtClean="0"/>
                        <a:t>-1</a:t>
                      </a:r>
                      <a:endParaRPr lang="en-US" dirty="0"/>
                    </a:p>
                  </a:txBody>
                  <a:tcPr/>
                </a:tc>
                <a:tc>
                  <a:txBody>
                    <a:bodyPr/>
                    <a:lstStyle/>
                    <a:p>
                      <a:r>
                        <a:rPr lang="en-US" dirty="0" smtClean="0"/>
                        <a:t>1</a:t>
                      </a:r>
                      <a:endParaRPr lang="en-US" dirty="0"/>
                    </a:p>
                  </a:txBody>
                  <a:tcPr/>
                </a:tc>
              </a:tr>
            </a:tbl>
          </a:graphicData>
        </a:graphic>
      </p:graphicFrame>
      <p:sp>
        <p:nvSpPr>
          <p:cNvPr id="8"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122</a:t>
            </a:fld>
            <a:endParaRPr lang="en-US" dirty="0">
              <a:ea typeface="ＭＳ Ｐゴシック" pitchFamily="-84" charset="-128"/>
            </a:endParaRPr>
          </a:p>
        </p:txBody>
      </p:sp>
    </p:spTree>
    <p:extLst>
      <p:ext uri="{BB962C8B-B14F-4D97-AF65-F5344CB8AC3E}">
        <p14:creationId xmlns:p14="http://schemas.microsoft.com/office/powerpoint/2010/main" val="405578834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Partial Solution</a:t>
            </a:r>
            <a:endParaRPr lang="en-US" dirty="0"/>
          </a:p>
        </p:txBody>
      </p:sp>
      <p:sp>
        <p:nvSpPr>
          <p:cNvPr id="3" name="Content Placeholder 2"/>
          <p:cNvSpPr>
            <a:spLocks noGrp="1"/>
          </p:cNvSpPr>
          <p:nvPr>
            <p:ph idx="1"/>
          </p:nvPr>
        </p:nvSpPr>
        <p:spPr/>
        <p:txBody>
          <a:bodyPr>
            <a:normAutofit/>
          </a:bodyPr>
          <a:lstStyle/>
          <a:p>
            <a:r>
              <a:rPr lang="en-US" dirty="0" smtClean="0"/>
              <a:t>At one of my previous jobs, the way they dealt with this was to have a multi-step inversion:</a:t>
            </a:r>
          </a:p>
          <a:p>
            <a:pPr marL="971550" lvl="1" indent="-514350">
              <a:buFont typeface="+mj-lt"/>
              <a:buAutoNum type="arabicPeriod"/>
            </a:pPr>
            <a:r>
              <a:rPr lang="en-US" dirty="0" smtClean="0"/>
              <a:t>Arrange the </a:t>
            </a:r>
            <a:r>
              <a:rPr lang="en-US" dirty="0" err="1" smtClean="0"/>
              <a:t>timeseries</a:t>
            </a:r>
            <a:r>
              <a:rPr lang="en-US" dirty="0" smtClean="0"/>
              <a:t> in descending order of liquidity.</a:t>
            </a:r>
          </a:p>
          <a:p>
            <a:pPr marL="971550" lvl="1" indent="-514350">
              <a:buFont typeface="+mj-lt"/>
              <a:buAutoNum type="arabicPeriod"/>
            </a:pPr>
            <a:r>
              <a:rPr lang="en-US" dirty="0" smtClean="0"/>
              <a:t>Invert the covariance matrix of the fully observed </a:t>
            </a:r>
            <a:r>
              <a:rPr lang="en-US" dirty="0" err="1" smtClean="0"/>
              <a:t>timeseries</a:t>
            </a:r>
            <a:r>
              <a:rPr lang="en-US" dirty="0" smtClean="0"/>
              <a:t>, which will be (almost) positive definite.</a:t>
            </a:r>
          </a:p>
          <a:p>
            <a:pPr marL="971550" lvl="1" indent="-514350">
              <a:buFont typeface="+mj-lt"/>
              <a:buAutoNum type="arabicPeriod"/>
            </a:pPr>
            <a:r>
              <a:rPr lang="en-US" dirty="0" smtClean="0"/>
              <a:t>Augment with often-observed risk factors, and force the upper left of the approximate pseudo-inverse to exactly match step 2.</a:t>
            </a:r>
          </a:p>
          <a:p>
            <a:pPr marL="971550" lvl="1" indent="-514350">
              <a:buFont typeface="+mj-lt"/>
              <a:buAutoNum type="arabicPeriod"/>
            </a:pPr>
            <a:r>
              <a:rPr lang="en-US" dirty="0" smtClean="0"/>
              <a:t>Repeat for a few more tiers of liquidity.</a:t>
            </a:r>
          </a:p>
          <a:p>
            <a:pPr marL="571500" indent="-514350"/>
            <a:r>
              <a:rPr lang="en-US" dirty="0" smtClean="0"/>
              <a:t>Note that filling in missing values with, for example, EM, reduces volatility and might change the covariance structure.</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123</a:t>
            </a:fld>
            <a:endParaRPr lang="en-US" dirty="0">
              <a:ea typeface="ＭＳ Ｐゴシック" pitchFamily="-84" charset="-128"/>
            </a:endParaRPr>
          </a:p>
        </p:txBody>
      </p:sp>
    </p:spTree>
    <p:extLst>
      <p:ext uri="{BB962C8B-B14F-4D97-AF65-F5344CB8AC3E}">
        <p14:creationId xmlns:p14="http://schemas.microsoft.com/office/powerpoint/2010/main" val="279240527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Assets / New Risk Factors</a:t>
            </a:r>
            <a:endParaRPr lang="en-US" dirty="0"/>
          </a:p>
        </p:txBody>
      </p:sp>
      <p:sp>
        <p:nvSpPr>
          <p:cNvPr id="3" name="Content Placeholder 2"/>
          <p:cNvSpPr>
            <a:spLocks noGrp="1"/>
          </p:cNvSpPr>
          <p:nvPr>
            <p:ph idx="1"/>
          </p:nvPr>
        </p:nvSpPr>
        <p:spPr/>
        <p:txBody>
          <a:bodyPr/>
          <a:lstStyle/>
          <a:p>
            <a:r>
              <a:rPr lang="en-US" dirty="0" smtClean="0"/>
              <a:t>Suppose you want to calculate correlations based on 5 years of daily data, but some of your asset classes have only existed for 2 years.  </a:t>
            </a:r>
          </a:p>
          <a:p>
            <a:r>
              <a:rPr lang="en-US" dirty="0" smtClean="0"/>
              <a:t>What would you suggest doing?</a:t>
            </a:r>
          </a:p>
          <a:p>
            <a:r>
              <a:rPr lang="en-US" dirty="0" smtClean="0"/>
              <a:t>What if one of the new asset classes was so new that there was no data at all?</a:t>
            </a:r>
          </a:p>
          <a:p>
            <a:r>
              <a:rPr lang="en-US" dirty="0" smtClean="0"/>
              <a:t>What if the asset was a currency exchange rate, say CHF/EUR, that was pegged until a few weeks ago?</a:t>
            </a:r>
          </a:p>
          <a:p>
            <a:r>
              <a:rPr lang="en-US" dirty="0" smtClean="0"/>
              <a:t>What if the new asset was a currency that is still pegged but your firm’s economists or psychics expect to come unpegged next week? </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124</a:t>
            </a:fld>
            <a:endParaRPr lang="en-US" dirty="0">
              <a:ea typeface="ＭＳ Ｐゴシック" pitchFamily="-84" charset="-128"/>
            </a:endParaRPr>
          </a:p>
        </p:txBody>
      </p:sp>
    </p:spTree>
    <p:extLst>
      <p:ext uri="{BB962C8B-B14F-4D97-AF65-F5344CB8AC3E}">
        <p14:creationId xmlns:p14="http://schemas.microsoft.com/office/powerpoint/2010/main" val="3087918963"/>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Extrapolation</a:t>
            </a:r>
          </a:p>
        </p:txBody>
      </p:sp>
      <p:sp>
        <p:nvSpPr>
          <p:cNvPr id="31746" name="Content Placeholder 2"/>
          <p:cNvSpPr>
            <a:spLocks noGrp="1"/>
          </p:cNvSpPr>
          <p:nvPr>
            <p:ph idx="1"/>
          </p:nvPr>
        </p:nvSpPr>
        <p:spPr>
          <a:xfrm>
            <a:off x="839972" y="1030185"/>
            <a:ext cx="10473070" cy="5211127"/>
          </a:xfrm>
        </p:spPr>
        <p:txBody>
          <a:bodyPr>
            <a:normAutofit fontScale="92500" lnSpcReduction="10000"/>
          </a:bodyPr>
          <a:lstStyle/>
          <a:p>
            <a:pPr lvl="1" indent="-457200">
              <a:buFont typeface="Wingdings" panose="05000000000000000000" pitchFamily="2" charset="2"/>
              <a:buChar char="Ø"/>
            </a:pPr>
            <a:r>
              <a:rPr lang="en-US" altLang="en-US" dirty="0">
                <a:cs typeface="Arial" pitchFamily="34" charset="0"/>
              </a:rPr>
              <a:t>In the 1000-year long run, your firm will default or otherwise vanish.</a:t>
            </a:r>
          </a:p>
          <a:p>
            <a:pPr lvl="1" indent="-457200">
              <a:buFont typeface="Wingdings" panose="05000000000000000000" pitchFamily="2" charset="2"/>
              <a:buChar char="Ø"/>
            </a:pPr>
            <a:r>
              <a:rPr lang="en-US" altLang="en-US" dirty="0">
                <a:cs typeface="Arial" pitchFamily="34" charset="0"/>
              </a:rPr>
              <a:t>How many of you (show of hands) work at a firm founded before </a:t>
            </a:r>
            <a:r>
              <a:rPr lang="en-US" altLang="en-US" dirty="0" smtClean="0">
                <a:cs typeface="Arial" pitchFamily="34" charset="0"/>
              </a:rPr>
              <a:t>1015?</a:t>
            </a:r>
            <a:endParaRPr lang="en-US" altLang="en-US" dirty="0">
              <a:cs typeface="Arial" pitchFamily="34" charset="0"/>
            </a:endParaRPr>
          </a:p>
          <a:p>
            <a:pPr lvl="2" indent="-457200">
              <a:buFont typeface="Wingdings" panose="05000000000000000000" pitchFamily="2" charset="2"/>
              <a:buChar char="q"/>
            </a:pPr>
            <a:r>
              <a:rPr lang="en-US" altLang="en-US" dirty="0">
                <a:cs typeface="Arial" pitchFamily="34" charset="0"/>
              </a:rPr>
              <a:t>The only derivative contract with a long history is the Japanese rice futures which has only a 400 year history, and most OTC derivatives trading started in the 20th century but did not exist in the 19th.</a:t>
            </a:r>
          </a:p>
          <a:p>
            <a:pPr lvl="1" indent="-457200">
              <a:buFont typeface="Wingdings" panose="05000000000000000000" pitchFamily="2" charset="2"/>
              <a:buChar char="Ø"/>
            </a:pPr>
            <a:r>
              <a:rPr lang="en-US" altLang="en-US" dirty="0">
                <a:cs typeface="Arial" pitchFamily="34" charset="0"/>
              </a:rPr>
              <a:t>You cannot do non-parametric extrapolation</a:t>
            </a:r>
          </a:p>
          <a:p>
            <a:pPr lvl="2" indent="-457200">
              <a:buFont typeface="Wingdings" panose="05000000000000000000" pitchFamily="2" charset="2"/>
              <a:buChar char="q"/>
            </a:pPr>
            <a:r>
              <a:rPr lang="en-US" altLang="en-US" dirty="0">
                <a:cs typeface="Arial" pitchFamily="34" charset="0"/>
              </a:rPr>
              <a:t>Mindless- assume Gaussian or lognormal – Basel expressly disallows this</a:t>
            </a:r>
          </a:p>
          <a:p>
            <a:pPr lvl="2" indent="-457200">
              <a:buFont typeface="Wingdings" panose="05000000000000000000" pitchFamily="2" charset="2"/>
              <a:buChar char="q"/>
            </a:pPr>
            <a:r>
              <a:rPr lang="en-US" altLang="en-US" dirty="0">
                <a:cs typeface="Arial" pitchFamily="34" charset="0"/>
              </a:rPr>
              <a:t>Crises usually do not follow the same statistics as ordinary times</a:t>
            </a:r>
          </a:p>
          <a:p>
            <a:pPr lvl="2" indent="-457200">
              <a:buFont typeface="Wingdings" panose="05000000000000000000" pitchFamily="2" charset="2"/>
              <a:buChar char="q"/>
            </a:pPr>
            <a:r>
              <a:rPr lang="en-US" altLang="en-US" dirty="0">
                <a:cs typeface="Arial" pitchFamily="34" charset="0"/>
              </a:rPr>
              <a:t>Now that counterparty risk includes downgrades the extrapolation is less tricky</a:t>
            </a:r>
          </a:p>
          <a:p>
            <a:pPr lvl="2" indent="-457200">
              <a:buFont typeface="Wingdings" panose="05000000000000000000" pitchFamily="2" charset="2"/>
              <a:buChar char="q"/>
            </a:pPr>
            <a:r>
              <a:rPr lang="en-US" altLang="en-US" dirty="0">
                <a:cs typeface="Arial" pitchFamily="34" charset="0"/>
              </a:rPr>
              <a:t>Extreme value theory is questionable since it assumes stationarity</a:t>
            </a:r>
          </a:p>
          <a:p>
            <a:pPr lvl="2" indent="-457200">
              <a:buFont typeface="Wingdings" panose="05000000000000000000" pitchFamily="2" charset="2"/>
              <a:buChar char="q"/>
            </a:pPr>
            <a:r>
              <a:rPr lang="en-US" altLang="en-US" dirty="0">
                <a:cs typeface="Arial" pitchFamily="34" charset="0"/>
              </a:rPr>
              <a:t>Better – what functional form fits the data you have so you can </a:t>
            </a:r>
            <a:r>
              <a:rPr lang="en-US" altLang="en-US" dirty="0" smtClean="0">
                <a:cs typeface="Arial" pitchFamily="34" charset="0"/>
              </a:rPr>
              <a:t>extrapolate (but that also assumes stationarity)</a:t>
            </a:r>
            <a:endParaRPr lang="en-US" altLang="en-US" dirty="0">
              <a:cs typeface="Arial" pitchFamily="34" charset="0"/>
            </a:endParaRPr>
          </a:p>
          <a:p>
            <a:pPr lvl="2" indent="-457200">
              <a:buFont typeface="Wingdings" panose="05000000000000000000" pitchFamily="2" charset="2"/>
              <a:buChar char="q"/>
            </a:pPr>
            <a:r>
              <a:rPr lang="en-US" altLang="en-US" dirty="0">
                <a:cs typeface="Arial" pitchFamily="34" charset="0"/>
              </a:rPr>
              <a:t>I like the Tukey </a:t>
            </a:r>
            <a:r>
              <a:rPr lang="en-US" altLang="en-US" dirty="0" err="1">
                <a:cs typeface="Arial" pitchFamily="34" charset="0"/>
              </a:rPr>
              <a:t>g×h</a:t>
            </a:r>
            <a:r>
              <a:rPr lang="en-US" altLang="en-US" dirty="0">
                <a:cs typeface="Arial" pitchFamily="34" charset="0"/>
              </a:rPr>
              <a:t>  distribution, </a:t>
            </a:r>
            <a:r>
              <a:rPr lang="en-US" altLang="en-US" dirty="0" smtClean="0">
                <a:cs typeface="Arial" pitchFamily="34" charset="0"/>
              </a:rPr>
              <a:t>but you probably guessed that by now.</a:t>
            </a:r>
          </a:p>
          <a:p>
            <a:pPr marL="342900" lvl="1" indent="-342900">
              <a:buFont typeface="Wingdings" panose="05000000000000000000" pitchFamily="2" charset="2"/>
              <a:buChar char="Ø"/>
            </a:pPr>
            <a:r>
              <a:rPr lang="en-US" altLang="en-US" dirty="0" smtClean="0"/>
              <a:t>There are tricks to counteract non-stationarity, but they may work differently depending on whether the parameter drift is gradual or a sudden regime change</a:t>
            </a:r>
          </a:p>
          <a:p>
            <a:pPr marL="633413" lvl="2" indent="-342900">
              <a:buFont typeface="Wingdings" panose="05000000000000000000" pitchFamily="2" charset="2"/>
              <a:buChar char="q"/>
            </a:pPr>
            <a:endParaRPr lang="en-US" altLang="en-US" dirty="0">
              <a:cs typeface="Arial" pitchFamily="34" charset="0"/>
            </a:endParaRPr>
          </a:p>
          <a:p>
            <a:pPr lvl="2" indent="-457200">
              <a:buFont typeface="Wingdings" panose="05000000000000000000" pitchFamily="2" charset="2"/>
              <a:buChar char="q"/>
            </a:pPr>
            <a:endParaRPr lang="en-US" altLang="en-US" dirty="0">
              <a:cs typeface="Arial" pitchFamily="34" charset="0"/>
            </a:endParaRPr>
          </a:p>
          <a:p>
            <a:pPr lvl="1" indent="-457200">
              <a:buFont typeface="Wingdings" panose="05000000000000000000" pitchFamily="2" charset="2"/>
              <a:buChar char="Ø"/>
            </a:pPr>
            <a:endParaRPr lang="en-US" altLang="en-US" sz="2000" dirty="0">
              <a:latin typeface="Arial" pitchFamily="34" charset="0"/>
              <a:cs typeface="Arial" pitchFamily="34" charset="0"/>
            </a:endParaRPr>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125</a:t>
            </a:fld>
            <a:endParaRPr lang="en-US" dirty="0">
              <a:ea typeface="ＭＳ Ｐゴシック" pitchFamily="-84" charset="-128"/>
            </a:endParaRPr>
          </a:p>
        </p:txBody>
      </p:sp>
    </p:spTree>
    <p:extLst>
      <p:ext uri="{BB962C8B-B14F-4D97-AF65-F5344CB8AC3E}">
        <p14:creationId xmlns:p14="http://schemas.microsoft.com/office/powerpoint/2010/main" val="36973226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199" y="274638"/>
            <a:ext cx="9459433" cy="1143000"/>
          </a:xfrm>
        </p:spPr>
        <p:txBody>
          <a:bodyPr/>
          <a:lstStyle/>
          <a:p>
            <a:r>
              <a:rPr lang="en-US" altLang="en-US" sz="4400" dirty="0"/>
              <a:t>Digression Deep into Quant Land</a:t>
            </a:r>
          </a:p>
        </p:txBody>
      </p:sp>
      <p:sp>
        <p:nvSpPr>
          <p:cNvPr id="31746" name="Content Placeholder 2"/>
          <p:cNvSpPr>
            <a:spLocks noGrp="1"/>
          </p:cNvSpPr>
          <p:nvPr>
            <p:ph idx="1"/>
          </p:nvPr>
        </p:nvSpPr>
        <p:spPr>
          <a:xfrm>
            <a:off x="839972" y="1030185"/>
            <a:ext cx="10473070" cy="5211127"/>
          </a:xfrm>
        </p:spPr>
        <p:txBody>
          <a:bodyPr>
            <a:normAutofit/>
          </a:bodyPr>
          <a:lstStyle/>
          <a:p>
            <a:pPr marL="342900" lvl="1" indent="-342900">
              <a:buFont typeface="Wingdings" panose="05000000000000000000" pitchFamily="2" charset="2"/>
              <a:buChar char="Ø"/>
            </a:pPr>
            <a:r>
              <a:rPr lang="en-US" altLang="en-US" dirty="0"/>
              <a:t>Can we distinguish between a stationary but not Gaussian process, gradual regime shifts, and abrupt regime shifts (jumps)?</a:t>
            </a:r>
          </a:p>
          <a:p>
            <a:pPr marL="342900" lvl="1" indent="-342900">
              <a:buFont typeface="Wingdings" panose="05000000000000000000" pitchFamily="2" charset="2"/>
              <a:buChar char="Ø"/>
            </a:pPr>
            <a:r>
              <a:rPr lang="en-US" altLang="en-US" dirty="0"/>
              <a:t>One approach is found in   “ </a:t>
            </a:r>
            <a:r>
              <a:rPr lang="en-US" altLang="en-US" dirty="0" err="1"/>
              <a:t>Multiscale</a:t>
            </a:r>
            <a:r>
              <a:rPr lang="en-US" altLang="en-US" dirty="0"/>
              <a:t> Local Change Point Detection with Application to Value-at-Risk ”  by Vladimir </a:t>
            </a:r>
            <a:r>
              <a:rPr lang="en-US" altLang="en-US" dirty="0" err="1"/>
              <a:t>Spokoiny</a:t>
            </a:r>
            <a:r>
              <a:rPr lang="en-US" altLang="en-US" dirty="0"/>
              <a:t>, Annals of Statistics 2009, Vol. 37, N0. 3, 1405-1436</a:t>
            </a:r>
          </a:p>
          <a:p>
            <a:pPr marL="342900" lvl="1" indent="-342900">
              <a:buFont typeface="Wingdings" panose="05000000000000000000" pitchFamily="2" charset="2"/>
              <a:buChar char="Ø"/>
            </a:pPr>
            <a:r>
              <a:rPr lang="en-US" altLang="en-US" dirty="0"/>
              <a:t> Here we use a non-parametric approach and don’t distinguish why the regime changed, only how sure we are that it has.</a:t>
            </a:r>
          </a:p>
          <a:p>
            <a:pPr marL="342900" lvl="1" indent="-342900">
              <a:buFont typeface="Wingdings" panose="05000000000000000000" pitchFamily="2" charset="2"/>
              <a:buChar char="Ø"/>
            </a:pPr>
            <a:r>
              <a:rPr lang="en-US" altLang="en-US" dirty="0"/>
              <a:t>Thus we can inject our judgment of how large a change λ is a real change and not just noise.</a:t>
            </a:r>
          </a:p>
          <a:p>
            <a:pPr marL="342900" lvl="1" indent="-342900">
              <a:buFont typeface="Wingdings" panose="05000000000000000000" pitchFamily="2" charset="2"/>
              <a:buChar char="Ø"/>
            </a:pPr>
            <a:endParaRPr lang="en-US" altLang="en-US" dirty="0">
              <a:cs typeface="Arial" pitchFamily="34" charset="0"/>
            </a:endParaRPr>
          </a:p>
          <a:p>
            <a:pPr lvl="2" indent="-457200">
              <a:buFont typeface="Wingdings" panose="05000000000000000000" pitchFamily="2" charset="2"/>
              <a:buChar char="q"/>
            </a:pPr>
            <a:endParaRPr lang="en-US" altLang="en-US" dirty="0">
              <a:cs typeface="Arial" pitchFamily="34" charset="0"/>
            </a:endParaRPr>
          </a:p>
          <a:p>
            <a:pPr lvl="1" indent="-457200">
              <a:buFont typeface="Wingdings" panose="05000000000000000000" pitchFamily="2" charset="2"/>
              <a:buChar char="Ø"/>
            </a:pPr>
            <a:endParaRPr lang="en-US" altLang="en-US" sz="2000" dirty="0">
              <a:latin typeface="Arial" pitchFamily="34" charset="0"/>
              <a:cs typeface="Arial" pitchFamily="34" charset="0"/>
            </a:endParaRPr>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126</a:t>
            </a:fld>
            <a:endParaRPr lang="en-US" dirty="0">
              <a:ea typeface="ＭＳ Ｐゴシック" pitchFamily="-84" charset="-128"/>
            </a:endParaRPr>
          </a:p>
        </p:txBody>
      </p:sp>
    </p:spTree>
    <p:extLst>
      <p:ext uri="{BB962C8B-B14F-4D97-AF65-F5344CB8AC3E}">
        <p14:creationId xmlns:p14="http://schemas.microsoft.com/office/powerpoint/2010/main" val="54385912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en-US"/>
              <a:t> </a:t>
            </a:r>
          </a:p>
        </p:txBody>
      </p:sp>
      <p:sp>
        <p:nvSpPr>
          <p:cNvPr id="240643" name="Rectangle 3"/>
          <p:cNvSpPr>
            <a:spLocks noGrp="1" noChangeArrowheads="1"/>
          </p:cNvSpPr>
          <p:nvPr>
            <p:ph type="body" idx="1"/>
          </p:nvPr>
        </p:nvSpPr>
        <p:spPr>
          <a:xfrm>
            <a:off x="562886" y="851877"/>
            <a:ext cx="11015133" cy="5336272"/>
          </a:xfrm>
        </p:spPr>
        <p:txBody>
          <a:bodyPr/>
          <a:lstStyle/>
          <a:p>
            <a:pPr>
              <a:buFont typeface="Arial" charset="0"/>
              <a:buNone/>
            </a:pPr>
            <a:r>
              <a:rPr lang="en-US" dirty="0"/>
              <a:t> </a:t>
            </a:r>
          </a:p>
        </p:txBody>
      </p:sp>
      <p:sp>
        <p:nvSpPr>
          <p:cNvPr id="240644" name="Rectangle 2"/>
          <p:cNvSpPr>
            <a:spLocks noChangeArrowheads="1"/>
          </p:cNvSpPr>
          <p:nvPr/>
        </p:nvSpPr>
        <p:spPr bwMode="gray">
          <a:xfrm>
            <a:off x="596900" y="50602"/>
            <a:ext cx="9781117" cy="462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a:lnSpc>
                <a:spcPct val="90000"/>
              </a:lnSpc>
            </a:pPr>
            <a:r>
              <a:rPr lang="en-US" sz="3200" b="1" dirty="0">
                <a:solidFill>
                  <a:srgbClr val="003366"/>
                </a:solidFill>
                <a:latin typeface="Arial" charset="0"/>
              </a:rPr>
              <a:t>Change points detection with sliding </a:t>
            </a:r>
            <a:r>
              <a:rPr lang="en-US" sz="3200" b="1" dirty="0" smtClean="0">
                <a:solidFill>
                  <a:srgbClr val="003366"/>
                </a:solidFill>
                <a:latin typeface="Arial" charset="0"/>
              </a:rPr>
              <a:t>threshold </a:t>
            </a:r>
            <a:r>
              <a:rPr lang="el-GR" sz="3200" dirty="0"/>
              <a:t>λ</a:t>
            </a:r>
            <a:r>
              <a:rPr lang="en-US" sz="3200" b="1" dirty="0" smtClean="0">
                <a:solidFill>
                  <a:srgbClr val="003366"/>
                </a:solidFill>
                <a:latin typeface="Arial" charset="0"/>
              </a:rPr>
              <a:t>  </a:t>
            </a:r>
            <a:endParaRPr lang="en-US" sz="3200" b="1" dirty="0">
              <a:solidFill>
                <a:srgbClr val="003366"/>
              </a:solidFill>
              <a:latin typeface="Arial" charset="0"/>
            </a:endParaRPr>
          </a:p>
        </p:txBody>
      </p:sp>
      <p:sp>
        <p:nvSpPr>
          <p:cNvPr id="240645" name="Rectangle 3"/>
          <p:cNvSpPr>
            <a:spLocks noChangeArrowheads="1"/>
          </p:cNvSpPr>
          <p:nvPr/>
        </p:nvSpPr>
        <p:spPr bwMode="auto">
          <a:xfrm>
            <a:off x="586318" y="616149"/>
            <a:ext cx="10979149" cy="69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90600" lvl="1" indent="-533400">
              <a:lnSpc>
                <a:spcPct val="120000"/>
              </a:lnSpc>
              <a:spcBef>
                <a:spcPct val="40000"/>
              </a:spcBef>
              <a:buClr>
                <a:schemeClr val="tx1"/>
              </a:buClr>
              <a:buFont typeface="Arial" charset="0"/>
              <a:buNone/>
            </a:pPr>
            <a:r>
              <a:rPr lang="en-US" sz="2400" dirty="0">
                <a:solidFill>
                  <a:srgbClr val="000000"/>
                </a:solidFill>
                <a:latin typeface="Garamond" panose="02020404030301010803" pitchFamily="18" charset="0"/>
              </a:rPr>
              <a:t>Number of change points detected through tuning parameter</a:t>
            </a:r>
          </a:p>
        </p:txBody>
      </p:sp>
      <p:sp>
        <p:nvSpPr>
          <p:cNvPr id="240646" name="Rectangle 6"/>
          <p:cNvSpPr>
            <a:spLocks noChangeArrowheads="1"/>
          </p:cNvSpPr>
          <p:nvPr/>
        </p:nvSpPr>
        <p:spPr bwMode="auto">
          <a:xfrm>
            <a:off x="5972846" y="244363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0647" name="Text Box 7"/>
          <p:cNvSpPr txBox="1">
            <a:spLocks noChangeArrowheads="1"/>
          </p:cNvSpPr>
          <p:nvPr/>
        </p:nvSpPr>
        <p:spPr bwMode="auto">
          <a:xfrm>
            <a:off x="2506136" y="5100341"/>
            <a:ext cx="22648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b="1"/>
          </a:p>
        </p:txBody>
      </p:sp>
      <p:sp>
        <p:nvSpPr>
          <p:cNvPr id="240648" name="Text Box 8"/>
          <p:cNvSpPr txBox="1">
            <a:spLocks noChangeArrowheads="1"/>
          </p:cNvSpPr>
          <p:nvPr/>
        </p:nvSpPr>
        <p:spPr bwMode="auto">
          <a:xfrm>
            <a:off x="279402" y="5344420"/>
            <a:ext cx="578061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2000" dirty="0">
                <a:solidFill>
                  <a:srgbClr val="000000"/>
                </a:solidFill>
                <a:latin typeface="Garamond" panose="02020404030301010803" pitchFamily="18" charset="0"/>
              </a:rPr>
              <a:t>Figure 4: # of change points detected in the volatility LCP model</a:t>
            </a:r>
            <a:r>
              <a:rPr lang="en-US" sz="2000" b="1" dirty="0">
                <a:solidFill>
                  <a:srgbClr val="000000"/>
                </a:solidFill>
                <a:latin typeface="Garamond" panose="02020404030301010803" pitchFamily="18" charset="0"/>
              </a:rPr>
              <a:t> </a:t>
            </a:r>
            <a:r>
              <a:rPr lang="en-US" sz="2000" dirty="0">
                <a:solidFill>
                  <a:srgbClr val="000000"/>
                </a:solidFill>
                <a:latin typeface="Garamond" panose="02020404030301010803" pitchFamily="18" charset="0"/>
              </a:rPr>
              <a:t>based on parameter tuning (SP 500 Index)</a:t>
            </a:r>
          </a:p>
        </p:txBody>
      </p:sp>
      <p:sp>
        <p:nvSpPr>
          <p:cNvPr id="240649" name="Text Box 9"/>
          <p:cNvSpPr txBox="1">
            <a:spLocks noChangeArrowheads="1"/>
          </p:cNvSpPr>
          <p:nvPr/>
        </p:nvSpPr>
        <p:spPr bwMode="auto">
          <a:xfrm>
            <a:off x="6234257" y="5363766"/>
            <a:ext cx="545092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000" dirty="0">
                <a:solidFill>
                  <a:srgbClr val="000000"/>
                </a:solidFill>
                <a:latin typeface="Garamond" panose="02020404030301010803" pitchFamily="18" charset="0"/>
              </a:rPr>
              <a:t>Upper plot: </a:t>
            </a:r>
            <a:r>
              <a:rPr lang="en-US" sz="2000" dirty="0" smtClean="0">
                <a:solidFill>
                  <a:srgbClr val="000000"/>
                </a:solidFill>
                <a:latin typeface="Garamond" panose="02020404030301010803" pitchFamily="18" charset="0"/>
              </a:rPr>
              <a:t>		       , 50 </a:t>
            </a:r>
            <a:r>
              <a:rPr lang="en-US" sz="2000" dirty="0">
                <a:solidFill>
                  <a:srgbClr val="000000"/>
                </a:solidFill>
                <a:latin typeface="Garamond" panose="02020404030301010803" pitchFamily="18" charset="0"/>
              </a:rPr>
              <a:t>change points</a:t>
            </a:r>
          </a:p>
          <a:p>
            <a:r>
              <a:rPr lang="en-US" sz="2000" dirty="0" smtClean="0">
                <a:solidFill>
                  <a:srgbClr val="000000"/>
                </a:solidFill>
                <a:latin typeface="Garamond" panose="02020404030301010803" pitchFamily="18" charset="0"/>
              </a:rPr>
              <a:t>Lower plot</a:t>
            </a:r>
            <a:r>
              <a:rPr lang="en-US" sz="2000" dirty="0">
                <a:solidFill>
                  <a:srgbClr val="000000"/>
                </a:solidFill>
                <a:latin typeface="Garamond" panose="02020404030301010803" pitchFamily="18" charset="0"/>
              </a:rPr>
              <a:t>: </a:t>
            </a:r>
            <a:r>
              <a:rPr lang="en-US" sz="2000" dirty="0" smtClean="0">
                <a:solidFill>
                  <a:srgbClr val="000000"/>
                </a:solidFill>
                <a:latin typeface="Garamond" panose="02020404030301010803" pitchFamily="18" charset="0"/>
              </a:rPr>
              <a:t>                               , 20 </a:t>
            </a:r>
            <a:r>
              <a:rPr lang="en-US" sz="2000" dirty="0">
                <a:solidFill>
                  <a:srgbClr val="000000"/>
                </a:solidFill>
                <a:latin typeface="Garamond" panose="02020404030301010803" pitchFamily="18" charset="0"/>
              </a:rPr>
              <a:t>change points</a:t>
            </a:r>
          </a:p>
        </p:txBody>
      </p:sp>
      <p:graphicFrame>
        <p:nvGraphicFramePr>
          <p:cNvPr id="240650" name="Object 10"/>
          <p:cNvGraphicFramePr>
            <a:graphicFrameLocks noChangeAspect="1"/>
          </p:cNvGraphicFramePr>
          <p:nvPr>
            <p:extLst>
              <p:ext uri="{D42A27DB-BD31-4B8C-83A1-F6EECF244321}">
                <p14:modId xmlns:p14="http://schemas.microsoft.com/office/powerpoint/2010/main" val="2103817682"/>
              </p:ext>
            </p:extLst>
          </p:nvPr>
        </p:nvGraphicFramePr>
        <p:xfrm>
          <a:off x="7557967" y="5717709"/>
          <a:ext cx="2017183" cy="294680"/>
        </p:xfrm>
        <a:graphic>
          <a:graphicData uri="http://schemas.openxmlformats.org/presentationml/2006/ole">
            <mc:AlternateContent xmlns:mc="http://schemas.openxmlformats.org/markup-compatibility/2006">
              <mc:Choice xmlns:v="urn:schemas-microsoft-com:vml" Requires="v">
                <p:oleObj spid="_x0000_s9348" name="Equation" r:id="rId4" imgW="977760" imgH="203040" progId="Equation.3">
                  <p:embed/>
                </p:oleObj>
              </mc:Choice>
              <mc:Fallback>
                <p:oleObj name="Equation" r:id="rId4" imgW="977760" imgH="203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7967" y="5717709"/>
                        <a:ext cx="2017183" cy="2946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40651" name="Object 11"/>
          <p:cNvGraphicFramePr>
            <a:graphicFrameLocks noChangeAspect="1"/>
          </p:cNvGraphicFramePr>
          <p:nvPr>
            <p:extLst>
              <p:ext uri="{D42A27DB-BD31-4B8C-83A1-F6EECF244321}">
                <p14:modId xmlns:p14="http://schemas.microsoft.com/office/powerpoint/2010/main" val="3974878476"/>
              </p:ext>
            </p:extLst>
          </p:nvPr>
        </p:nvGraphicFramePr>
        <p:xfrm>
          <a:off x="7508127" y="5469673"/>
          <a:ext cx="2074333" cy="299144"/>
        </p:xfrm>
        <a:graphic>
          <a:graphicData uri="http://schemas.openxmlformats.org/presentationml/2006/ole">
            <mc:AlternateContent xmlns:mc="http://schemas.openxmlformats.org/markup-compatibility/2006">
              <mc:Choice xmlns:v="urn:schemas-microsoft-com:vml" Requires="v">
                <p:oleObj spid="_x0000_s9349" name="Equation" r:id="rId6" imgW="990360" imgH="203040" progId="Equation.3">
                  <p:embed/>
                </p:oleObj>
              </mc:Choice>
              <mc:Fallback>
                <p:oleObj name="Equation" r:id="rId6" imgW="990360" imgH="203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08127" y="5469673"/>
                        <a:ext cx="2074333" cy="2991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40652" name="Picture 12" descr="640sp_nikei"/>
          <p:cNvPicPr>
            <a:picLocks noChangeAspect="1" noChangeArrowheads="1"/>
          </p:cNvPicPr>
          <p:nvPr/>
        </p:nvPicPr>
        <p:blipFill>
          <a:blip r:embed="rId8">
            <a:extLst>
              <a:ext uri="{28A0092B-C50C-407E-A947-70E740481C1C}">
                <a14:useLocalDpi xmlns:a14="http://schemas.microsoft.com/office/drawing/2010/main" val="0"/>
              </a:ext>
            </a:extLst>
          </a:blip>
          <a:srcRect l="6786" t="5986" r="6786"/>
          <a:stretch>
            <a:fillRect/>
          </a:stretch>
        </p:blipFill>
        <p:spPr bwMode="auto">
          <a:xfrm>
            <a:off x="508000" y="1352848"/>
            <a:ext cx="5359400" cy="4009430"/>
          </a:xfrm>
          <a:prstGeom prst="rect">
            <a:avLst/>
          </a:prstGeom>
          <a:noFill/>
          <a:extLst>
            <a:ext uri="{909E8E84-426E-40DD-AFC4-6F175D3DCCD1}">
              <a14:hiddenFill xmlns:a14="http://schemas.microsoft.com/office/drawing/2010/main">
                <a:solidFill>
                  <a:srgbClr val="FFFFFF"/>
                </a:solidFill>
              </a14:hiddenFill>
            </a:ext>
          </a:extLst>
        </p:spPr>
      </p:pic>
      <p:pic>
        <p:nvPicPr>
          <p:cNvPr id="240653" name="Picture 13"/>
          <p:cNvPicPr>
            <a:picLocks noChangeAspect="1" noChangeArrowheads="1"/>
          </p:cNvPicPr>
          <p:nvPr/>
        </p:nvPicPr>
        <p:blipFill>
          <a:blip r:embed="rId9">
            <a:extLst>
              <a:ext uri="{28A0092B-C50C-407E-A947-70E740481C1C}">
                <a14:useLocalDpi xmlns:a14="http://schemas.microsoft.com/office/drawing/2010/main" val="0"/>
              </a:ext>
            </a:extLst>
          </a:blip>
          <a:srcRect l="1538" t="2084" r="5493" b="5328"/>
          <a:stretch>
            <a:fillRect/>
          </a:stretch>
        </p:blipFill>
        <p:spPr bwMode="auto">
          <a:xfrm>
            <a:off x="6062136" y="1311178"/>
            <a:ext cx="5374217" cy="3807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127</a:t>
            </a:fld>
            <a:endParaRPr lang="en-US" dirty="0">
              <a:ea typeface="ＭＳ Ｐゴシック" pitchFamily="-84" charset="-128"/>
            </a:endParaRPr>
          </a:p>
        </p:txBody>
      </p:sp>
    </p:spTree>
    <p:extLst>
      <p:ext uri="{BB962C8B-B14F-4D97-AF65-F5344CB8AC3E}">
        <p14:creationId xmlns:p14="http://schemas.microsoft.com/office/powerpoint/2010/main" val="252251813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76177" y="274638"/>
            <a:ext cx="10441171" cy="1143000"/>
          </a:xfrm>
        </p:spPr>
        <p:txBody>
          <a:bodyPr/>
          <a:lstStyle/>
          <a:p>
            <a:pPr algn="ctr" eaLnBrk="1" hangingPunct="1"/>
            <a:r>
              <a:rPr lang="en-US" altLang="en-US" sz="3600" dirty="0" smtClean="0"/>
              <a:t>Preventative Measures and Remediation</a:t>
            </a:r>
            <a:endParaRPr lang="en-US" altLang="en-US" sz="3600" dirty="0"/>
          </a:p>
        </p:txBody>
      </p:sp>
      <p:sp>
        <p:nvSpPr>
          <p:cNvPr id="31746" name="Content Placeholder 2"/>
          <p:cNvSpPr>
            <a:spLocks noGrp="1"/>
          </p:cNvSpPr>
          <p:nvPr>
            <p:ph idx="1"/>
          </p:nvPr>
        </p:nvSpPr>
        <p:spPr>
          <a:xfrm>
            <a:off x="1360967" y="999460"/>
            <a:ext cx="9590567" cy="5273749"/>
          </a:xfrm>
        </p:spPr>
        <p:txBody>
          <a:bodyPr>
            <a:normAutofit/>
          </a:bodyPr>
          <a:lstStyle/>
          <a:p>
            <a:pPr lvl="1" indent="-457200">
              <a:buFont typeface="Wingdings" panose="05000000000000000000" pitchFamily="2" charset="2"/>
              <a:buChar char="Ø"/>
            </a:pPr>
            <a:r>
              <a:rPr lang="en-US" altLang="en-US" dirty="0"/>
              <a:t>Documentation written (or at least approved) by the </a:t>
            </a:r>
            <a:r>
              <a:rPr lang="en-US" altLang="en-US" dirty="0" smtClean="0"/>
              <a:t>business</a:t>
            </a:r>
            <a:endParaRPr lang="en-US" altLang="en-US" dirty="0"/>
          </a:p>
          <a:p>
            <a:pPr lvl="2" indent="-457200">
              <a:buFont typeface="Wingdings" panose="05000000000000000000" pitchFamily="2" charset="2"/>
              <a:buChar char="q"/>
            </a:pPr>
            <a:r>
              <a:rPr lang="en-US" altLang="en-US" dirty="0"/>
              <a:t>so what </a:t>
            </a:r>
            <a:r>
              <a:rPr lang="en-US" altLang="en-US" dirty="0" smtClean="0"/>
              <a:t>was coded </a:t>
            </a:r>
            <a:r>
              <a:rPr lang="en-US" altLang="en-US" dirty="0"/>
              <a:t>was what they said they </a:t>
            </a:r>
            <a:r>
              <a:rPr lang="en-US" altLang="en-US" dirty="0" smtClean="0"/>
              <a:t>wanted</a:t>
            </a:r>
            <a:endParaRPr lang="en-US" altLang="en-US" dirty="0"/>
          </a:p>
          <a:p>
            <a:pPr lvl="2" indent="-457200">
              <a:buFont typeface="Wingdings" panose="05000000000000000000" pitchFamily="2" charset="2"/>
              <a:buChar char="q"/>
            </a:pPr>
            <a:r>
              <a:rPr lang="en-US" altLang="en-US" dirty="0"/>
              <a:t>Is what they wrote the same as what they meant</a:t>
            </a:r>
            <a:r>
              <a:rPr lang="en-US" altLang="en-US" dirty="0" smtClean="0"/>
              <a:t>?</a:t>
            </a:r>
            <a:endParaRPr lang="en-US" altLang="en-US" dirty="0"/>
          </a:p>
          <a:p>
            <a:pPr lvl="1" indent="-457200">
              <a:buFont typeface="Wingdings" panose="05000000000000000000" pitchFamily="2" charset="2"/>
              <a:buChar char="Ø"/>
            </a:pPr>
            <a:r>
              <a:rPr lang="en-US" altLang="en-US" dirty="0"/>
              <a:t>Business validation and independent validation / </a:t>
            </a:r>
            <a:r>
              <a:rPr lang="en-US" altLang="en-US" dirty="0" smtClean="0"/>
              <a:t>review</a:t>
            </a:r>
            <a:endParaRPr lang="en-US" altLang="en-US" dirty="0"/>
          </a:p>
          <a:p>
            <a:pPr lvl="2" indent="-457200">
              <a:buFont typeface="Wingdings" panose="05000000000000000000" pitchFamily="2" charset="2"/>
              <a:buChar char="q"/>
            </a:pPr>
            <a:r>
              <a:rPr lang="en-US" altLang="en-US" dirty="0"/>
              <a:t>Benchmarking to similar models, replication, test cases, stress </a:t>
            </a:r>
            <a:r>
              <a:rPr lang="en-US" altLang="en-US" dirty="0" smtClean="0"/>
              <a:t>testing</a:t>
            </a:r>
            <a:endParaRPr lang="en-US" altLang="en-US" dirty="0"/>
          </a:p>
          <a:p>
            <a:pPr lvl="1" indent="-457200">
              <a:buFont typeface="Wingdings" panose="05000000000000000000" pitchFamily="2" charset="2"/>
              <a:buChar char="Ø"/>
            </a:pPr>
            <a:r>
              <a:rPr lang="en-US" altLang="en-US" dirty="0"/>
              <a:t>Regular </a:t>
            </a:r>
            <a:r>
              <a:rPr lang="en-US" altLang="en-US" dirty="0" smtClean="0"/>
              <a:t>reappraisal</a:t>
            </a:r>
            <a:endParaRPr lang="en-US" altLang="en-US" dirty="0"/>
          </a:p>
          <a:p>
            <a:pPr lvl="2" indent="-457200">
              <a:buFont typeface="Wingdings" panose="05000000000000000000" pitchFamily="2" charset="2"/>
              <a:buChar char="q"/>
            </a:pPr>
            <a:r>
              <a:rPr lang="en-US" altLang="en-US" dirty="0"/>
              <a:t>Has the market or the </a:t>
            </a:r>
            <a:r>
              <a:rPr lang="en-US" altLang="en-US" dirty="0" smtClean="0"/>
              <a:t>firm’s </a:t>
            </a:r>
            <a:r>
              <a:rPr lang="en-US" altLang="en-US" dirty="0"/>
              <a:t>assumptions changed enough to require model revisions</a:t>
            </a:r>
            <a:r>
              <a:rPr lang="en-US" altLang="en-US" dirty="0" smtClean="0"/>
              <a:t>?</a:t>
            </a:r>
            <a:endParaRPr lang="en-US" altLang="en-US" dirty="0"/>
          </a:p>
          <a:p>
            <a:pPr lvl="1" indent="-457200">
              <a:buFont typeface="Wingdings" panose="05000000000000000000" pitchFamily="2" charset="2"/>
              <a:buChar char="Ø"/>
            </a:pPr>
            <a:r>
              <a:rPr lang="en-US" altLang="en-US" dirty="0"/>
              <a:t>Comparison with </a:t>
            </a:r>
            <a:r>
              <a:rPr lang="en-US" altLang="en-US" dirty="0" smtClean="0"/>
              <a:t>firm’s </a:t>
            </a:r>
            <a:r>
              <a:rPr lang="en-US" altLang="en-US" dirty="0"/>
              <a:t>other models to improve internal </a:t>
            </a:r>
            <a:r>
              <a:rPr lang="en-US" altLang="en-US" dirty="0" smtClean="0"/>
              <a:t>consistency</a:t>
            </a:r>
            <a:endParaRPr lang="en-US" altLang="en-US" dirty="0"/>
          </a:p>
          <a:p>
            <a:pPr lvl="1" indent="-457200">
              <a:buFont typeface="Wingdings" panose="05000000000000000000" pitchFamily="2" charset="2"/>
              <a:buChar char="Ø"/>
            </a:pPr>
            <a:r>
              <a:rPr lang="en-US" altLang="en-US" dirty="0"/>
              <a:t>Can you explain </a:t>
            </a:r>
            <a:r>
              <a:rPr lang="en-US" altLang="en-US" dirty="0" smtClean="0"/>
              <a:t>the model </a:t>
            </a:r>
            <a:r>
              <a:rPr lang="en-US" altLang="en-US" dirty="0"/>
              <a:t>and justify its limitations to Senior </a:t>
            </a:r>
            <a:r>
              <a:rPr lang="en-US" altLang="en-US" dirty="0" smtClean="0"/>
              <a:t>Management?</a:t>
            </a:r>
          </a:p>
          <a:p>
            <a:pPr lvl="1" indent="-457200">
              <a:buFont typeface="Wingdings" panose="05000000000000000000" pitchFamily="2" charset="2"/>
              <a:buChar char="Ø"/>
            </a:pPr>
            <a:r>
              <a:rPr lang="en-US" altLang="en-US" dirty="0" smtClean="0"/>
              <a:t>Validation asks questions, but it may not provide answers</a:t>
            </a:r>
            <a:endParaRPr lang="en-US" altLang="en-US" dirty="0"/>
          </a:p>
          <a:p>
            <a:pPr lvl="1" indent="-457200">
              <a:buFont typeface="Wingdings" panose="05000000000000000000" pitchFamily="2" charset="2"/>
              <a:buChar char="Ø"/>
            </a:pPr>
            <a:endParaRPr lang="en-US" altLang="en-US" sz="2000" dirty="0">
              <a:latin typeface="Arial" pitchFamily="34" charset="0"/>
              <a:cs typeface="Arial" pitchFamily="34" charset="0"/>
            </a:endParaRPr>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128</a:t>
            </a:fld>
            <a:endParaRPr lang="en-US" dirty="0">
              <a:ea typeface="ＭＳ Ｐゴシック" pitchFamily="-84" charset="-128"/>
            </a:endParaRPr>
          </a:p>
        </p:txBody>
      </p:sp>
    </p:spTree>
    <p:extLst>
      <p:ext uri="{BB962C8B-B14F-4D97-AF65-F5344CB8AC3E}">
        <p14:creationId xmlns:p14="http://schemas.microsoft.com/office/powerpoint/2010/main" val="11215312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Compromises</a:t>
            </a:r>
            <a:br>
              <a:rPr lang="en-US" dirty="0" smtClean="0"/>
            </a:b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3C466B11-22F7-4250-969E-1C4180DCAB7C}" type="slidenum">
              <a:rPr lang="en-US" smtClean="0">
                <a:ea typeface="ＭＳ Ｐゴシック" pitchFamily="-84" charset="-128"/>
              </a:rPr>
              <a:t>129</a:t>
            </a:fld>
            <a:endParaRPr lang="en-US" dirty="0">
              <a:ea typeface="ＭＳ Ｐゴシック" pitchFamily="-84" charset="-128"/>
            </a:endParaRPr>
          </a:p>
        </p:txBody>
      </p:sp>
    </p:spTree>
    <p:extLst>
      <p:ext uri="{BB962C8B-B14F-4D97-AF65-F5344CB8AC3E}">
        <p14:creationId xmlns:p14="http://schemas.microsoft.com/office/powerpoint/2010/main" val="34781250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r>
              <a:rPr lang="en-US" altLang="en-US" dirty="0"/>
              <a:t>What is model validation</a:t>
            </a:r>
          </a:p>
        </p:txBody>
      </p:sp>
      <p:sp>
        <p:nvSpPr>
          <p:cNvPr id="31746" name="Content Placeholder 2"/>
          <p:cNvSpPr>
            <a:spLocks noGrp="1"/>
          </p:cNvSpPr>
          <p:nvPr>
            <p:ph idx="1"/>
          </p:nvPr>
        </p:nvSpPr>
        <p:spPr>
          <a:xfrm>
            <a:off x="562886" y="851876"/>
            <a:ext cx="11015133" cy="5240579"/>
          </a:xfrm>
        </p:spPr>
        <p:txBody>
          <a:bodyPr/>
          <a:lstStyle/>
          <a:p>
            <a:pPr>
              <a:spcBef>
                <a:spcPct val="40000"/>
              </a:spcBef>
              <a:spcAft>
                <a:spcPct val="0"/>
              </a:spcAft>
              <a:buClr>
                <a:srgbClr val="000000"/>
              </a:buClr>
            </a:pPr>
            <a:r>
              <a:rPr lang="en-US" sz="2000" i="1" dirty="0"/>
              <a:t>Model validation</a:t>
            </a:r>
            <a:r>
              <a:rPr lang="en-US" sz="2000" dirty="0"/>
              <a:t> is an </a:t>
            </a:r>
            <a:r>
              <a:rPr lang="en-US" sz="2000" i="1" dirty="0"/>
              <a:t>independent</a:t>
            </a:r>
            <a:r>
              <a:rPr lang="en-US" sz="2000" dirty="0"/>
              <a:t> determination of whether the model is fit for its </a:t>
            </a:r>
            <a:r>
              <a:rPr lang="en-US" sz="2000" i="1" dirty="0"/>
              <a:t>intended use</a:t>
            </a:r>
            <a:r>
              <a:rPr lang="en-US" sz="2000" dirty="0"/>
              <a:t>. The key principle is “</a:t>
            </a:r>
            <a:r>
              <a:rPr lang="en-US" sz="2000" i="1" dirty="0"/>
              <a:t>effective challenge</a:t>
            </a:r>
            <a:r>
              <a:rPr lang="en-US" sz="2000" dirty="0"/>
              <a:t>” – is the validation competent and thorough enough to find whatever flaws exist, and is the validator sufficiently empowered, with proper incentives, to point out these flaws without being penalized for “rocking the boat?”</a:t>
            </a:r>
          </a:p>
          <a:p>
            <a:pPr>
              <a:spcBef>
                <a:spcPct val="40000"/>
              </a:spcBef>
              <a:spcAft>
                <a:spcPct val="0"/>
              </a:spcAft>
              <a:buClr>
                <a:srgbClr val="000000"/>
              </a:buClr>
            </a:pPr>
            <a:r>
              <a:rPr lang="en-US" sz="2000" dirty="0"/>
              <a:t>There are two main reasons for validating models: one, to keep regulators at bay; two, to add value by suggesting improvements </a:t>
            </a:r>
            <a:endParaRPr lang="en-US" sz="2000" dirty="0" smtClean="0"/>
          </a:p>
          <a:p>
            <a:pPr lvl="1">
              <a:spcBef>
                <a:spcPct val="40000"/>
              </a:spcBef>
              <a:buClr>
                <a:srgbClr val="000000"/>
              </a:buClr>
            </a:pPr>
            <a:r>
              <a:rPr lang="en-US" sz="2000" dirty="0" smtClean="0"/>
              <a:t>It is better for the validator to find a flaw in a model than for the external customers to find it or arb it</a:t>
            </a:r>
            <a:endParaRPr lang="en-US" sz="2000" dirty="0"/>
          </a:p>
          <a:p>
            <a:pPr>
              <a:spcBef>
                <a:spcPct val="40000"/>
              </a:spcBef>
              <a:spcAft>
                <a:spcPct val="0"/>
              </a:spcAft>
              <a:buClr>
                <a:srgbClr val="000000"/>
              </a:buClr>
            </a:pPr>
            <a:r>
              <a:rPr lang="en-US" altLang="en-US" sz="2000" kern="0" dirty="0">
                <a:latin typeface="Garamond"/>
              </a:rPr>
              <a:t>I would define the validation of a financial model as a test of how suitable it is for its intended use, which involves a simultaneous test of assumptions, inputs, calibration, implementation, and usage.</a:t>
            </a:r>
          </a:p>
          <a:p>
            <a:pPr lvl="1">
              <a:spcBef>
                <a:spcPts val="0"/>
              </a:spcBef>
              <a:buClr>
                <a:srgbClr val="000000"/>
              </a:buClr>
            </a:pPr>
            <a:r>
              <a:rPr lang="en-US" altLang="en-US" sz="2000" kern="0" dirty="0">
                <a:latin typeface="Garamond"/>
              </a:rPr>
              <a:t>The physical sciences have laws of nature called "theories," that observation or experiments can verify or disprove. </a:t>
            </a:r>
          </a:p>
          <a:p>
            <a:pPr lvl="1">
              <a:spcBef>
                <a:spcPts val="0"/>
              </a:spcBef>
              <a:buClr>
                <a:srgbClr val="000000"/>
              </a:buClr>
            </a:pPr>
            <a:r>
              <a:rPr lang="en-US" altLang="en-US" sz="2000" kern="0" dirty="0">
                <a:latin typeface="Garamond"/>
              </a:rPr>
              <a:t>In finance, however, there are merely significant tendencies and patterns </a:t>
            </a:r>
          </a:p>
          <a:p>
            <a:pPr lvl="1">
              <a:spcBef>
                <a:spcPts val="0"/>
              </a:spcBef>
              <a:buClr>
                <a:srgbClr val="000000"/>
              </a:buClr>
            </a:pPr>
            <a:r>
              <a:rPr lang="en-US" altLang="en-US" sz="2000" kern="0" dirty="0">
                <a:latin typeface="Garamond"/>
              </a:rPr>
              <a:t>Quantitative financial models are necessarily generalizations that events in the real world will sometimes contradict..</a:t>
            </a:r>
          </a:p>
          <a:p>
            <a:pPr lvl="1">
              <a:spcBef>
                <a:spcPts val="0"/>
              </a:spcBef>
              <a:buClr>
                <a:srgbClr val="000000"/>
              </a:buClr>
            </a:pPr>
            <a:r>
              <a:rPr lang="en-US" altLang="en-US" sz="2000" kern="0" dirty="0">
                <a:latin typeface="Garamond"/>
              </a:rPr>
              <a:t> Different assumptions and different intended uses will in general lead to different models.</a:t>
            </a:r>
          </a:p>
          <a:p>
            <a:pPr lvl="1">
              <a:spcBef>
                <a:spcPts val="0"/>
              </a:spcBef>
              <a:buClr>
                <a:srgbClr val="000000"/>
              </a:buClr>
            </a:pPr>
            <a:r>
              <a:rPr lang="en-US" altLang="en-US" sz="2000" kern="0" dirty="0">
                <a:latin typeface="Garamond"/>
              </a:rPr>
              <a:t>Models  intended for one use may not be suitable for other uses. </a:t>
            </a:r>
          </a:p>
          <a:p>
            <a:pPr marL="742950" indent="-285750"/>
            <a:endParaRPr lang="en-US" altLang="en-US" sz="2000" dirty="0">
              <a:cs typeface="Arial" pitchFamily="34" charset="0"/>
            </a:endParaRPr>
          </a:p>
          <a:p>
            <a:pPr marL="742950" indent="-285750"/>
            <a:endParaRPr lang="en-US" altLang="en-US" sz="1500" dirty="0">
              <a:cs typeface="Arial" pitchFamily="34" charset="0"/>
            </a:endParaRPr>
          </a:p>
          <a:p>
            <a:pPr eaLnBrk="1" hangingPunct="1"/>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a:t>
            </a:fld>
            <a:endParaRPr lang="en-US" dirty="0">
              <a:ea typeface="ＭＳ Ｐゴシック" pitchFamily="-84" charset="-128"/>
            </a:endParaRPr>
          </a:p>
        </p:txBody>
      </p:sp>
    </p:spTree>
    <p:extLst>
      <p:ext uri="{BB962C8B-B14F-4D97-AF65-F5344CB8AC3E}">
        <p14:creationId xmlns:p14="http://schemas.microsoft.com/office/powerpoint/2010/main" val="270819929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Tradeoffs</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t>If you make one of the above assumptions because it was true in the past, it may stop being true in the future.</a:t>
            </a:r>
          </a:p>
          <a:p>
            <a:r>
              <a:rPr lang="en-US" dirty="0" smtClean="0"/>
              <a:t>If it wasn’t true in the past, it is highly unlikely for the market to become simpler.</a:t>
            </a:r>
          </a:p>
          <a:p>
            <a:r>
              <a:rPr lang="en-US" dirty="0" smtClean="0"/>
              <a:t>You have to decide if the extra effort in building more sophisticated analytics will have enough impact to be worth the bother.</a:t>
            </a:r>
          </a:p>
          <a:p>
            <a:r>
              <a:rPr lang="en-US" dirty="0" smtClean="0"/>
              <a:t>More elaborate models need more calibration and can become less useful.  If they are incomprehensible to the intended user, they may not get used.  Compromise between showing off your quant skill and giving the users levers to use their judgment.  </a:t>
            </a:r>
          </a:p>
          <a:p>
            <a:r>
              <a:rPr lang="en-US" dirty="0" smtClean="0"/>
              <a:t>The key is transparency – no surprises or misrepresentation.</a:t>
            </a:r>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130</a:t>
            </a:fld>
            <a:endParaRPr lang="en-US" dirty="0">
              <a:ea typeface="ＭＳ Ｐゴシック" pitchFamily="-84" charset="-128"/>
            </a:endParaRPr>
          </a:p>
        </p:txBody>
      </p:sp>
    </p:spTree>
    <p:extLst>
      <p:ext uri="{BB962C8B-B14F-4D97-AF65-F5344CB8AC3E}">
        <p14:creationId xmlns:p14="http://schemas.microsoft.com/office/powerpoint/2010/main" val="225120116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a:t>
            </a:r>
            <a:r>
              <a:rPr lang="en-US" dirty="0" err="1" smtClean="0"/>
              <a:t>vs</a:t>
            </a:r>
            <a:r>
              <a:rPr lang="en-US" dirty="0" smtClean="0"/>
              <a:t> Effort</a:t>
            </a:r>
            <a:endParaRPr lang="en-US" dirty="0"/>
          </a:p>
        </p:txBody>
      </p:sp>
      <p:sp>
        <p:nvSpPr>
          <p:cNvPr id="3" name="Content Placeholder 2"/>
          <p:cNvSpPr>
            <a:spLocks noGrp="1"/>
          </p:cNvSpPr>
          <p:nvPr>
            <p:ph idx="1"/>
          </p:nvPr>
        </p:nvSpPr>
        <p:spPr/>
        <p:txBody>
          <a:bodyPr>
            <a:normAutofit/>
          </a:bodyPr>
          <a:lstStyle/>
          <a:p>
            <a:r>
              <a:rPr lang="en-US" dirty="0" smtClean="0"/>
              <a:t>Modeling all the nuances would take forever.  Academics and practitioners all have deadlines.  At some “point of diminishing returns” you have to decide you’ve done enough on that problem, and move on to another task.</a:t>
            </a:r>
          </a:p>
          <a:p>
            <a:r>
              <a:rPr lang="en-US" dirty="0" smtClean="0"/>
              <a:t>If your manager suggests it’s time to move on, do so.</a:t>
            </a:r>
          </a:p>
          <a:p>
            <a:r>
              <a:rPr lang="en-US" dirty="0" smtClean="0"/>
              <a:t>If your regulator suggests you dig deeper next time, your manager will agree with the MRA.</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131</a:t>
            </a:fld>
            <a:endParaRPr lang="en-US" dirty="0">
              <a:ea typeface="ＭＳ Ｐゴシック" pitchFamily="-84" charset="-128"/>
            </a:endParaRPr>
          </a:p>
        </p:txBody>
      </p:sp>
    </p:spTree>
    <p:extLst>
      <p:ext uri="{BB962C8B-B14F-4D97-AF65-F5344CB8AC3E}">
        <p14:creationId xmlns:p14="http://schemas.microsoft.com/office/powerpoint/2010/main" val="173972933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132</a:t>
            </a:fld>
            <a:endParaRPr lang="en-US" dirty="0">
              <a:ea typeface="ＭＳ Ｐゴシック" pitchFamily="-84" charset="-128"/>
            </a:endParaRPr>
          </a:p>
        </p:txBody>
      </p:sp>
    </p:spTree>
    <p:extLst>
      <p:ext uri="{BB962C8B-B14F-4D97-AF65-F5344CB8AC3E}">
        <p14:creationId xmlns:p14="http://schemas.microsoft.com/office/powerpoint/2010/main" val="59204909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133</a:t>
            </a:fld>
            <a:endParaRPr lang="en-US" dirty="0">
              <a:ea typeface="ＭＳ Ｐゴシック" pitchFamily="-84" charset="-128"/>
            </a:endParaRPr>
          </a:p>
        </p:txBody>
      </p:sp>
    </p:spTree>
    <p:extLst>
      <p:ext uri="{BB962C8B-B14F-4D97-AF65-F5344CB8AC3E}">
        <p14:creationId xmlns:p14="http://schemas.microsoft.com/office/powerpoint/2010/main" val="415734724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737938"/>
            <a:ext cx="10515600" cy="4740442"/>
          </a:xfrm>
        </p:spPr>
        <p:txBody>
          <a:bodyPr>
            <a:noAutofit/>
          </a:bodyPr>
          <a:lstStyle/>
          <a:p>
            <a:pPr algn="ctr"/>
            <a:r>
              <a:rPr lang="en-US" sz="6600" dirty="0" smtClean="0"/>
              <a:t>Session Four: </a:t>
            </a:r>
            <a:br>
              <a:rPr lang="en-US" sz="6600" dirty="0" smtClean="0"/>
            </a:br>
            <a:r>
              <a:rPr lang="en-US" sz="6600" dirty="0" smtClean="0"/>
              <a:t>Honored Guest</a:t>
            </a:r>
            <a:br>
              <a:rPr lang="en-US" sz="6600" dirty="0" smtClean="0"/>
            </a:br>
            <a:r>
              <a:rPr lang="en-US" sz="6600" dirty="0" smtClean="0"/>
              <a:t>Jon Hill - Morgan Stanley</a:t>
            </a:r>
            <a:endParaRPr lang="en-US" sz="66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134</a:t>
            </a:fld>
            <a:endParaRPr lang="en-US" dirty="0">
              <a:ea typeface="ＭＳ Ｐゴシック" pitchFamily="-84" charset="-128"/>
            </a:endParaRPr>
          </a:p>
        </p:txBody>
      </p:sp>
    </p:spTree>
    <p:extLst>
      <p:ext uri="{BB962C8B-B14F-4D97-AF65-F5344CB8AC3E}">
        <p14:creationId xmlns:p14="http://schemas.microsoft.com/office/powerpoint/2010/main" val="223931370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737938"/>
            <a:ext cx="10515600" cy="4740442"/>
          </a:xfrm>
        </p:spPr>
        <p:txBody>
          <a:bodyPr>
            <a:noAutofit/>
          </a:bodyPr>
          <a:lstStyle/>
          <a:p>
            <a:pPr algn="ctr"/>
            <a:r>
              <a:rPr lang="en-US" sz="6600" dirty="0" smtClean="0"/>
              <a:t>Session Five: </a:t>
            </a:r>
            <a:br>
              <a:rPr lang="en-US" sz="6600" dirty="0" smtClean="0"/>
            </a:br>
            <a:r>
              <a:rPr lang="en-US" sz="6600" dirty="0" smtClean="0"/>
              <a:t>Moral Dilemmas</a:t>
            </a:r>
            <a:br>
              <a:rPr lang="en-US" sz="6600" dirty="0" smtClean="0"/>
            </a:br>
            <a:r>
              <a:rPr lang="en-US" sz="6600" dirty="0" smtClean="0"/>
              <a:t>Case Studies  </a:t>
            </a:r>
            <a:br>
              <a:rPr lang="en-US" sz="6600" dirty="0" smtClean="0"/>
            </a:br>
            <a:r>
              <a:rPr lang="en-US" sz="6600" dirty="0" smtClean="0"/>
              <a:t>My Own Little Whale</a:t>
            </a:r>
            <a:endParaRPr lang="en-US" sz="6600" dirty="0"/>
          </a:p>
        </p:txBody>
      </p:sp>
      <p:pic>
        <p:nvPicPr>
          <p:cNvPr id="1026" name="Picture 2" descr="Whal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0632" y="4685601"/>
            <a:ext cx="2229408" cy="1672056"/>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135</a:t>
            </a:fld>
            <a:endParaRPr lang="en-US" dirty="0">
              <a:ea typeface="ＭＳ Ｐゴシック" pitchFamily="-84" charset="-128"/>
            </a:endParaRPr>
          </a:p>
        </p:txBody>
      </p:sp>
    </p:spTree>
    <p:extLst>
      <p:ext uri="{BB962C8B-B14F-4D97-AF65-F5344CB8AC3E}">
        <p14:creationId xmlns:p14="http://schemas.microsoft.com/office/powerpoint/2010/main" val="61056276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#1:</a:t>
            </a:r>
          </a:p>
          <a:p>
            <a:pPr marL="0" indent="0">
              <a:buNone/>
            </a:pPr>
            <a:endParaRPr lang="en-US" sz="2000" dirty="0" smtClean="0"/>
          </a:p>
          <a:p>
            <a:pPr marL="0" indent="0">
              <a:buNone/>
            </a:pPr>
            <a:r>
              <a:rPr lang="en-US" sz="2000" dirty="0" smtClean="0"/>
              <a:t>After starting an engagement, the validator finds the developer’s documentation to be hopelessly incomplete and in some cases erroneous. The validator is now faced with the following set of less-than-optimal choices: </a:t>
            </a:r>
          </a:p>
          <a:p>
            <a:pPr marL="0" indent="0">
              <a:buNone/>
            </a:pPr>
            <a:endParaRPr lang="en-US" sz="2000" dirty="0" smtClean="0"/>
          </a:p>
          <a:p>
            <a:pPr marL="857250" lvl="1" indent="-457200">
              <a:buFont typeface="+mj-lt"/>
              <a:buAutoNum type="alphaLcParenR"/>
            </a:pPr>
            <a:r>
              <a:rPr lang="en-US" sz="1800" dirty="0" smtClean="0"/>
              <a:t>Stop the validation and wait for the client to complete the documentation.</a:t>
            </a:r>
          </a:p>
          <a:p>
            <a:pPr marL="857250" lvl="1" indent="-457200">
              <a:buFont typeface="+mj-lt"/>
              <a:buAutoNum type="alphaLcParenR"/>
            </a:pPr>
            <a:r>
              <a:rPr lang="en-US" sz="1800" dirty="0" smtClean="0"/>
              <a:t>Proceed with the validation by holding a series of face-to-face meetings with the developers to verbally fill out the missing elements.</a:t>
            </a:r>
          </a:p>
          <a:p>
            <a:pPr marL="857250" lvl="1" indent="-457200">
              <a:buFont typeface="+mj-lt"/>
              <a:buAutoNum type="alphaLcParenR"/>
            </a:pPr>
            <a:r>
              <a:rPr lang="en-US" sz="1800" dirty="0" smtClean="0"/>
              <a:t>Agree to the client’s suggestion that the model validation team should pitch in and help to correct and complete the documentation as they are performing the validation</a:t>
            </a:r>
            <a:r>
              <a:rPr lang="en-US" sz="1600" dirty="0" smtClean="0"/>
              <a:t>.</a:t>
            </a:r>
          </a:p>
          <a:p>
            <a:pPr marL="0" indent="0">
              <a:buNone/>
            </a:pPr>
            <a:endParaRPr lang="en-US" sz="2000" dirty="0"/>
          </a:p>
          <a:p>
            <a:pPr marL="0" indent="0">
              <a:buNone/>
            </a:pPr>
            <a:r>
              <a:rPr lang="en-US" sz="2000" dirty="0" smtClean="0"/>
              <a:t>Which, if any, of these choices do you think the validator should select?</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136</a:t>
            </a:fld>
            <a:endParaRPr lang="en-US" dirty="0">
              <a:ea typeface="ＭＳ Ｐゴシック" pitchFamily="-84" charset="-128"/>
            </a:endParaRPr>
          </a:p>
        </p:txBody>
      </p:sp>
    </p:spTree>
    <p:extLst>
      <p:ext uri="{BB962C8B-B14F-4D97-AF65-F5344CB8AC3E}">
        <p14:creationId xmlns:p14="http://schemas.microsoft.com/office/powerpoint/2010/main" val="389780504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#2:</a:t>
            </a:r>
          </a:p>
          <a:p>
            <a:pPr marL="0" indent="0">
              <a:buNone/>
            </a:pPr>
            <a:endParaRPr lang="en-US" sz="2000" dirty="0" smtClean="0"/>
          </a:p>
          <a:p>
            <a:pPr marL="0" indent="0">
              <a:buNone/>
            </a:pPr>
            <a:r>
              <a:rPr lang="en-US" sz="2000" dirty="0" smtClean="0"/>
              <a:t>The validation team declines the invitation to help complete the model documentation. The client then suggests that if the validation team were just a little smarter they would be able to design a clever set of tests that could be run on the developer’s model whose results would then reveal all of the important details about how the model actually works.</a:t>
            </a:r>
          </a:p>
          <a:p>
            <a:pPr marL="0" indent="0">
              <a:buNone/>
            </a:pPr>
            <a:endParaRPr lang="en-US" sz="2000" dirty="0" smtClean="0"/>
          </a:p>
          <a:p>
            <a:pPr marL="0" indent="0">
              <a:buNone/>
            </a:pPr>
            <a:r>
              <a:rPr lang="en-US" sz="2000" dirty="0"/>
              <a:t>	</a:t>
            </a:r>
          </a:p>
          <a:p>
            <a:pPr marL="0" indent="0">
              <a:buNone/>
            </a:pPr>
            <a:r>
              <a:rPr lang="en-US" sz="2000" dirty="0" smtClean="0"/>
              <a:t>What is wrong with the client’s suggestion?</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137</a:t>
            </a:fld>
            <a:endParaRPr lang="en-US" dirty="0">
              <a:ea typeface="ＭＳ Ｐゴシック" pitchFamily="-84" charset="-128"/>
            </a:endParaRPr>
          </a:p>
        </p:txBody>
      </p:sp>
    </p:spTree>
    <p:extLst>
      <p:ext uri="{BB962C8B-B14F-4D97-AF65-F5344CB8AC3E}">
        <p14:creationId xmlns:p14="http://schemas.microsoft.com/office/powerpoint/2010/main" val="35102011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#3:</a:t>
            </a:r>
          </a:p>
          <a:p>
            <a:pPr marL="0" indent="0">
              <a:buNone/>
            </a:pPr>
            <a:endParaRPr lang="en-US" sz="2000" dirty="0" smtClean="0"/>
          </a:p>
          <a:p>
            <a:pPr marL="0" indent="0">
              <a:buNone/>
            </a:pPr>
            <a:r>
              <a:rPr lang="en-US" sz="2000" dirty="0" smtClean="0"/>
              <a:t>A validator challenges a developer on his lack of sufficient testing as part of the review of his ‘developmental evidence’. The exasperated client tosses the issue back at the validator, by asking “Okay, what tests do you want me to run?”</a:t>
            </a:r>
          </a:p>
          <a:p>
            <a:pPr marL="0" indent="0">
              <a:buNone/>
            </a:pPr>
            <a:endParaRPr lang="en-US" sz="2000" dirty="0" smtClean="0"/>
          </a:p>
          <a:p>
            <a:pPr marL="0" indent="0">
              <a:buNone/>
            </a:pPr>
            <a:r>
              <a:rPr lang="en-US" sz="2000" dirty="0"/>
              <a:t>	</a:t>
            </a:r>
          </a:p>
          <a:p>
            <a:pPr marL="0" indent="0">
              <a:buNone/>
            </a:pPr>
            <a:r>
              <a:rPr lang="en-US" sz="2000" dirty="0" smtClean="0"/>
              <a:t>How should the validator respond to this question?</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138</a:t>
            </a:fld>
            <a:endParaRPr lang="en-US" dirty="0">
              <a:ea typeface="ＭＳ Ｐゴシック" pitchFamily="-84" charset="-128"/>
            </a:endParaRPr>
          </a:p>
        </p:txBody>
      </p:sp>
    </p:spTree>
    <p:extLst>
      <p:ext uri="{BB962C8B-B14F-4D97-AF65-F5344CB8AC3E}">
        <p14:creationId xmlns:p14="http://schemas.microsoft.com/office/powerpoint/2010/main" val="17885713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#4:</a:t>
            </a:r>
          </a:p>
          <a:p>
            <a:pPr marL="0" indent="0">
              <a:buNone/>
            </a:pPr>
            <a:endParaRPr lang="en-US" sz="2000" dirty="0" smtClean="0"/>
          </a:p>
          <a:p>
            <a:pPr marL="0" indent="0">
              <a:buNone/>
            </a:pPr>
            <a:r>
              <a:rPr lang="en-US" sz="2000" dirty="0" smtClean="0"/>
              <a:t>A model developer is confronted with 3 different modeling methodology choices. To ensure that his model will receive validation approval he calls the lead validator and asks for the validator’s opinion about which is the best of the 3 approaches.</a:t>
            </a:r>
          </a:p>
          <a:p>
            <a:pPr marL="0" indent="0">
              <a:buNone/>
            </a:pPr>
            <a:endParaRPr lang="en-US" sz="2000" dirty="0" smtClean="0"/>
          </a:p>
          <a:p>
            <a:pPr marL="0" indent="0">
              <a:buNone/>
            </a:pPr>
            <a:r>
              <a:rPr lang="en-US" sz="2000" dirty="0"/>
              <a:t>	</a:t>
            </a:r>
          </a:p>
          <a:p>
            <a:pPr marL="0" indent="0">
              <a:buNone/>
            </a:pPr>
            <a:r>
              <a:rPr lang="en-US" sz="2000" dirty="0" smtClean="0"/>
              <a:t>Should the validator answer this question by telling the developer which model he thinks is best choice?</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139</a:t>
            </a:fld>
            <a:endParaRPr lang="en-US" dirty="0">
              <a:ea typeface="ＭＳ Ｐゴシック" pitchFamily="-84" charset="-128"/>
            </a:endParaRPr>
          </a:p>
        </p:txBody>
      </p:sp>
    </p:spTree>
    <p:extLst>
      <p:ext uri="{BB962C8B-B14F-4D97-AF65-F5344CB8AC3E}">
        <p14:creationId xmlns:p14="http://schemas.microsoft.com/office/powerpoint/2010/main" val="444635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dirty="0"/>
              <a:t>What Validation Isn’t</a:t>
            </a:r>
          </a:p>
        </p:txBody>
      </p:sp>
      <p:sp>
        <p:nvSpPr>
          <p:cNvPr id="31746" name="Content Placeholder 2"/>
          <p:cNvSpPr>
            <a:spLocks noGrp="1"/>
          </p:cNvSpPr>
          <p:nvPr>
            <p:ph idx="1"/>
          </p:nvPr>
        </p:nvSpPr>
        <p:spPr/>
        <p:txBody>
          <a:bodyPr/>
          <a:lstStyle/>
          <a:p>
            <a:pPr marL="742950" indent="-285750"/>
            <a:r>
              <a:rPr lang="en-US" altLang="en-US" sz="2000" dirty="0">
                <a:cs typeface="Arial" pitchFamily="34" charset="0"/>
              </a:rPr>
              <a:t>There are no Laws of Finance. Financial data do not follow any stochastic process, but Wall Street uses heuristics – build models as if the models worked, so an approximate answer can be found.</a:t>
            </a:r>
          </a:p>
          <a:p>
            <a:pPr marL="742950" indent="-285750"/>
            <a:r>
              <a:rPr lang="en-US" altLang="en-US" sz="2000" dirty="0">
                <a:cs typeface="Arial" pitchFamily="34" charset="0"/>
              </a:rPr>
              <a:t>The “Law of One Price” may go away with counterparty risk included, so don’t go calling the model cops.</a:t>
            </a:r>
          </a:p>
          <a:p>
            <a:pPr marL="742950" indent="-285750"/>
            <a:r>
              <a:rPr lang="en-US" altLang="en-US" sz="2000" dirty="0">
                <a:cs typeface="Arial" pitchFamily="34" charset="0"/>
              </a:rPr>
              <a:t>Models are not intended to capture all the nuances of the real world. </a:t>
            </a:r>
          </a:p>
          <a:p>
            <a:pPr marL="742950" indent="-285750"/>
            <a:r>
              <a:rPr lang="en-US" altLang="en-US" sz="2000" dirty="0">
                <a:cs typeface="Arial" pitchFamily="34" charset="0"/>
              </a:rPr>
              <a:t>All models are based on one or more assumptions. </a:t>
            </a:r>
          </a:p>
          <a:p>
            <a:pPr marL="742950" indent="-285750"/>
            <a:r>
              <a:rPr lang="en-US" altLang="en-US" sz="2000" dirty="0">
                <a:cs typeface="Arial" pitchFamily="34" charset="0"/>
              </a:rPr>
              <a:t>Models are never “valid” in an absolute sense.  They rely on assumptions about the behavior of people, organizations, acts of the natural world, and the use of other models by market participants. </a:t>
            </a:r>
          </a:p>
          <a:p>
            <a:pPr marL="742950" indent="-285750"/>
            <a:r>
              <a:rPr lang="en-US" altLang="en-US" sz="2000" dirty="0">
                <a:cs typeface="Arial" pitchFamily="34" charset="0"/>
              </a:rPr>
              <a:t>A model is a mixture of behavioral psychology, statistics, numerical methods, and subjective opinions, and some parts of any model are dictated by law, regulation, or company policy.  Validation of Basel 3 regulations is out of scope for any model’s validation.</a:t>
            </a:r>
          </a:p>
          <a:p>
            <a:pPr marL="742950" indent="-285750"/>
            <a:endParaRPr lang="en-US" altLang="en-US" sz="2000" dirty="0">
              <a:cs typeface="Arial" pitchFamily="34" charset="0"/>
            </a:endParaRPr>
          </a:p>
          <a:p>
            <a:pPr marL="742950" indent="-285750"/>
            <a:endParaRPr lang="en-US" altLang="en-US" sz="1500" dirty="0">
              <a:cs typeface="Arial" pitchFamily="34" charset="0"/>
            </a:endParaRPr>
          </a:p>
          <a:p>
            <a:pPr eaLnBrk="1" hangingPunct="1"/>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a:t>
            </a:fld>
            <a:endParaRPr lang="en-US" dirty="0">
              <a:ea typeface="ＭＳ Ｐゴシック" pitchFamily="-84" charset="-128"/>
            </a:endParaRPr>
          </a:p>
        </p:txBody>
      </p:sp>
    </p:spTree>
    <p:extLst>
      <p:ext uri="{BB962C8B-B14F-4D97-AF65-F5344CB8AC3E}">
        <p14:creationId xmlns:p14="http://schemas.microsoft.com/office/powerpoint/2010/main" val="60041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#5:</a:t>
            </a:r>
          </a:p>
          <a:p>
            <a:pPr marL="0" indent="0">
              <a:buNone/>
            </a:pPr>
            <a:endParaRPr lang="en-US" sz="2000" dirty="0" smtClean="0"/>
          </a:p>
          <a:p>
            <a:pPr marL="0" indent="0">
              <a:buNone/>
            </a:pPr>
            <a:r>
              <a:rPr lang="en-US" sz="2000" dirty="0" smtClean="0"/>
              <a:t>During a validation the validator creates an independent replica of the client’s model from the documentation. In the course of the testing, the validator discovers that by adding an additional market index regressor, the replica model performs even better than the client’s model. This presents the validator with a dilemma: the client’s model is performing acceptably well according to back-testing results, but the validator has discovered a way to build an even better mouse trap.</a:t>
            </a:r>
          </a:p>
          <a:p>
            <a:pPr marL="0" indent="0">
              <a:buNone/>
            </a:pPr>
            <a:endParaRPr lang="en-US" sz="2000" dirty="0" smtClean="0"/>
          </a:p>
          <a:p>
            <a:pPr marL="0" indent="0">
              <a:buNone/>
            </a:pPr>
            <a:r>
              <a:rPr lang="en-US" sz="2000" dirty="0"/>
              <a:t>	</a:t>
            </a:r>
          </a:p>
          <a:p>
            <a:pPr marL="0" indent="0">
              <a:buNone/>
            </a:pPr>
            <a:r>
              <a:rPr lang="en-US" sz="2000" dirty="0" smtClean="0"/>
              <a:t>What should the validator do with this information? Tell the developer how to improve his model, keep silent, or suggest that the developer should further investigate ways to improve the model’s performance?</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140</a:t>
            </a:fld>
            <a:endParaRPr lang="en-US" dirty="0">
              <a:ea typeface="ＭＳ Ｐゴシック" pitchFamily="-84" charset="-128"/>
            </a:endParaRPr>
          </a:p>
        </p:txBody>
      </p:sp>
    </p:spTree>
    <p:extLst>
      <p:ext uri="{BB962C8B-B14F-4D97-AF65-F5344CB8AC3E}">
        <p14:creationId xmlns:p14="http://schemas.microsoft.com/office/powerpoint/2010/main" val="335368149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#6:</a:t>
            </a:r>
          </a:p>
          <a:p>
            <a:pPr marL="0" indent="0">
              <a:buNone/>
            </a:pPr>
            <a:endParaRPr lang="en-US" sz="2000" dirty="0" smtClean="0"/>
          </a:p>
          <a:p>
            <a:pPr marL="0" indent="0">
              <a:buNone/>
            </a:pPr>
            <a:r>
              <a:rPr lang="en-US" sz="2000" dirty="0" smtClean="0"/>
              <a:t>During a validation the validator confirms the client’s MLE (maximum likelihood estimator) optimization method by using an independent global optimization technique such as ‘simulated annealing’. Both methods yield essentially the same optimal parameters but the global method is more computationally efficient. After the validation engagement ends the developer asks the validator if it is okay for him to also use the simulated annealing method for his production model.</a:t>
            </a:r>
          </a:p>
          <a:p>
            <a:pPr marL="0" indent="0">
              <a:buNone/>
            </a:pPr>
            <a:r>
              <a:rPr lang="en-US" sz="2000" dirty="0"/>
              <a:t>	</a:t>
            </a:r>
          </a:p>
          <a:p>
            <a:pPr marL="0" indent="0">
              <a:buNone/>
            </a:pPr>
            <a:r>
              <a:rPr lang="en-US" sz="2000" dirty="0" smtClean="0"/>
              <a:t>How do you think the validator should respond to this request? </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141</a:t>
            </a:fld>
            <a:endParaRPr lang="en-US" dirty="0">
              <a:ea typeface="ＭＳ Ｐゴシック" pitchFamily="-84" charset="-128"/>
            </a:endParaRPr>
          </a:p>
        </p:txBody>
      </p:sp>
    </p:spTree>
    <p:extLst>
      <p:ext uri="{BB962C8B-B14F-4D97-AF65-F5344CB8AC3E}">
        <p14:creationId xmlns:p14="http://schemas.microsoft.com/office/powerpoint/2010/main" val="42526452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#6:</a:t>
            </a:r>
          </a:p>
          <a:p>
            <a:pPr marL="0" indent="0">
              <a:buNone/>
            </a:pPr>
            <a:endParaRPr lang="en-US" sz="2000" dirty="0" smtClean="0"/>
          </a:p>
          <a:p>
            <a:pPr marL="0" indent="0">
              <a:buNone/>
            </a:pPr>
            <a:r>
              <a:rPr lang="en-US" sz="2000" dirty="0" smtClean="0"/>
              <a:t>During a validation the validator confirms the client’s MLE (maximum likelihood estimator) optimization method by using an independent global optimization technique such as ‘simulated annealing’. Both methods yield essentially the same optimal parameters but the global method is more computationally efficient. After the validation engagement ends the developer asks the validator if it is okay for him to also use the simulated annealing method for his production model.</a:t>
            </a:r>
          </a:p>
          <a:p>
            <a:pPr marL="0" indent="0">
              <a:buNone/>
            </a:pPr>
            <a:r>
              <a:rPr lang="en-US" sz="2000" dirty="0"/>
              <a:t>	</a:t>
            </a:r>
          </a:p>
          <a:p>
            <a:pPr marL="0" indent="0">
              <a:buNone/>
            </a:pPr>
            <a:r>
              <a:rPr lang="en-US" sz="2000" dirty="0" smtClean="0"/>
              <a:t>How do you think the validator should respond to this request? </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142</a:t>
            </a:fld>
            <a:endParaRPr lang="en-US" dirty="0">
              <a:ea typeface="ＭＳ Ｐゴシック" pitchFamily="-84" charset="-128"/>
            </a:endParaRPr>
          </a:p>
        </p:txBody>
      </p:sp>
    </p:spTree>
    <p:extLst>
      <p:ext uri="{BB962C8B-B14F-4D97-AF65-F5344CB8AC3E}">
        <p14:creationId xmlns:p14="http://schemas.microsoft.com/office/powerpoint/2010/main" val="425264526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#7:</a:t>
            </a:r>
          </a:p>
          <a:p>
            <a:pPr marL="0" indent="0">
              <a:buNone/>
            </a:pPr>
            <a:endParaRPr lang="en-US" sz="2000" dirty="0" smtClean="0"/>
          </a:p>
          <a:p>
            <a:pPr marL="0" indent="0">
              <a:buNone/>
            </a:pPr>
            <a:r>
              <a:rPr lang="en-US" sz="2000" dirty="0" smtClean="0"/>
              <a:t>During a validation the client offers to correct his model after the validator has uncovered an error, re-run the full suite of developmental tests and deliver the new test results back to the validator.</a:t>
            </a:r>
          </a:p>
          <a:p>
            <a:pPr marL="0" indent="0">
              <a:buNone/>
            </a:pPr>
            <a:endParaRPr lang="en-US" sz="2000" dirty="0"/>
          </a:p>
          <a:p>
            <a:pPr marL="0" indent="0">
              <a:buNone/>
            </a:pPr>
            <a:endParaRPr lang="en-US" sz="2000" dirty="0" smtClean="0"/>
          </a:p>
          <a:p>
            <a:pPr marL="0" indent="0">
              <a:buNone/>
            </a:pPr>
            <a:r>
              <a:rPr lang="en-US" sz="2000" dirty="0" smtClean="0"/>
              <a:t>Is there anything wrong with the client’s ‘fixing problems’ uncovered by </a:t>
            </a:r>
            <a:r>
              <a:rPr lang="en-US" sz="2000" dirty="0"/>
              <a:t>a validator during </a:t>
            </a:r>
            <a:r>
              <a:rPr lang="en-US" sz="2000" dirty="0" smtClean="0"/>
              <a:t>the course of an engagement? What might be the consequences of allowing this to become standard operation procedure during validation engagements?</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143</a:t>
            </a:fld>
            <a:endParaRPr lang="en-US" dirty="0">
              <a:ea typeface="ＭＳ Ｐゴシック" pitchFamily="-84" charset="-128"/>
            </a:endParaRPr>
          </a:p>
        </p:txBody>
      </p:sp>
    </p:spTree>
    <p:extLst>
      <p:ext uri="{BB962C8B-B14F-4D97-AF65-F5344CB8AC3E}">
        <p14:creationId xmlns:p14="http://schemas.microsoft.com/office/powerpoint/2010/main" val="320793467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#8:</a:t>
            </a:r>
          </a:p>
          <a:p>
            <a:pPr marL="0" indent="0">
              <a:buNone/>
            </a:pPr>
            <a:endParaRPr lang="en-US" sz="2000" dirty="0" smtClean="0"/>
          </a:p>
          <a:p>
            <a:pPr marL="0" indent="0">
              <a:buNone/>
            </a:pPr>
            <a:r>
              <a:rPr lang="en-US" sz="2000" dirty="0" smtClean="0"/>
              <a:t>A development team suggests a meeting to give the validation team advance notice of their intention to introduce a new modeling methodology, but they have not yet decided between a set of possible approaches. The lead developer suggests that the validation team should review the modeling options with the developers before they begin implementing the final model selection to make sure the developers don’t go down a wrong path.</a:t>
            </a:r>
          </a:p>
          <a:p>
            <a:pPr marL="0" indent="0">
              <a:buNone/>
            </a:pPr>
            <a:endParaRPr lang="en-US" sz="2000" dirty="0"/>
          </a:p>
          <a:p>
            <a:pPr marL="0" indent="0">
              <a:buNone/>
            </a:pPr>
            <a:endParaRPr lang="en-US" sz="2000" dirty="0" smtClean="0"/>
          </a:p>
          <a:p>
            <a:pPr marL="0" indent="0">
              <a:buNone/>
            </a:pPr>
            <a:r>
              <a:rPr lang="en-US" sz="2000" dirty="0" smtClean="0"/>
              <a:t>Is there anything wrong with the validation team offering guidance prior, or during, the model development process?</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144</a:t>
            </a:fld>
            <a:endParaRPr lang="en-US" dirty="0">
              <a:ea typeface="ＭＳ Ｐゴシック" pitchFamily="-84" charset="-128"/>
            </a:endParaRPr>
          </a:p>
        </p:txBody>
      </p:sp>
    </p:spTree>
    <p:extLst>
      <p:ext uri="{BB962C8B-B14F-4D97-AF65-F5344CB8AC3E}">
        <p14:creationId xmlns:p14="http://schemas.microsoft.com/office/powerpoint/2010/main" val="81723622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#9:</a:t>
            </a:r>
          </a:p>
          <a:p>
            <a:pPr marL="0" indent="0">
              <a:buNone/>
            </a:pPr>
            <a:endParaRPr lang="en-US" sz="2000" dirty="0" smtClean="0"/>
          </a:p>
          <a:p>
            <a:pPr marL="0" indent="0">
              <a:buNone/>
            </a:pPr>
            <a:r>
              <a:rPr lang="en-US" sz="2000" dirty="0" smtClean="0"/>
              <a:t>A development team asks the model validation team’s help in devising a comprehensive suite tests that can be used during development to gauge the model’s performance.</a:t>
            </a:r>
          </a:p>
          <a:p>
            <a:pPr marL="0" indent="0">
              <a:buNone/>
            </a:pPr>
            <a:endParaRPr lang="en-US" sz="2000" dirty="0"/>
          </a:p>
          <a:p>
            <a:pPr marL="0" indent="0">
              <a:buNone/>
            </a:pPr>
            <a:endParaRPr lang="en-US" sz="2000" dirty="0" smtClean="0"/>
          </a:p>
          <a:p>
            <a:pPr marL="0" indent="0">
              <a:buNone/>
            </a:pPr>
            <a:r>
              <a:rPr lang="en-US" sz="2000" dirty="0" smtClean="0"/>
              <a:t>Is there anything wrong with the validation team suggesting what tests should be run during the model development process to determine the suitability of the model?</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145</a:t>
            </a:fld>
            <a:endParaRPr lang="en-US" dirty="0">
              <a:ea typeface="ＭＳ Ｐゴシック" pitchFamily="-84" charset="-128"/>
            </a:endParaRPr>
          </a:p>
        </p:txBody>
      </p:sp>
    </p:spTree>
    <p:extLst>
      <p:ext uri="{BB962C8B-B14F-4D97-AF65-F5344CB8AC3E}">
        <p14:creationId xmlns:p14="http://schemas.microsoft.com/office/powerpoint/2010/main" val="108524123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1"/>
            <a:ext cx="10972800" cy="4525963"/>
          </a:xfrm>
        </p:spPr>
        <p:txBody>
          <a:bodyPr>
            <a:normAutofit/>
          </a:bodyPr>
          <a:lstStyle/>
          <a:p>
            <a:pPr marL="0" indent="0">
              <a:buNone/>
            </a:pPr>
            <a:r>
              <a:rPr lang="en-US" sz="2000" b="1" dirty="0" smtClean="0"/>
              <a:t>Case Study #10:</a:t>
            </a:r>
          </a:p>
          <a:p>
            <a:pPr marL="0" indent="0">
              <a:buNone/>
            </a:pPr>
            <a:endParaRPr lang="en-US" sz="2000" dirty="0" smtClean="0"/>
          </a:p>
          <a:p>
            <a:pPr marL="0" indent="0">
              <a:buNone/>
            </a:pPr>
            <a:r>
              <a:rPr lang="en-US" sz="2000" dirty="0" smtClean="0"/>
              <a:t>A very high executive in your firm has staked his career on a particular novel and innovative CVA model.  You are quite aware that this model cannot fail, or it would end his career and yours.</a:t>
            </a:r>
          </a:p>
          <a:p>
            <a:pPr marL="0" indent="0">
              <a:buNone/>
            </a:pPr>
            <a:endParaRPr lang="en-US" sz="2000" dirty="0"/>
          </a:p>
          <a:p>
            <a:pPr marL="0" indent="0">
              <a:buNone/>
            </a:pPr>
            <a:r>
              <a:rPr lang="en-US" sz="2000" dirty="0" smtClean="0"/>
              <a:t>The model implementation is a disaster, and if it came from the regular developers you would fail it instantly.  The main quant for the model has abruptly left the firm.</a:t>
            </a:r>
          </a:p>
          <a:p>
            <a:pPr marL="0" indent="0">
              <a:buNone/>
            </a:pPr>
            <a:endParaRPr lang="en-US" sz="2000" dirty="0"/>
          </a:p>
          <a:p>
            <a:pPr marL="0" indent="0">
              <a:buNone/>
            </a:pPr>
            <a:r>
              <a:rPr lang="en-US" sz="2000" dirty="0" smtClean="0"/>
              <a:t>How much do you like your job vs. valuing your integrity?</a:t>
            </a:r>
            <a:endParaRPr lang="en-US" sz="2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146</a:t>
            </a:fld>
            <a:endParaRPr lang="en-US" dirty="0">
              <a:ea typeface="ＭＳ Ｐゴシック" pitchFamily="-84" charset="-128"/>
            </a:endParaRPr>
          </a:p>
        </p:txBody>
      </p:sp>
    </p:spTree>
    <p:extLst>
      <p:ext uri="{BB962C8B-B14F-4D97-AF65-F5344CB8AC3E}">
        <p14:creationId xmlns:p14="http://schemas.microsoft.com/office/powerpoint/2010/main" val="290414325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1905002"/>
            <a:ext cx="7772400" cy="1699436"/>
          </a:xfrm>
        </p:spPr>
        <p:txBody>
          <a:bodyPr/>
          <a:lstStyle/>
          <a:p>
            <a:r>
              <a:rPr lang="en-US" dirty="0" smtClean="0"/>
              <a:t>Some war stories</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032641476"/>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Names have been changed to protect the guilty</a:t>
            </a:r>
          </a:p>
        </p:txBody>
      </p:sp>
      <p:sp>
        <p:nvSpPr>
          <p:cNvPr id="3" name="Content Placeholder 2"/>
          <p:cNvSpPr>
            <a:spLocks noGrp="1"/>
          </p:cNvSpPr>
          <p:nvPr>
            <p:ph idx="1"/>
          </p:nvPr>
        </p:nvSpPr>
        <p:spPr/>
        <p:txBody>
          <a:bodyPr/>
          <a:lstStyle/>
          <a:p>
            <a:r>
              <a:rPr lang="en-US" dirty="0" smtClean="0"/>
              <a:t>1991 documentation</a:t>
            </a:r>
          </a:p>
          <a:p>
            <a:r>
              <a:rPr lang="en-US" dirty="0" smtClean="0">
                <a:latin typeface="Garamond" panose="02020404030301010803" pitchFamily="18" charset="0"/>
              </a:rPr>
              <a:t>Quants don’t run this bank</a:t>
            </a:r>
          </a:p>
          <a:p>
            <a:r>
              <a:rPr lang="en-US" dirty="0" smtClean="0"/>
              <a:t>Agreed to disagree</a:t>
            </a:r>
          </a:p>
          <a:p>
            <a:r>
              <a:rPr lang="en-US" dirty="0" smtClean="0"/>
              <a:t>Those New York quants don’t understand</a:t>
            </a:r>
          </a:p>
          <a:p>
            <a:r>
              <a:rPr lang="en-US" dirty="0" smtClean="0"/>
              <a:t>$20 billion assume it’s zero</a:t>
            </a:r>
          </a:p>
          <a:p>
            <a:r>
              <a:rPr lang="en-US" dirty="0" smtClean="0"/>
              <a:t>$60 billion it’s not a model / hidden model</a:t>
            </a:r>
          </a:p>
          <a:p>
            <a:r>
              <a:rPr lang="en-US" dirty="0" smtClean="0"/>
              <a:t>Ozone hole in the loan book</a:t>
            </a:r>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148</a:t>
            </a:fld>
            <a:endParaRPr lang="en-US" dirty="0">
              <a:ea typeface="ＭＳ Ｐゴシック" pitchFamily="-84" charset="-128"/>
            </a:endParaRPr>
          </a:p>
        </p:txBody>
      </p:sp>
    </p:spTree>
    <p:extLst>
      <p:ext uri="{BB962C8B-B14F-4D97-AF65-F5344CB8AC3E}">
        <p14:creationId xmlns:p14="http://schemas.microsoft.com/office/powerpoint/2010/main" val="1577537823"/>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My little whale</a:t>
            </a:r>
            <a:endParaRPr lang="en-US" sz="3200" dirty="0"/>
          </a:p>
        </p:txBody>
      </p:sp>
      <p:sp>
        <p:nvSpPr>
          <p:cNvPr id="3" name="Content Placeholder 2"/>
          <p:cNvSpPr>
            <a:spLocks noGrp="1"/>
          </p:cNvSpPr>
          <p:nvPr>
            <p:ph idx="1"/>
          </p:nvPr>
        </p:nvSpPr>
        <p:spPr>
          <a:xfrm>
            <a:off x="562886" y="851876"/>
            <a:ext cx="11015133" cy="5463864"/>
          </a:xfrm>
        </p:spPr>
        <p:txBody>
          <a:bodyPr/>
          <a:lstStyle/>
          <a:p>
            <a:r>
              <a:rPr lang="en-US" dirty="0" smtClean="0"/>
              <a:t>This is taken from public documents so I am not revealing anything confidential</a:t>
            </a:r>
          </a:p>
          <a:p>
            <a:r>
              <a:rPr lang="en-US" dirty="0" smtClean="0"/>
              <a:t>The SEC sued Barbara </a:t>
            </a:r>
            <a:r>
              <a:rPr lang="en-US" dirty="0" err="1" smtClean="0"/>
              <a:t>Duka</a:t>
            </a:r>
            <a:r>
              <a:rPr lang="en-US" dirty="0" smtClean="0"/>
              <a:t>, and the </a:t>
            </a:r>
            <a:r>
              <a:rPr lang="en-US" dirty="0"/>
              <a:t>filing is at </a:t>
            </a:r>
            <a:r>
              <a:rPr lang="en-US" dirty="0">
                <a:hlinkClick r:id="rId2"/>
              </a:rPr>
              <a:t>https://</a:t>
            </a:r>
            <a:r>
              <a:rPr lang="en-US" dirty="0" smtClean="0">
                <a:hlinkClick r:id="rId2"/>
              </a:rPr>
              <a:t>www.sec.gov/litigation/admin/2015/33-9706.pdf</a:t>
            </a:r>
            <a:r>
              <a:rPr lang="en-US" dirty="0" smtClean="0"/>
              <a:t> </a:t>
            </a:r>
          </a:p>
          <a:p>
            <a:r>
              <a:rPr lang="en-US" sz="1600" dirty="0"/>
              <a:t>25. </a:t>
            </a:r>
            <a:r>
              <a:rPr lang="en-US" sz="1600" dirty="0" err="1"/>
              <a:t>Duka’s</a:t>
            </a:r>
            <a:r>
              <a:rPr lang="en-US" sz="1600" dirty="0"/>
              <a:t> concerns about S&amp;P’s conservative criteria culminated in </a:t>
            </a:r>
            <a:r>
              <a:rPr lang="en-US" sz="1600" dirty="0" smtClean="0"/>
              <a:t>mid-December 2010</a:t>
            </a:r>
            <a:r>
              <a:rPr lang="en-US" sz="1600" dirty="0"/>
              <a:t>. At the time, S&amp;P’s Model Quality Review group (“MQR”) had just produced a draft </a:t>
            </a:r>
            <a:r>
              <a:rPr lang="en-US" sz="1600" dirty="0" smtClean="0"/>
              <a:t>report concerning </a:t>
            </a:r>
            <a:r>
              <a:rPr lang="en-US" sz="1600" dirty="0"/>
              <a:t>the CMBS model. The purpose of the MQR review was to determine whether </a:t>
            </a:r>
            <a:r>
              <a:rPr lang="en-US" sz="1600" dirty="0" smtClean="0"/>
              <a:t>the model </a:t>
            </a:r>
            <a:r>
              <a:rPr lang="en-US" sz="1600" dirty="0"/>
              <a:t>was an appropriate computer implementation of the S&amp;P criteria. The model </a:t>
            </a:r>
            <a:r>
              <a:rPr lang="en-US" sz="1600" dirty="0" smtClean="0"/>
              <a:t>MQR reviewed </a:t>
            </a:r>
            <a:r>
              <a:rPr lang="en-US" sz="1600" dirty="0"/>
              <a:t>used the methodology based on the criteria constants, as determined by the </a:t>
            </a:r>
            <a:r>
              <a:rPr lang="en-US" sz="1600" dirty="0" smtClean="0"/>
              <a:t>CMBS criteria </a:t>
            </a:r>
            <a:r>
              <a:rPr lang="en-US" sz="1600" dirty="0"/>
              <a:t>committee. </a:t>
            </a:r>
            <a:endParaRPr lang="en-US" sz="1600" dirty="0" smtClean="0"/>
          </a:p>
          <a:p>
            <a:r>
              <a:rPr lang="en-US" sz="1600" dirty="0"/>
              <a:t>38. </a:t>
            </a:r>
            <a:r>
              <a:rPr lang="en-US" sz="1600" dirty="0" err="1"/>
              <a:t>Duka</a:t>
            </a:r>
            <a:r>
              <a:rPr lang="en-US" sz="1600" dirty="0"/>
              <a:t> also used vague language internally in responding to the MQR review of </a:t>
            </a:r>
            <a:r>
              <a:rPr lang="en-US" sz="1600" dirty="0" smtClean="0"/>
              <a:t>the CMBS </a:t>
            </a:r>
            <a:r>
              <a:rPr lang="en-US" sz="1600" dirty="0"/>
              <a:t>model, which was not concluded until June 2011. MQR focused part of its review on </a:t>
            </a:r>
            <a:r>
              <a:rPr lang="en-US" sz="1600" dirty="0" smtClean="0"/>
              <a:t>the loan </a:t>
            </a:r>
            <a:r>
              <a:rPr lang="en-US" sz="1600" dirty="0"/>
              <a:t>constants, and explicitly requested that </a:t>
            </a:r>
            <a:r>
              <a:rPr lang="en-US" sz="1600" dirty="0" err="1"/>
              <a:t>Duka</a:t>
            </a:r>
            <a:r>
              <a:rPr lang="en-US" sz="1600" dirty="0"/>
              <a:t> certify that she was “comfortable with </a:t>
            </a:r>
            <a:r>
              <a:rPr lang="en-US" sz="1600" dirty="0" smtClean="0"/>
              <a:t>the assumption </a:t>
            </a:r>
            <a:r>
              <a:rPr lang="en-US" sz="1600" dirty="0"/>
              <a:t>that loan constants used to derive debt service are appropriate to estimate the </a:t>
            </a:r>
            <a:r>
              <a:rPr lang="en-US" sz="1600" dirty="0" smtClean="0"/>
              <a:t>debt service </a:t>
            </a:r>
            <a:r>
              <a:rPr lang="en-US" sz="1600" dirty="0"/>
              <a:t>amount.” In response, </a:t>
            </a:r>
            <a:r>
              <a:rPr lang="en-US" sz="1600" dirty="0" err="1"/>
              <a:t>Duka</a:t>
            </a:r>
            <a:r>
              <a:rPr lang="en-US" sz="1600" dirty="0"/>
              <a:t> stated that “we consider both the constants in [Criteria </a:t>
            </a:r>
            <a:r>
              <a:rPr lang="en-US" sz="1600" dirty="0" smtClean="0"/>
              <a:t>Table 1</a:t>
            </a:r>
            <a:r>
              <a:rPr lang="en-US" sz="1600" dirty="0"/>
              <a:t>] and the actual constants,” and that “New Issuance would use the actual (if higher) but look </a:t>
            </a:r>
            <a:r>
              <a:rPr lang="en-US" sz="1600" dirty="0" smtClean="0"/>
              <a:t>at both </a:t>
            </a:r>
            <a:r>
              <a:rPr lang="en-US" sz="1600" dirty="0"/>
              <a:t>if the actual constant is lower than the [Criteria Table 1 constant].” This language </a:t>
            </a:r>
            <a:r>
              <a:rPr lang="en-US" sz="1600" dirty="0" smtClean="0"/>
              <a:t>suggested that </a:t>
            </a:r>
            <a:r>
              <a:rPr lang="en-US" sz="1600" dirty="0" err="1"/>
              <a:t>Duka’s</a:t>
            </a:r>
            <a:r>
              <a:rPr lang="en-US" sz="1600" dirty="0"/>
              <a:t> group engaged in some sort of analysis when deciding upon which constant to use</a:t>
            </a:r>
            <a:r>
              <a:rPr lang="en-US" sz="1600" dirty="0" smtClean="0"/>
              <a:t>, when </a:t>
            </a:r>
            <a:r>
              <a:rPr lang="en-US" sz="1600" dirty="0"/>
              <a:t>in fact </a:t>
            </a:r>
            <a:r>
              <a:rPr lang="en-US" sz="1600" dirty="0" err="1"/>
              <a:t>Duka</a:t>
            </a:r>
            <a:r>
              <a:rPr lang="en-US" sz="1600" dirty="0"/>
              <a:t> had decided to simply use a 50/50 blended constant for all loans in all pools</a:t>
            </a:r>
            <a:r>
              <a:rPr lang="en-US" sz="1600" dirty="0" smtClean="0"/>
              <a:t>.</a:t>
            </a:r>
          </a:p>
          <a:p>
            <a:r>
              <a:rPr lang="en-US" sz="1600" dirty="0"/>
              <a:t>39. Significantly, even though </a:t>
            </a:r>
            <a:r>
              <a:rPr lang="en-US" sz="1600" dirty="0" err="1"/>
              <a:t>Duka’s</a:t>
            </a:r>
            <a:r>
              <a:rPr lang="en-US" sz="1600" dirty="0"/>
              <a:t> CMBS Group changed the model in the midst </a:t>
            </a:r>
            <a:r>
              <a:rPr lang="en-US" sz="1600" dirty="0" smtClean="0"/>
              <a:t>of the </a:t>
            </a:r>
            <a:r>
              <a:rPr lang="en-US" sz="1600" dirty="0"/>
              <a:t>MQR review, </a:t>
            </a:r>
            <a:r>
              <a:rPr lang="en-US" sz="1600" dirty="0" err="1"/>
              <a:t>Duka</a:t>
            </a:r>
            <a:r>
              <a:rPr lang="en-US" sz="1600" dirty="0"/>
              <a:t> never showed the new model to MQR. Instead, </a:t>
            </a:r>
            <a:r>
              <a:rPr lang="en-US" sz="1600" dirty="0" err="1"/>
              <a:t>Duka</a:t>
            </a:r>
            <a:r>
              <a:rPr lang="en-US" sz="1600" dirty="0"/>
              <a:t> knowingly </a:t>
            </a:r>
            <a:r>
              <a:rPr lang="en-US" sz="1600" dirty="0" smtClean="0"/>
              <a:t>allowed MQR </a:t>
            </a:r>
            <a:r>
              <a:rPr lang="en-US" sz="1600" dirty="0"/>
              <a:t>to perform its </a:t>
            </a:r>
            <a:r>
              <a:rPr lang="en-US" sz="1600" b="1" dirty="0"/>
              <a:t>important internal control function </a:t>
            </a:r>
            <a:r>
              <a:rPr lang="en-US" sz="1600" dirty="0"/>
              <a:t>with a model that was outdated and </a:t>
            </a:r>
            <a:r>
              <a:rPr lang="en-US" sz="1600" dirty="0" smtClean="0"/>
              <a:t>applied criteria </a:t>
            </a:r>
            <a:r>
              <a:rPr lang="en-US" sz="1600" dirty="0"/>
              <a:t>that the CMBS Group had rejected. </a:t>
            </a:r>
            <a:r>
              <a:rPr lang="en-US" sz="1600" dirty="0" err="1"/>
              <a:t>Duka’s</a:t>
            </a:r>
            <a:r>
              <a:rPr lang="en-US" sz="1600" dirty="0"/>
              <a:t> frustration of the MQR process violated the </a:t>
            </a:r>
            <a:r>
              <a:rPr lang="en-US" sz="1600" dirty="0" smtClean="0"/>
              <a:t>……</a:t>
            </a:r>
            <a:endParaRPr lang="en-US" sz="16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149</a:t>
            </a:fld>
            <a:endParaRPr lang="en-US" dirty="0">
              <a:ea typeface="ＭＳ Ｐゴシック" pitchFamily="-84" charset="-128"/>
            </a:endParaRPr>
          </a:p>
        </p:txBody>
      </p:sp>
    </p:spTree>
    <p:extLst>
      <p:ext uri="{BB962C8B-B14F-4D97-AF65-F5344CB8AC3E}">
        <p14:creationId xmlns:p14="http://schemas.microsoft.com/office/powerpoint/2010/main" val="30704946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dirty="0" smtClean="0"/>
              <a:t>Practitioners vs. Academics</a:t>
            </a:r>
            <a:endParaRPr lang="en-US" altLang="en-US" dirty="0"/>
          </a:p>
        </p:txBody>
      </p:sp>
      <p:sp>
        <p:nvSpPr>
          <p:cNvPr id="31746" name="Content Placeholder 2"/>
          <p:cNvSpPr>
            <a:spLocks noGrp="1"/>
          </p:cNvSpPr>
          <p:nvPr>
            <p:ph idx="1"/>
          </p:nvPr>
        </p:nvSpPr>
        <p:spPr/>
        <p:txBody>
          <a:bodyPr/>
          <a:lstStyle/>
          <a:p>
            <a:pPr marL="742950" indent="-285750"/>
            <a:r>
              <a:rPr lang="en-US" altLang="en-US" sz="2000" dirty="0">
                <a:cs typeface="Arial" pitchFamily="34" charset="0"/>
              </a:rPr>
              <a:t>There are no Laws of Finance. </a:t>
            </a:r>
            <a:endParaRPr lang="en-US" altLang="en-US" sz="2000" dirty="0" smtClean="0">
              <a:cs typeface="Arial" pitchFamily="34" charset="0"/>
            </a:endParaRPr>
          </a:p>
          <a:p>
            <a:pPr marL="742950" indent="-285750"/>
            <a:r>
              <a:rPr lang="en-US" altLang="en-US" sz="2000" dirty="0" smtClean="0">
                <a:cs typeface="Arial" pitchFamily="34" charset="0"/>
              </a:rPr>
              <a:t>Academics in Financial Economics or Finance will try to answer questions like “Why does the market behave that way?”</a:t>
            </a:r>
          </a:p>
          <a:p>
            <a:pPr marL="742950" indent="-285750"/>
            <a:r>
              <a:rPr lang="en-US" altLang="en-US" sz="2000" dirty="0" smtClean="0"/>
              <a:t>A Practitioner answers that question simply – “It doesn’t.”  Any question that asks “why” is academic and irrelevant to the practitioner. </a:t>
            </a:r>
          </a:p>
          <a:p>
            <a:pPr marL="742950" indent="-285750"/>
            <a:r>
              <a:rPr lang="en-US" altLang="en-US" sz="2000" dirty="0" smtClean="0">
                <a:cs typeface="Arial" pitchFamily="34" charset="0"/>
              </a:rPr>
              <a:t>A practitioner’s questions are based on the philosophical premise that all financial models are strictly phenomenological – they seem to give acceptable answers in most circumstances, but for unknowable reasons.</a:t>
            </a:r>
          </a:p>
          <a:p>
            <a:pPr marL="742950" indent="-285750"/>
            <a:r>
              <a:rPr lang="en-US" altLang="en-US" sz="2000" dirty="0" smtClean="0"/>
              <a:t>Academics still obsess over whether the market is “efficient” in some academic sense; a practitioner’s version of that question is whether there is some trading strategy that is systematically likely to have a positive return – this is not strictly speaking an arbitrage but merely a gamble with seemingly good odds.  How good the odds need to be is up to the trader, not the quant.</a:t>
            </a:r>
          </a:p>
          <a:p>
            <a:pPr marL="742950" indent="-285750"/>
            <a:r>
              <a:rPr lang="en-US" altLang="en-US" sz="2000" dirty="0" smtClean="0">
                <a:cs typeface="Arial" pitchFamily="34" charset="0"/>
              </a:rPr>
              <a:t>Validation of such models looks at whether they work as advertised, and </a:t>
            </a:r>
            <a:r>
              <a:rPr lang="en-US" altLang="en-US" sz="2000" dirty="0" smtClean="0"/>
              <a:t>if the model fits </a:t>
            </a:r>
            <a:r>
              <a:rPr lang="en-US" altLang="en-US" sz="2000" smtClean="0"/>
              <a:t>the market, </a:t>
            </a:r>
            <a:r>
              <a:rPr lang="en-US" altLang="en-US" sz="2000" smtClean="0">
                <a:cs typeface="Arial" pitchFamily="34" charset="0"/>
              </a:rPr>
              <a:t>but </a:t>
            </a:r>
            <a:r>
              <a:rPr lang="en-US" altLang="en-US" sz="2000" dirty="0" smtClean="0">
                <a:cs typeface="Arial" pitchFamily="34" charset="0"/>
              </a:rPr>
              <a:t>not at deep behavioral economic rationales justifying why the market fits the model.</a:t>
            </a:r>
            <a:endParaRPr lang="en-US" altLang="en-US" sz="2000" dirty="0">
              <a:cs typeface="Arial" pitchFamily="34" charset="0"/>
            </a:endParaRPr>
          </a:p>
          <a:p>
            <a:pPr marL="742950" indent="-285750"/>
            <a:endParaRPr lang="en-US" altLang="en-US" sz="1500" dirty="0">
              <a:cs typeface="Arial" pitchFamily="34" charset="0"/>
            </a:endParaRPr>
          </a:p>
          <a:p>
            <a:pPr eaLnBrk="1" hangingPunct="1"/>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a:t>
            </a:fld>
            <a:endParaRPr lang="en-US" dirty="0">
              <a:ea typeface="ＭＳ Ｐゴシック" pitchFamily="-84" charset="-128"/>
            </a:endParaRPr>
          </a:p>
        </p:txBody>
      </p:sp>
    </p:spTree>
    <p:extLst>
      <p:ext uri="{BB962C8B-B14F-4D97-AF65-F5344CB8AC3E}">
        <p14:creationId xmlns:p14="http://schemas.microsoft.com/office/powerpoint/2010/main" val="74190084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1015133" cy="875413"/>
          </a:xfrm>
        </p:spPr>
        <p:txBody>
          <a:bodyPr/>
          <a:lstStyle/>
          <a:p>
            <a:r>
              <a:rPr lang="en-US" dirty="0" smtClean="0">
                <a:latin typeface="Garamond" panose="02020404030301010803" pitchFamily="18" charset="0"/>
              </a:rPr>
              <a:t>Brief Digression - On Presentation of Talks</a:t>
            </a:r>
            <a:br>
              <a:rPr lang="en-US" dirty="0" smtClean="0">
                <a:latin typeface="Garamond" panose="02020404030301010803" pitchFamily="18" charset="0"/>
              </a:rPr>
            </a:br>
            <a:r>
              <a:rPr lang="en-US" dirty="0" smtClean="0">
                <a:latin typeface="Garamond" panose="02020404030301010803" pitchFamily="18" charset="0"/>
              </a:rPr>
              <a:t>(or) Why All the Cat Pictures? </a:t>
            </a:r>
            <a:endParaRPr lang="en-US" dirty="0">
              <a:latin typeface="Garamond" panose="02020404030301010803" pitchFamily="18" charset="0"/>
            </a:endParaRPr>
          </a:p>
        </p:txBody>
      </p:sp>
      <p:sp>
        <p:nvSpPr>
          <p:cNvPr id="3" name="Content Placeholder 2"/>
          <p:cNvSpPr>
            <a:spLocks noGrp="1"/>
          </p:cNvSpPr>
          <p:nvPr>
            <p:ph idx="1"/>
          </p:nvPr>
        </p:nvSpPr>
        <p:spPr>
          <a:xfrm>
            <a:off x="520356" y="1702482"/>
            <a:ext cx="11015133" cy="4701198"/>
          </a:xfrm>
        </p:spPr>
        <p:txBody>
          <a:bodyPr>
            <a:normAutofit/>
          </a:bodyPr>
          <a:lstStyle/>
          <a:p>
            <a:r>
              <a:rPr lang="en-US" dirty="0" smtClean="0"/>
              <a:t>One goal of any speaker is to maximize the   </a:t>
            </a:r>
            <a:r>
              <a:rPr lang="en-US" b="1" dirty="0" smtClean="0"/>
              <a:t>Eye-to-Chin Ratio</a:t>
            </a:r>
            <a:r>
              <a:rPr lang="en-US" dirty="0" smtClean="0"/>
              <a:t> </a:t>
            </a:r>
          </a:p>
          <a:p>
            <a:pPr lvl="1"/>
            <a:r>
              <a:rPr lang="en-US" dirty="0" smtClean="0"/>
              <a:t>How many people are looking at you</a:t>
            </a:r>
          </a:p>
          <a:p>
            <a:pPr lvl="1"/>
            <a:r>
              <a:rPr lang="en-US" dirty="0" smtClean="0"/>
              <a:t>How many slumped back asleep and showing off their chins</a:t>
            </a:r>
          </a:p>
          <a:p>
            <a:pPr lvl="1"/>
            <a:r>
              <a:rPr lang="en-US" dirty="0" smtClean="0"/>
              <a:t>(Some measures include the number slumped forward asleep to show off how well their hair is parted)</a:t>
            </a:r>
          </a:p>
          <a:p>
            <a:pPr lvl="1"/>
            <a:r>
              <a:rPr lang="en-US" dirty="0" smtClean="0"/>
              <a:t>Cute cat pictures help keep you awake</a:t>
            </a:r>
          </a:p>
          <a:p>
            <a:r>
              <a:rPr lang="en-US" dirty="0" smtClean="0"/>
              <a:t>Many speakers have very little on their slides yet have long speeches</a:t>
            </a:r>
          </a:p>
          <a:p>
            <a:r>
              <a:rPr lang="en-US" dirty="0" smtClean="0"/>
              <a:t>I typically have too much on the slides</a:t>
            </a:r>
          </a:p>
          <a:p>
            <a:r>
              <a:rPr lang="en-US" dirty="0" smtClean="0"/>
              <a:t>You will get copies so you don’t need to be able to read the slides</a:t>
            </a:r>
          </a:p>
          <a:p>
            <a:pPr lvl="0"/>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150</a:t>
            </a:fld>
            <a:endParaRPr lang="en-US" dirty="0">
              <a:ea typeface="ＭＳ Ｐゴシック" pitchFamily="-84" charset="-128"/>
            </a:endParaRPr>
          </a:p>
        </p:txBody>
      </p:sp>
    </p:spTree>
    <p:extLst>
      <p:ext uri="{BB962C8B-B14F-4D97-AF65-F5344CB8AC3E}">
        <p14:creationId xmlns:p14="http://schemas.microsoft.com/office/powerpoint/2010/main" val="3624671528"/>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Eye-to-Chin Ratio</a:t>
            </a:r>
            <a:endParaRPr lang="en-US" dirty="0">
              <a:latin typeface="Garamond" panose="02020404030301010803" pitchFamily="18" charset="0"/>
            </a:endParaRPr>
          </a:p>
        </p:txBody>
      </p:sp>
      <p:sp>
        <p:nvSpPr>
          <p:cNvPr id="3" name="Content Placeholder 2"/>
          <p:cNvSpPr>
            <a:spLocks noGrp="1"/>
          </p:cNvSpPr>
          <p:nvPr>
            <p:ph idx="1"/>
          </p:nvPr>
        </p:nvSpPr>
        <p:spPr/>
        <p:txBody>
          <a:bodyPr>
            <a:normAutofit/>
          </a:bodyPr>
          <a:lstStyle/>
          <a:p>
            <a:pPr marL="0" indent="0">
              <a:buNone/>
            </a:pPr>
            <a:r>
              <a:rPr lang="en-US" dirty="0"/>
              <a:t> </a:t>
            </a:r>
            <a:endParaRPr lang="en-US" dirty="0">
              <a:latin typeface="Garamond" panose="02020404030301010803"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746" y="990601"/>
            <a:ext cx="4995655" cy="3741726"/>
          </a:xfrm>
          <a:prstGeom prst="rect">
            <a:avLst/>
          </a:prstGeom>
        </p:spPr>
      </p:pic>
      <p:sp>
        <p:nvSpPr>
          <p:cNvPr id="7" name="Right Arrow 6"/>
          <p:cNvSpPr/>
          <p:nvPr/>
        </p:nvSpPr>
        <p:spPr>
          <a:xfrm rot="10800000">
            <a:off x="7086600" y="2133600"/>
            <a:ext cx="2743200" cy="16002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7870065" y="2514600"/>
            <a:ext cx="1981200"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High</a:t>
            </a:r>
          </a:p>
        </p:txBody>
      </p:sp>
      <p:pic>
        <p:nvPicPr>
          <p:cNvPr id="8"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1285" y="3962400"/>
            <a:ext cx="3178761" cy="2384070"/>
          </a:xfrm>
          <a:prstGeom prst="rect">
            <a:avLst/>
          </a:prstGeom>
        </p:spPr>
      </p:pic>
      <p:sp>
        <p:nvSpPr>
          <p:cNvPr id="9" name="Right Arrow 8"/>
          <p:cNvSpPr/>
          <p:nvPr/>
        </p:nvSpPr>
        <p:spPr>
          <a:xfrm>
            <a:off x="5562600" y="5334000"/>
            <a:ext cx="1600200" cy="6858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Garamond" panose="02020404030301010803" pitchFamily="18" charset="0"/>
              </a:rPr>
              <a:t>Zero</a:t>
            </a:r>
          </a:p>
        </p:txBody>
      </p:sp>
      <p:sp>
        <p:nvSpPr>
          <p:cNvPr id="10"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151</a:t>
            </a:fld>
            <a:endParaRPr lang="en-US" dirty="0">
              <a:ea typeface="ＭＳ Ｐゴシック" pitchFamily="-84" charset="-128"/>
            </a:endParaRPr>
          </a:p>
        </p:txBody>
      </p:sp>
    </p:spTree>
    <p:extLst>
      <p:ext uri="{BB962C8B-B14F-4D97-AF65-F5344CB8AC3E}">
        <p14:creationId xmlns:p14="http://schemas.microsoft.com/office/powerpoint/2010/main" val="425010789"/>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1905001"/>
            <a:ext cx="7772400" cy="1444255"/>
          </a:xfrm>
        </p:spPr>
        <p:txBody>
          <a:bodyPr/>
          <a:lstStyle/>
          <a:p>
            <a:r>
              <a:rPr lang="en-US" dirty="0" smtClean="0"/>
              <a:t>Some Aphorisms</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294234750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Garamond" panose="02020404030301010803" pitchFamily="18" charset="0"/>
              </a:rPr>
              <a:t>The Egg Question</a:t>
            </a:r>
            <a:endParaRPr lang="en-US" dirty="0">
              <a:latin typeface="Garamond" panose="02020404030301010803" pitchFamily="18" charset="0"/>
            </a:endParaRPr>
          </a:p>
        </p:txBody>
      </p:sp>
      <p:sp>
        <p:nvSpPr>
          <p:cNvPr id="3" name="Content Placeholder 2"/>
          <p:cNvSpPr>
            <a:spLocks noGrp="1"/>
          </p:cNvSpPr>
          <p:nvPr>
            <p:ph idx="1"/>
          </p:nvPr>
        </p:nvSpPr>
        <p:spPr/>
        <p:txBody>
          <a:bodyPr>
            <a:normAutofit/>
          </a:bodyPr>
          <a:lstStyle/>
          <a:p>
            <a:pPr lvl="0"/>
            <a:r>
              <a:rPr lang="en-US" dirty="0"/>
              <a:t>Farmer Gray’s Organic Free-Range Eggs come from his small flock of ~300 hens on his small property on Long Island (note this is a fictitious example).  Because of their outstanding quality, he charges $1.50 per egg, which is far more than the cost of supermarket eggs.</a:t>
            </a:r>
          </a:p>
          <a:p>
            <a:r>
              <a:rPr lang="en-US" dirty="0"/>
              <a:t>a.	How much would a box of a dozen eggs cost?   </a:t>
            </a:r>
          </a:p>
          <a:p>
            <a:r>
              <a:rPr lang="en-US" dirty="0"/>
              <a:t>b.	How much would a truckload of a million eggs cost? </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153</a:t>
            </a:fld>
            <a:endParaRPr lang="en-US" dirty="0">
              <a:ea typeface="ＭＳ Ｐゴシック" pitchFamily="-84" charset="-128"/>
            </a:endParaRPr>
          </a:p>
        </p:txBody>
      </p:sp>
    </p:spTree>
    <p:extLst>
      <p:ext uri="{BB962C8B-B14F-4D97-AF65-F5344CB8AC3E}">
        <p14:creationId xmlns:p14="http://schemas.microsoft.com/office/powerpoint/2010/main" val="29133268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Rabin’s Rules</a:t>
            </a:r>
            <a:endParaRPr lang="en-US" dirty="0">
              <a:latin typeface="+mj-lt"/>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dirty="0"/>
              <a:t>(Mike Rabin was my boss in 1991)</a:t>
            </a:r>
          </a:p>
          <a:p>
            <a:pPr marL="0" indent="0">
              <a:buNone/>
            </a:pPr>
            <a:r>
              <a:rPr lang="en-US" dirty="0"/>
              <a:t>Curiously, an electrician who installed an outlet in my basement had these same 3 rules for his work.</a:t>
            </a:r>
          </a:p>
          <a:p>
            <a:pPr marL="0" indent="0">
              <a:buNone/>
            </a:pPr>
            <a:r>
              <a:rPr lang="en-US" b="1" dirty="0"/>
              <a:t>1.		Pay Attention</a:t>
            </a:r>
            <a:endParaRPr lang="en-US" dirty="0"/>
          </a:p>
          <a:p>
            <a:pPr lvl="1"/>
            <a:r>
              <a:rPr lang="en-US" dirty="0"/>
              <a:t>What are the features you are trying to model? Did you use the right day-count conventions? What did the client actually ask for?</a:t>
            </a:r>
          </a:p>
          <a:p>
            <a:pPr marL="0" indent="0">
              <a:buNone/>
            </a:pPr>
            <a:r>
              <a:rPr lang="en-US" b="1" dirty="0"/>
              <a:t>2.		Think About What You Are Doing</a:t>
            </a:r>
            <a:endParaRPr lang="en-US" dirty="0"/>
          </a:p>
          <a:p>
            <a:pPr lvl="1"/>
            <a:r>
              <a:rPr lang="en-US" dirty="0"/>
              <a:t>You are going to dinner at Nobu in an hour, and the TV in the kitchenette is broadcasting your favorite team’s tie-breaking game. Neither of these should affect the nesting of parentheses on your if statement.</a:t>
            </a:r>
          </a:p>
          <a:p>
            <a:pPr marL="0" indent="0">
              <a:buNone/>
            </a:pPr>
            <a:r>
              <a:rPr lang="en-US" b="1" dirty="0"/>
              <a:t>3.		Double-Check Your Work</a:t>
            </a:r>
            <a:endParaRPr lang="en-US" dirty="0"/>
          </a:p>
          <a:p>
            <a:pPr lvl="1"/>
            <a:r>
              <a:rPr lang="en-US" dirty="0"/>
              <a:t>Limiting cases and paper trading simulations</a:t>
            </a:r>
          </a:p>
          <a:p>
            <a:pPr lvl="1"/>
            <a:r>
              <a:rPr lang="en-US" dirty="0"/>
              <a:t>Benchmarking against other models</a:t>
            </a:r>
          </a:p>
          <a:p>
            <a:pPr lvl="1"/>
            <a:r>
              <a:rPr lang="en-US" dirty="0"/>
              <a:t>Compiler warning messages, rereading the term sheet, etc.</a:t>
            </a:r>
          </a:p>
          <a:p>
            <a:pPr lvl="1"/>
            <a:r>
              <a:rPr lang="en-US" dirty="0"/>
              <a:t>A second set of eyes (independent validation)</a:t>
            </a:r>
          </a:p>
          <a:p>
            <a:pPr lvl="1"/>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154</a:t>
            </a:fld>
            <a:endParaRPr lang="en-US" dirty="0">
              <a:ea typeface="ＭＳ Ｐゴシック" pitchFamily="-84" charset="-128"/>
            </a:endParaRPr>
          </a:p>
        </p:txBody>
      </p:sp>
    </p:spTree>
    <p:extLst>
      <p:ext uri="{BB962C8B-B14F-4D97-AF65-F5344CB8AC3E}">
        <p14:creationId xmlns:p14="http://schemas.microsoft.com/office/powerpoint/2010/main" val="38715902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8223"/>
            <a:ext cx="11015133" cy="489098"/>
          </a:xfrm>
        </p:spPr>
        <p:txBody>
          <a:bodyPr>
            <a:normAutofit fontScale="90000"/>
          </a:bodyPr>
          <a:lstStyle/>
          <a:p>
            <a:r>
              <a:rPr lang="en-US" dirty="0" smtClean="0">
                <a:latin typeface="+mj-lt"/>
              </a:rPr>
              <a:t>Martin’s Rules for Managing Quants</a:t>
            </a:r>
            <a:endParaRPr lang="en-US" dirty="0">
              <a:latin typeface="+mj-lt"/>
            </a:endParaRPr>
          </a:p>
        </p:txBody>
      </p:sp>
      <p:sp>
        <p:nvSpPr>
          <p:cNvPr id="3" name="Content Placeholder 2"/>
          <p:cNvSpPr>
            <a:spLocks noGrp="1"/>
          </p:cNvSpPr>
          <p:nvPr>
            <p:ph idx="1"/>
          </p:nvPr>
        </p:nvSpPr>
        <p:spPr>
          <a:xfrm>
            <a:off x="562886" y="552893"/>
            <a:ext cx="11015133" cy="5986130"/>
          </a:xfrm>
        </p:spPr>
        <p:txBody>
          <a:bodyPr/>
          <a:lstStyle/>
          <a:p>
            <a:pPr marL="0" indent="0">
              <a:buNone/>
            </a:pPr>
            <a:r>
              <a:rPr lang="en-US" sz="2000" dirty="0"/>
              <a:t>1)      Always try to hire quants who are smarter and more knowledgeable than you are. Then the rest is easy.  As their manager, whatever great thing they do, you will get credit for it</a:t>
            </a:r>
            <a:r>
              <a:rPr lang="en-US" sz="2000" dirty="0" smtClean="0"/>
              <a:t>.</a:t>
            </a:r>
            <a:endParaRPr lang="en-US" sz="2000" dirty="0"/>
          </a:p>
          <a:p>
            <a:pPr marL="0" indent="0">
              <a:buNone/>
            </a:pPr>
            <a:r>
              <a:rPr lang="en-US" sz="2000" dirty="0"/>
              <a:t>2)      Always treat quants as adults, even when they don’t act like them</a:t>
            </a:r>
            <a:r>
              <a:rPr lang="en-US" sz="2000" dirty="0" smtClean="0"/>
              <a:t>.</a:t>
            </a:r>
            <a:endParaRPr lang="en-US" sz="2000" dirty="0"/>
          </a:p>
          <a:p>
            <a:pPr marL="0" indent="0">
              <a:buNone/>
            </a:pPr>
            <a:r>
              <a:rPr lang="en-US" sz="2000" dirty="0"/>
              <a:t>3)      Managing quants is like herding cats – and cats don’t herd well</a:t>
            </a:r>
            <a:r>
              <a:rPr lang="en-US" sz="2000" dirty="0" smtClean="0"/>
              <a:t>.</a:t>
            </a:r>
            <a:endParaRPr lang="en-US" sz="2000" dirty="0"/>
          </a:p>
          <a:p>
            <a:pPr marL="0" indent="0">
              <a:buNone/>
            </a:pPr>
            <a:r>
              <a:rPr lang="en-US" sz="2000" dirty="0"/>
              <a:t>4)      The trick to getting quants to go where you want is to simply plant a treat (i.e. bonus $) at the desired destination - them let them figure out their own way to get there.  You have to convince them that what you want is what they want</a:t>
            </a:r>
            <a:r>
              <a:rPr lang="en-US" sz="2000" dirty="0" smtClean="0"/>
              <a:t>.</a:t>
            </a:r>
            <a:endParaRPr lang="en-US" sz="2000" dirty="0"/>
          </a:p>
          <a:p>
            <a:pPr marL="0" indent="0">
              <a:buNone/>
            </a:pPr>
            <a:r>
              <a:rPr lang="en-US" sz="2000" dirty="0"/>
              <a:t>5)      Never insult, condescend, or scream at your quants - it's counterproductive because morale suffers and their opinion of you suffers even more. Plus, if you obeyed rule #1, they are smarter than you and able to devise extremely unpleasant ways of getting even</a:t>
            </a:r>
            <a:r>
              <a:rPr lang="en-US" sz="2000" dirty="0" smtClean="0"/>
              <a:t>.</a:t>
            </a:r>
            <a:endParaRPr lang="en-US" sz="2000" dirty="0"/>
          </a:p>
          <a:p>
            <a:pPr marL="0" indent="0">
              <a:buNone/>
            </a:pPr>
            <a:r>
              <a:rPr lang="en-US" sz="2000" dirty="0"/>
              <a:t>6)      Always practice openness &amp; honesty, with no content-free press-release generalities.  Quants can see right through those because of rule #1</a:t>
            </a:r>
            <a:r>
              <a:rPr lang="en-US" sz="2000" dirty="0" smtClean="0"/>
              <a:t>.</a:t>
            </a:r>
            <a:endParaRPr lang="en-US" sz="2000" dirty="0"/>
          </a:p>
          <a:p>
            <a:pPr marL="0" indent="0">
              <a:buNone/>
            </a:pPr>
            <a:r>
              <a:rPr lang="en-US" sz="2000" dirty="0"/>
              <a:t>7)      As with Ford Prefect, fear is contagious, so DON'T PANIC. (But always keep track of where your towel is, just in case</a:t>
            </a:r>
            <a:r>
              <a:rPr lang="en-US" sz="2000" dirty="0" smtClean="0"/>
              <a:t>.)</a:t>
            </a:r>
            <a:endParaRPr lang="en-US" sz="2000" dirty="0"/>
          </a:p>
          <a:p>
            <a:pPr marL="0" indent="0">
              <a:buNone/>
            </a:pPr>
            <a:r>
              <a:rPr lang="en-US" sz="2000" dirty="0"/>
              <a:t>8)      Always tell this to your employees, and follow through when the time comes:  If a quant employee thinks their career is better served by going elsewhere, they should let you know, and you will give them a good recommendation. (Don’t ask for company loyalty – this rule will get you far more loyalty, and they would leave with or without your help; this way you keep them as a contact elsewhere.)</a:t>
            </a:r>
            <a:endParaRPr lang="en-US" sz="2000" dirty="0" smtClean="0"/>
          </a:p>
        </p:txBody>
      </p:sp>
      <p:sp>
        <p:nvSpPr>
          <p:cNvPr id="5" name="Slide Number Placeholder 1"/>
          <p:cNvSpPr>
            <a:spLocks noGrp="1"/>
          </p:cNvSpPr>
          <p:nvPr>
            <p:ph type="sldNum" sz="quarter" idx="4"/>
          </p:nvPr>
        </p:nvSpPr>
        <p:spPr>
          <a:xfrm>
            <a:off x="2881424" y="6492875"/>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155</a:t>
            </a:fld>
            <a:endParaRPr lang="en-US" dirty="0">
              <a:ea typeface="ＭＳ Ｐゴシック" pitchFamily="-84" charset="-128"/>
            </a:endParaRPr>
          </a:p>
        </p:txBody>
      </p:sp>
    </p:spTree>
    <p:extLst>
      <p:ext uri="{BB962C8B-B14F-4D97-AF65-F5344CB8AC3E}">
        <p14:creationId xmlns:p14="http://schemas.microsoft.com/office/powerpoint/2010/main" val="1051764837"/>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8223"/>
            <a:ext cx="11015133" cy="489098"/>
          </a:xfrm>
        </p:spPr>
        <p:txBody>
          <a:bodyPr>
            <a:normAutofit fontScale="90000"/>
          </a:bodyPr>
          <a:lstStyle/>
          <a:p>
            <a:r>
              <a:rPr lang="en-US" dirty="0" smtClean="0">
                <a:latin typeface="+mj-lt"/>
              </a:rPr>
              <a:t>Dilbert Rules for Managing </a:t>
            </a:r>
            <a:endParaRPr lang="en-US" dirty="0">
              <a:latin typeface="+mj-lt"/>
            </a:endParaRPr>
          </a:p>
        </p:txBody>
      </p:sp>
      <p:sp>
        <p:nvSpPr>
          <p:cNvPr id="3" name="Content Placeholder 2"/>
          <p:cNvSpPr>
            <a:spLocks noGrp="1"/>
          </p:cNvSpPr>
          <p:nvPr>
            <p:ph idx="1"/>
          </p:nvPr>
        </p:nvSpPr>
        <p:spPr>
          <a:xfrm>
            <a:off x="562886" y="552893"/>
            <a:ext cx="11015133" cy="5986130"/>
          </a:xfrm>
        </p:spPr>
        <p:txBody>
          <a:bodyPr/>
          <a:lstStyle/>
          <a:p>
            <a:pPr marL="0" indent="0">
              <a:buNone/>
            </a:pPr>
            <a:r>
              <a:rPr lang="en-US" sz="2000" dirty="0" smtClean="0"/>
              <a:t> </a:t>
            </a:r>
          </a:p>
        </p:txBody>
      </p:sp>
      <p:sp>
        <p:nvSpPr>
          <p:cNvPr id="5" name="Slide Number Placeholder 1"/>
          <p:cNvSpPr>
            <a:spLocks noGrp="1"/>
          </p:cNvSpPr>
          <p:nvPr>
            <p:ph type="sldNum" sz="quarter" idx="4"/>
          </p:nvPr>
        </p:nvSpPr>
        <p:spPr>
          <a:xfrm>
            <a:off x="2881424" y="6492875"/>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156</a:t>
            </a:fld>
            <a:endParaRPr lang="en-US" dirty="0">
              <a:ea typeface="ＭＳ Ｐゴシック" pitchFamily="-84" charset="-128"/>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981" y="1669312"/>
            <a:ext cx="11261576" cy="3498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2180188"/>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Qualitative Inputs</a:t>
            </a:r>
            <a:endParaRPr lang="en-US" dirty="0">
              <a:latin typeface="+mj-lt"/>
            </a:endParaRPr>
          </a:p>
        </p:txBody>
      </p:sp>
      <p:sp>
        <p:nvSpPr>
          <p:cNvPr id="3" name="Content Placeholder 2"/>
          <p:cNvSpPr>
            <a:spLocks noGrp="1"/>
          </p:cNvSpPr>
          <p:nvPr>
            <p:ph idx="1"/>
          </p:nvPr>
        </p:nvSpPr>
        <p:spPr>
          <a:xfrm>
            <a:off x="562886" y="851877"/>
            <a:ext cx="11015133" cy="5538290"/>
          </a:xfrm>
        </p:spPr>
        <p:txBody>
          <a:bodyPr/>
          <a:lstStyle/>
          <a:p>
            <a:r>
              <a:rPr lang="en-US" dirty="0" smtClean="0"/>
              <a:t>For some models whose inputs are all qualitative, how does that affect validation?  This includes retail loan scorecard models, AML modeling, etc.</a:t>
            </a:r>
          </a:p>
          <a:p>
            <a:pPr lvl="1"/>
            <a:r>
              <a:rPr lang="en-US" dirty="0" smtClean="0"/>
              <a:t>Related question, for models like AML or stress testing, where there is no actual catastrophe to backtest against (hopefully – some banks have been caught laundering money, and there was a stress event for banks a few years ago, which you may remember as the GFC) how do you do a backtest or otherwise show satisfactory performance?</a:t>
            </a:r>
          </a:p>
          <a:p>
            <a:r>
              <a:rPr lang="en-US" dirty="0" smtClean="0"/>
              <a:t>Reproducibility of qualitative inputs</a:t>
            </a:r>
          </a:p>
          <a:p>
            <a:r>
              <a:rPr lang="en-US" dirty="0" smtClean="0"/>
              <a:t>How do you know the expert judgments have expertise?</a:t>
            </a:r>
          </a:p>
          <a:p>
            <a:pPr lvl="1"/>
            <a:r>
              <a:rPr lang="en-US" dirty="0" err="1" smtClean="0"/>
              <a:t>Firmwide</a:t>
            </a:r>
            <a:r>
              <a:rPr lang="en-US" dirty="0" smtClean="0"/>
              <a:t> standards (Criteria at S&amp;P)</a:t>
            </a:r>
          </a:p>
          <a:p>
            <a:pPr lvl="1"/>
            <a:r>
              <a:rPr lang="en-US" dirty="0" smtClean="0"/>
              <a:t>Apprenticeship</a:t>
            </a:r>
          </a:p>
          <a:p>
            <a:pPr lvl="1"/>
            <a:r>
              <a:rPr lang="en-US" dirty="0" smtClean="0"/>
              <a:t>Testing for comparability?</a:t>
            </a:r>
          </a:p>
          <a:p>
            <a:pPr marL="0" indent="0">
              <a:buNone/>
            </a:pPr>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157</a:t>
            </a:fld>
            <a:endParaRPr lang="en-US" dirty="0">
              <a:ea typeface="ＭＳ Ｐゴシック" pitchFamily="-84" charset="-128"/>
            </a:endParaRPr>
          </a:p>
        </p:txBody>
      </p:sp>
    </p:spTree>
    <p:extLst>
      <p:ext uri="{BB962C8B-B14F-4D97-AF65-F5344CB8AC3E}">
        <p14:creationId xmlns:p14="http://schemas.microsoft.com/office/powerpoint/2010/main" val="1868794716"/>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Model Results Where Inputs are </a:t>
            </a:r>
            <a:r>
              <a:rPr lang="en-US" dirty="0"/>
              <a:t>Qualitative </a:t>
            </a:r>
            <a:endParaRPr lang="en-US" dirty="0">
              <a:latin typeface="+mj-lt"/>
            </a:endParaRPr>
          </a:p>
        </p:txBody>
      </p:sp>
      <p:sp>
        <p:nvSpPr>
          <p:cNvPr id="3" name="Content Placeholder 2"/>
          <p:cNvSpPr>
            <a:spLocks noGrp="1"/>
          </p:cNvSpPr>
          <p:nvPr>
            <p:ph idx="1"/>
          </p:nvPr>
        </p:nvSpPr>
        <p:spPr>
          <a:xfrm>
            <a:off x="562886" y="851877"/>
            <a:ext cx="11015133" cy="5538290"/>
          </a:xfrm>
        </p:spPr>
        <p:txBody>
          <a:bodyPr/>
          <a:lstStyle/>
          <a:p>
            <a:r>
              <a:rPr lang="en-US" dirty="0"/>
              <a:t>Reverse backtesting from hypothetical scenarios or historical </a:t>
            </a:r>
            <a:endParaRPr lang="en-US" dirty="0" smtClean="0"/>
          </a:p>
          <a:p>
            <a:r>
              <a:rPr lang="en-US" dirty="0" smtClean="0"/>
              <a:t>How does policy / regulations / documentation define “acceptable performance”?</a:t>
            </a:r>
          </a:p>
          <a:p>
            <a:r>
              <a:rPr lang="en-US" dirty="0" smtClean="0"/>
              <a:t>How do you do sensitivity or ladder tests against qualitative inputs?</a:t>
            </a:r>
          </a:p>
          <a:p>
            <a:pPr lvl="1"/>
            <a:r>
              <a:rPr lang="en-US" dirty="0" smtClean="0"/>
              <a:t>Binary scorecard answers</a:t>
            </a:r>
          </a:p>
          <a:p>
            <a:pPr lvl="1"/>
            <a:r>
              <a:rPr lang="en-US" dirty="0" smtClean="0"/>
              <a:t>Ordinal rankings</a:t>
            </a:r>
          </a:p>
          <a:p>
            <a:pPr lvl="1"/>
            <a:r>
              <a:rPr lang="en-US" dirty="0" smtClean="0"/>
              <a:t>PCA or cluster analysis</a:t>
            </a:r>
          </a:p>
          <a:p>
            <a:r>
              <a:rPr lang="en-US" dirty="0" smtClean="0"/>
              <a:t>Class discussion: how to keep the regulators and Internal Audit satisfied with results?  Senior management?</a:t>
            </a:r>
          </a:p>
          <a:p>
            <a:r>
              <a:rPr lang="en-US" dirty="0" smtClean="0"/>
              <a:t>How do you know the model isn’t being gamed by the business?</a:t>
            </a:r>
          </a:p>
          <a:p>
            <a:endParaRPr lang="en-US" dirty="0"/>
          </a:p>
          <a:p>
            <a:pPr marL="0" indent="0">
              <a:buNone/>
            </a:pPr>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158</a:t>
            </a:fld>
            <a:endParaRPr lang="en-US" dirty="0">
              <a:ea typeface="ＭＳ Ｐゴシック" pitchFamily="-84" charset="-128"/>
            </a:endParaRPr>
          </a:p>
        </p:txBody>
      </p:sp>
    </p:spTree>
    <p:extLst>
      <p:ext uri="{BB962C8B-B14F-4D97-AF65-F5344CB8AC3E}">
        <p14:creationId xmlns:p14="http://schemas.microsoft.com/office/powerpoint/2010/main" val="777969344"/>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Circus Management</a:t>
            </a:r>
            <a:endParaRPr lang="en-US" dirty="0">
              <a:latin typeface="+mj-lt"/>
            </a:endParaRPr>
          </a:p>
        </p:txBody>
      </p:sp>
      <p:sp>
        <p:nvSpPr>
          <p:cNvPr id="3" name="Content Placeholder 2"/>
          <p:cNvSpPr>
            <a:spLocks noGrp="1"/>
          </p:cNvSpPr>
          <p:nvPr>
            <p:ph idx="1"/>
          </p:nvPr>
        </p:nvSpPr>
        <p:spPr>
          <a:xfrm>
            <a:off x="562886" y="851877"/>
            <a:ext cx="11015133" cy="5538290"/>
          </a:xfrm>
        </p:spPr>
        <p:txBody>
          <a:bodyPr/>
          <a:lstStyle/>
          <a:p>
            <a:r>
              <a:rPr lang="en-US" dirty="0" smtClean="0"/>
              <a:t>Most of you will be familiar with this, especially if you deal with a large </a:t>
            </a:r>
            <a:r>
              <a:rPr lang="en-US" smtClean="0"/>
              <a:t>IT organization.</a:t>
            </a:r>
            <a:endParaRPr lang="en-US" dirty="0" smtClean="0"/>
          </a:p>
          <a:p>
            <a:r>
              <a:rPr lang="en-US" dirty="0" smtClean="0"/>
              <a:t>Suppose, as you arrive at the circus there are 20 clowns and 20 clown cars.  What will happen?</a:t>
            </a:r>
          </a:p>
          <a:p>
            <a:r>
              <a:rPr lang="en-US" dirty="0" smtClean="0"/>
              <a:t>19 cars will stay empty, and all 20 clowns pile into the same car.</a:t>
            </a:r>
          </a:p>
          <a:p>
            <a:r>
              <a:rPr lang="en-US" dirty="0" smtClean="0"/>
              <a:t>Then management changes priorities, and all 20 clowns get out of the previous car and all pile into a different car.</a:t>
            </a:r>
          </a:p>
          <a:p>
            <a:r>
              <a:rPr lang="en-US" dirty="0" smtClean="0"/>
              <a:t>This means:</a:t>
            </a:r>
          </a:p>
          <a:p>
            <a:pPr marL="457200" indent="-457200">
              <a:buFont typeface="+mj-lt"/>
              <a:buAutoNum type="arabicPeriod"/>
            </a:pPr>
            <a:r>
              <a:rPr lang="en-US" dirty="0" smtClean="0"/>
              <a:t>Management views all their employees as fungible clowns.</a:t>
            </a:r>
          </a:p>
          <a:p>
            <a:pPr marL="457200" indent="-457200">
              <a:buFont typeface="+mj-lt"/>
              <a:buAutoNum type="arabicPeriod"/>
            </a:pPr>
            <a:r>
              <a:rPr lang="en-US" dirty="0" smtClean="0"/>
              <a:t>With all that getting in and out of cars, no driving is accomplished, and none of the cars move at all.</a:t>
            </a:r>
          </a:p>
          <a:p>
            <a:pPr marL="457200" indent="-457200">
              <a:buFont typeface="+mj-lt"/>
              <a:buAutoNum type="arabicPeriod"/>
            </a:pPr>
            <a:r>
              <a:rPr lang="en-US" dirty="0" smtClean="0"/>
              <a:t>Faced with complaints that the cars are late, management will have a clown reorg and move them all to a third car.</a:t>
            </a:r>
          </a:p>
          <a:p>
            <a:r>
              <a:rPr lang="en-US" dirty="0" smtClean="0"/>
              <a:t>Class discussion – how do you persuade developers to not do this?</a:t>
            </a:r>
          </a:p>
          <a:p>
            <a:endParaRPr lang="en-US" dirty="0"/>
          </a:p>
          <a:p>
            <a:pPr marL="0" indent="0">
              <a:buNone/>
            </a:pPr>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159</a:t>
            </a:fld>
            <a:endParaRPr lang="en-US" dirty="0">
              <a:ea typeface="ＭＳ Ｐゴシック" pitchFamily="-84" charset="-128"/>
            </a:endParaRPr>
          </a:p>
        </p:txBody>
      </p:sp>
    </p:spTree>
    <p:extLst>
      <p:ext uri="{BB962C8B-B14F-4D97-AF65-F5344CB8AC3E}">
        <p14:creationId xmlns:p14="http://schemas.microsoft.com/office/powerpoint/2010/main" val="3988967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 Validation 1</a:t>
            </a:r>
            <a:endParaRPr lang="en-US" dirty="0"/>
          </a:p>
        </p:txBody>
      </p:sp>
      <p:sp>
        <p:nvSpPr>
          <p:cNvPr id="3" name="Content Placeholder 2"/>
          <p:cNvSpPr>
            <a:spLocks noGrp="1"/>
          </p:cNvSpPr>
          <p:nvPr>
            <p:ph idx="1"/>
          </p:nvPr>
        </p:nvSpPr>
        <p:spPr>
          <a:xfrm>
            <a:off x="838200" y="1419497"/>
            <a:ext cx="10515600" cy="4757466"/>
          </a:xfrm>
        </p:spPr>
        <p:txBody>
          <a:bodyPr>
            <a:normAutofit fontScale="70000" lnSpcReduction="20000"/>
          </a:bodyPr>
          <a:lstStyle/>
          <a:p>
            <a:r>
              <a:rPr lang="en-US" dirty="0"/>
              <a:t> </a:t>
            </a:r>
            <a:r>
              <a:rPr lang="en-US" dirty="0" smtClean="0"/>
              <a:t>Models </a:t>
            </a:r>
            <a:r>
              <a:rPr lang="en-US" dirty="0"/>
              <a:t>are not panaceas; they are just tools, like a can opener or an axe.  To explain model validation, I will use the analogy of an axe.  The intended use for an axe is to cut wood.  The axe developer makes some </a:t>
            </a:r>
            <a:r>
              <a:rPr lang="en-US" i="1" dirty="0"/>
              <a:t>assumptions</a:t>
            </a:r>
            <a:r>
              <a:rPr lang="en-US" dirty="0"/>
              <a:t>, about which kind of wood is being cut, how strong the lumberjack is, how thick of logs, and so on.  Model validation includes :</a:t>
            </a:r>
          </a:p>
          <a:p>
            <a:pPr lvl="0"/>
            <a:r>
              <a:rPr lang="en-US" dirty="0"/>
              <a:t>Verifying proper </a:t>
            </a:r>
            <a:r>
              <a:rPr lang="en-US" i="1" dirty="0"/>
              <a:t>governance and control mechanisms </a:t>
            </a:r>
            <a:r>
              <a:rPr lang="en-US" dirty="0"/>
              <a:t>– Does company policy ensure that the lumberjacks do not bring their own axes?  Are broken axes reported to management?  Do the lumberjacks get time to sharpen their axes?  Do the lumberjacks get supplied with helmets, goggles, and gloves?</a:t>
            </a:r>
          </a:p>
          <a:p>
            <a:pPr lvl="0"/>
            <a:r>
              <a:rPr lang="en-US" dirty="0"/>
              <a:t>Verifying sufficiency of </a:t>
            </a:r>
            <a:r>
              <a:rPr lang="en-US" i="1" dirty="0"/>
              <a:t>documentation</a:t>
            </a:r>
            <a:r>
              <a:rPr lang="en-US" dirty="0"/>
              <a:t> – Does the documentation describe what kind of steel the axe blades are made of, how to sharpen and re-sharpen, how the handle is attached, how to train the lumberjacks with this new equipment, etc.?</a:t>
            </a:r>
          </a:p>
          <a:p>
            <a:pPr lvl="0"/>
            <a:r>
              <a:rPr lang="en-US" dirty="0"/>
              <a:t>Evaluation of </a:t>
            </a:r>
            <a:r>
              <a:rPr lang="en-US" i="1" dirty="0"/>
              <a:t>conceptual soundness</a:t>
            </a:r>
            <a:r>
              <a:rPr lang="en-US" dirty="0"/>
              <a:t>, including </a:t>
            </a:r>
            <a:r>
              <a:rPr lang="en-US" i="1" dirty="0"/>
              <a:t>developmental evidence </a:t>
            </a:r>
            <a:r>
              <a:rPr lang="en-US" dirty="0"/>
              <a:t>– Does the documentation explain why axes were chosen instead of chainsaws, and how these axes were tested on the intended kind of wood?</a:t>
            </a:r>
          </a:p>
          <a:p>
            <a:pPr lvl="0"/>
            <a:r>
              <a:rPr lang="en-US" dirty="0"/>
              <a:t>Verifying</a:t>
            </a:r>
            <a:r>
              <a:rPr lang="en-US" i="1" dirty="0"/>
              <a:t> inputs</a:t>
            </a:r>
            <a:r>
              <a:rPr lang="en-US" dirty="0"/>
              <a:t> – Look at the forest; are the trees the same kind of wood that the developer expected?  Are the lumberjacks as strong as described by the developer?</a:t>
            </a:r>
          </a:p>
          <a:p>
            <a:pPr lvl="0"/>
            <a:r>
              <a:rPr lang="en-US" i="1" dirty="0"/>
              <a:t>Checking assumptions – </a:t>
            </a:r>
            <a:r>
              <a:rPr lang="en-US" dirty="0"/>
              <a:t>Is the wood free of nails, as expected by the developer?  Do the lumberjacks get sharpening stones?  Is the wood in their forest the same kind as described in the documentation?</a:t>
            </a:r>
          </a:p>
          <a:p>
            <a:pPr lvl="0"/>
            <a:r>
              <a:rPr lang="en-US" dirty="0"/>
              <a:t>Checking the </a:t>
            </a:r>
            <a:r>
              <a:rPr lang="en-US" i="1" dirty="0"/>
              <a:t>design</a:t>
            </a:r>
            <a:r>
              <a:rPr lang="en-US" dirty="0"/>
              <a:t> – Are the handles the right size and shape to attach to the blades?  Does the metal shop have the right kind of steel to make the blades as specified</a:t>
            </a:r>
            <a:r>
              <a:rPr lang="en-US" dirty="0" smtClean="0"/>
              <a:t>?</a:t>
            </a:r>
          </a:p>
          <a:p>
            <a:pPr lvl="1"/>
            <a:r>
              <a:rPr lang="en-US" dirty="0" smtClean="0"/>
              <a:t>If the firm buys the axes instead of making them, that is a </a:t>
            </a:r>
            <a:r>
              <a:rPr lang="en-US" i="1" dirty="0" smtClean="0"/>
              <a:t>vendor model.</a:t>
            </a:r>
            <a:endParaRPr lang="en-US" dirty="0"/>
          </a:p>
          <a:p>
            <a:pPr marL="0" indent="0">
              <a:buNone/>
            </a:pP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a:t>
            </a:fld>
            <a:endParaRPr lang="en-US" dirty="0">
              <a:ea typeface="ＭＳ Ｐゴシック" pitchFamily="-84" charset="-128"/>
            </a:endParaRPr>
          </a:p>
        </p:txBody>
      </p:sp>
    </p:spTree>
    <p:extLst>
      <p:ext uri="{BB962C8B-B14F-4D97-AF65-F5344CB8AC3E}">
        <p14:creationId xmlns:p14="http://schemas.microsoft.com/office/powerpoint/2010/main" val="9181402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754" y="174171"/>
            <a:ext cx="11948160" cy="618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160</a:t>
            </a:fld>
            <a:endParaRPr lang="en-US" dirty="0">
              <a:ea typeface="ＭＳ Ｐゴシック" pitchFamily="-84" charset="-128"/>
            </a:endParaRPr>
          </a:p>
        </p:txBody>
      </p:sp>
    </p:spTree>
    <p:extLst>
      <p:ext uri="{BB962C8B-B14F-4D97-AF65-F5344CB8AC3E}">
        <p14:creationId xmlns:p14="http://schemas.microsoft.com/office/powerpoint/2010/main" val="2910626171"/>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161</a:t>
            </a:fld>
            <a:endParaRPr lang="en-US" dirty="0">
              <a:ea typeface="ＭＳ Ｐゴシック" pitchFamily="-84" charset="-128"/>
            </a:endParaRPr>
          </a:p>
        </p:txBody>
      </p:sp>
    </p:spTree>
    <p:extLst>
      <p:ext uri="{BB962C8B-B14F-4D97-AF65-F5344CB8AC3E}">
        <p14:creationId xmlns:p14="http://schemas.microsoft.com/office/powerpoint/2010/main" val="415734724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737938"/>
            <a:ext cx="10515600" cy="4740442"/>
          </a:xfrm>
        </p:spPr>
        <p:txBody>
          <a:bodyPr>
            <a:noAutofit/>
          </a:bodyPr>
          <a:lstStyle/>
          <a:p>
            <a:pPr algn="ctr"/>
            <a:r>
              <a:rPr lang="en-US" sz="6000" dirty="0" smtClean="0"/>
              <a:t>Session Six: </a:t>
            </a:r>
            <a:br>
              <a:rPr lang="en-US" sz="6000" dirty="0" smtClean="0"/>
            </a:br>
            <a:r>
              <a:rPr lang="en-US" sz="6000" dirty="0" smtClean="0"/>
              <a:t>Hedging,</a:t>
            </a:r>
            <a:br>
              <a:rPr lang="en-US" sz="6000" dirty="0" smtClean="0"/>
            </a:br>
            <a:r>
              <a:rPr lang="en-US" sz="6000" dirty="0" smtClean="0"/>
              <a:t>CVA, VaR, </a:t>
            </a:r>
            <a:br>
              <a:rPr lang="en-US" sz="6000" dirty="0" smtClean="0"/>
            </a:br>
            <a:r>
              <a:rPr lang="en-US" sz="6000" dirty="0" smtClean="0"/>
              <a:t>Model Risk Quantification, </a:t>
            </a:r>
            <a:br>
              <a:rPr lang="en-US" sz="6000" dirty="0" smtClean="0"/>
            </a:br>
            <a:r>
              <a:rPr lang="en-US" sz="6000" dirty="0" smtClean="0"/>
              <a:t>and Credit</a:t>
            </a:r>
            <a:endParaRPr lang="en-US" sz="60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162</a:t>
            </a:fld>
            <a:endParaRPr lang="en-US" dirty="0">
              <a:ea typeface="ＭＳ Ｐゴシック" pitchFamily="-84" charset="-128"/>
            </a:endParaRPr>
          </a:p>
        </p:txBody>
      </p:sp>
    </p:spTree>
    <p:extLst>
      <p:ext uri="{BB962C8B-B14F-4D97-AF65-F5344CB8AC3E}">
        <p14:creationId xmlns:p14="http://schemas.microsoft.com/office/powerpoint/2010/main" val="3115453068"/>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The Usual </a:t>
            </a:r>
            <a:r>
              <a:rPr lang="en-US" altLang="en-US" sz="4400" dirty="0" smtClean="0"/>
              <a:t>Caveats </a:t>
            </a:r>
            <a:r>
              <a:rPr lang="en-US" altLang="en-US" sz="4400" dirty="0" err="1" smtClean="0"/>
              <a:t>Redux</a:t>
            </a:r>
            <a:endParaRPr lang="en-US" altLang="en-US" sz="4400" dirty="0"/>
          </a:p>
        </p:txBody>
      </p:sp>
      <p:sp>
        <p:nvSpPr>
          <p:cNvPr id="31746" name="Content Placeholder 2"/>
          <p:cNvSpPr>
            <a:spLocks noGrp="1"/>
          </p:cNvSpPr>
          <p:nvPr>
            <p:ph idx="1"/>
          </p:nvPr>
        </p:nvSpPr>
        <p:spPr>
          <a:xfrm>
            <a:off x="562886" y="1105785"/>
            <a:ext cx="11015133" cy="5295015"/>
          </a:xfrm>
        </p:spPr>
        <p:txBody>
          <a:bodyPr>
            <a:normAutofit fontScale="92500" lnSpcReduction="20000"/>
          </a:bodyPr>
          <a:lstStyle/>
          <a:p>
            <a:pPr marL="58738" indent="0"/>
            <a:r>
              <a:rPr lang="en-US" altLang="en-US" dirty="0">
                <a:latin typeface="Garamond" panose="02020404030301010803" pitchFamily="18" charset="0"/>
                <a:cs typeface="Arial" pitchFamily="34" charset="0"/>
              </a:rPr>
              <a:t>This presentation expresses my own personal opinions and experience, and may not represent the views of </a:t>
            </a:r>
            <a:r>
              <a:rPr lang="en-US" altLang="en-US" dirty="0" smtClean="0">
                <a:latin typeface="Garamond" panose="02020404030301010803" pitchFamily="18" charset="0"/>
                <a:cs typeface="Arial" pitchFamily="34" charset="0"/>
              </a:rPr>
              <a:t>any current or former employer.  </a:t>
            </a:r>
            <a:r>
              <a:rPr lang="en-US" altLang="en-US" dirty="0">
                <a:latin typeface="Garamond" panose="02020404030301010803" pitchFamily="18" charset="0"/>
                <a:cs typeface="Arial" pitchFamily="34" charset="0"/>
              </a:rPr>
              <a:t>I am not speaking as an authorized spokesperson for </a:t>
            </a:r>
            <a:r>
              <a:rPr lang="en-US" altLang="en-US" dirty="0" smtClean="0">
                <a:latin typeface="Garamond" panose="02020404030301010803" pitchFamily="18" charset="0"/>
                <a:cs typeface="Arial" pitchFamily="34" charset="0"/>
              </a:rPr>
              <a:t>CME.  I am speaking as a validator, and my talk assumes you are one also. </a:t>
            </a:r>
            <a:r>
              <a:rPr lang="en-US" dirty="0"/>
              <a:t>It may conflict with your views.   Feel free to disagree</a:t>
            </a:r>
            <a:r>
              <a:rPr lang="en-US" dirty="0" smtClean="0"/>
              <a:t>.  </a:t>
            </a:r>
          </a:p>
          <a:p>
            <a:pPr marL="58738" indent="0"/>
            <a:r>
              <a:rPr lang="en-US" dirty="0" smtClean="0"/>
              <a:t>Discussion is good.  Ad hominem attacks are less good, so only get personally vicious if you can be extra witty.  Mocking me with a cat picture is best.</a:t>
            </a:r>
            <a:endParaRPr lang="en-US" altLang="en-US" dirty="0">
              <a:latin typeface="Garamond" panose="02020404030301010803" pitchFamily="18" charset="0"/>
              <a:cs typeface="Arial" pitchFamily="34" charset="0"/>
            </a:endParaRPr>
          </a:p>
          <a:p>
            <a:pPr marL="58738" indent="0"/>
            <a:r>
              <a:rPr lang="en-US" altLang="en-US" dirty="0" smtClean="0">
                <a:latin typeface="Garamond" panose="02020404030301010803" pitchFamily="18" charset="0"/>
                <a:cs typeface="Arial" pitchFamily="34" charset="0"/>
              </a:rPr>
              <a:t>No proprietary or confidential information is included in these slides.  You might decide afterwards that no information at all is in here.</a:t>
            </a:r>
            <a:endParaRPr lang="en-US" altLang="en-US" dirty="0">
              <a:latin typeface="Garamond" panose="02020404030301010803" pitchFamily="18" charset="0"/>
              <a:cs typeface="Arial" pitchFamily="34" charset="0"/>
            </a:endParaRPr>
          </a:p>
          <a:p>
            <a:pPr marL="58738" indent="0"/>
            <a:r>
              <a:rPr lang="en-US" altLang="en-US" dirty="0" smtClean="0">
                <a:latin typeface="Garamond" panose="02020404030301010803" pitchFamily="18" charset="0"/>
                <a:cs typeface="Arial" pitchFamily="34" charset="0"/>
              </a:rPr>
              <a:t>I may go off-topic either deliberately or upon request.</a:t>
            </a:r>
            <a:endParaRPr lang="en-US" altLang="en-US" dirty="0">
              <a:latin typeface="Garamond" panose="02020404030301010803" pitchFamily="18" charset="0"/>
              <a:cs typeface="Arial" pitchFamily="34" charset="0"/>
            </a:endParaRPr>
          </a:p>
          <a:p>
            <a:pPr marL="58738" indent="0"/>
            <a:r>
              <a:rPr lang="en-US" altLang="en-US" dirty="0" smtClean="0">
                <a:latin typeface="Garamond" panose="02020404030301010803" pitchFamily="18" charset="0"/>
                <a:cs typeface="Arial" pitchFamily="34" charset="0"/>
              </a:rPr>
              <a:t>This </a:t>
            </a:r>
            <a:r>
              <a:rPr lang="en-US" altLang="en-US" dirty="0">
                <a:latin typeface="Garamond" panose="02020404030301010803" pitchFamily="18" charset="0"/>
                <a:cs typeface="Arial" pitchFamily="34" charset="0"/>
              </a:rPr>
              <a:t>talk is intended more to suggest questions than to give answers</a:t>
            </a:r>
            <a:r>
              <a:rPr lang="en-US" altLang="en-US" dirty="0" smtClean="0">
                <a:latin typeface="Garamond" panose="02020404030301010803" pitchFamily="18" charset="0"/>
                <a:cs typeface="Arial" pitchFamily="34" charset="0"/>
              </a:rPr>
              <a:t>.  Regulatory changes may invalidate some or all of the current approaches.</a:t>
            </a:r>
            <a:endParaRPr lang="en-US" altLang="en-US" dirty="0">
              <a:latin typeface="Garamond" panose="02020404030301010803" pitchFamily="18" charset="0"/>
              <a:cs typeface="Arial" pitchFamily="34" charset="0"/>
            </a:endParaRPr>
          </a:p>
          <a:p>
            <a:pPr marL="58738" indent="0"/>
            <a:r>
              <a:rPr lang="en-US" altLang="en-US" dirty="0">
                <a:latin typeface="Garamond" panose="02020404030301010803" pitchFamily="18" charset="0"/>
                <a:cs typeface="Arial" pitchFamily="34" charset="0"/>
              </a:rPr>
              <a:t>This topic is hard, and </a:t>
            </a:r>
            <a:r>
              <a:rPr lang="en-US" altLang="en-US" dirty="0" smtClean="0">
                <a:latin typeface="Garamond" panose="02020404030301010803" pitchFamily="18" charset="0"/>
                <a:cs typeface="Arial" pitchFamily="34" charset="0"/>
              </a:rPr>
              <a:t>this talk </a:t>
            </a:r>
            <a:r>
              <a:rPr lang="en-US" altLang="en-US" dirty="0">
                <a:latin typeface="Garamond" panose="02020404030301010803" pitchFamily="18" charset="0"/>
                <a:cs typeface="Arial" pitchFamily="34" charset="0"/>
              </a:rPr>
              <a:t>will not make you an expert.  It may point you in some interesting directions, but there are many devils in the details</a:t>
            </a:r>
            <a:r>
              <a:rPr lang="en-US" altLang="en-US" dirty="0" smtClean="0">
                <a:latin typeface="Garamond" panose="02020404030301010803" pitchFamily="18" charset="0"/>
                <a:cs typeface="Arial" pitchFamily="34" charset="0"/>
              </a:rPr>
              <a:t>.  </a:t>
            </a:r>
          </a:p>
          <a:p>
            <a:pPr marL="58738" indent="0"/>
            <a:r>
              <a:rPr lang="en-US" dirty="0"/>
              <a:t>If models were perfect, this would be a very different universe.  This course is certainly incomplete</a:t>
            </a:r>
            <a:r>
              <a:rPr lang="en-US" dirty="0" smtClean="0"/>
              <a:t>.</a:t>
            </a:r>
          </a:p>
          <a:p>
            <a:pPr marL="58738" indent="0"/>
            <a:r>
              <a:rPr lang="en-US" dirty="0"/>
              <a:t>I have been a quant for a long time so this course will be rather quantitative.</a:t>
            </a:r>
          </a:p>
          <a:p>
            <a:pPr marL="58738" indent="0"/>
            <a:endParaRPr lang="en-US" dirty="0"/>
          </a:p>
          <a:p>
            <a:pPr marL="58738" indent="0"/>
            <a:endParaRPr lang="en-US" altLang="en-US" dirty="0" smtClean="0">
              <a:latin typeface="Garamond" panose="02020404030301010803" pitchFamily="18" charset="0"/>
              <a:cs typeface="Arial" pitchFamily="34" charset="0"/>
            </a:endParaRPr>
          </a:p>
          <a:p>
            <a:pPr marL="58738" indent="0">
              <a:buNone/>
            </a:pPr>
            <a:endParaRPr lang="en-US" altLang="en-US" dirty="0">
              <a:latin typeface="Garamond" panose="02020404030301010803" pitchFamily="18" charset="0"/>
              <a:cs typeface="Arial" pitchFamily="34" charset="0"/>
            </a:endParaRPr>
          </a:p>
          <a:p>
            <a:pPr marL="0" indent="0" eaLnBrk="1" hangingPunct="1">
              <a:buNone/>
            </a:pPr>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163</a:t>
            </a:fld>
            <a:endParaRPr lang="en-US" dirty="0">
              <a:ea typeface="ＭＳ Ｐゴシック" pitchFamily="-84" charset="-128"/>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756720"/>
          </a:xfrm>
        </p:spPr>
        <p:txBody>
          <a:bodyPr/>
          <a:lstStyle/>
          <a:p>
            <a:pPr algn="ctr" eaLnBrk="1" hangingPunct="1"/>
            <a:r>
              <a:rPr lang="en-US" altLang="en-US" sz="4400" dirty="0"/>
              <a:t>Table of Contents</a:t>
            </a:r>
          </a:p>
        </p:txBody>
      </p:sp>
      <p:sp>
        <p:nvSpPr>
          <p:cNvPr id="31746" name="Content Placeholder 2"/>
          <p:cNvSpPr>
            <a:spLocks noGrp="1"/>
          </p:cNvSpPr>
          <p:nvPr>
            <p:ph idx="1"/>
          </p:nvPr>
        </p:nvSpPr>
        <p:spPr>
          <a:xfrm>
            <a:off x="562886" y="935665"/>
            <a:ext cx="11015133" cy="4617410"/>
          </a:xfrm>
        </p:spPr>
        <p:txBody>
          <a:bodyPr/>
          <a:lstStyle/>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Model Risk Quantification</a:t>
            </a:r>
          </a:p>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What is counterparty risk</a:t>
            </a:r>
          </a:p>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PIT, TTC, S&amp;P</a:t>
            </a:r>
          </a:p>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Comparison to Issuer Credit Risk</a:t>
            </a:r>
          </a:p>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Why CVA is not counterparty risk</a:t>
            </a:r>
          </a:p>
          <a:p>
            <a:pPr marL="401638" indent="-342900">
              <a:buFont typeface="+mj-lt"/>
              <a:buAutoNum type="arabicPeriod"/>
            </a:pPr>
            <a:r>
              <a:rPr lang="en-US" altLang="en-US" b="1" dirty="0" err="1" smtClean="0">
                <a:solidFill>
                  <a:schemeClr val="tx1"/>
                </a:solidFill>
                <a:latin typeface="Garamond" panose="02020404030301010803" pitchFamily="18" charset="0"/>
                <a:cs typeface="Arial" pitchFamily="34" charset="0"/>
              </a:rPr>
              <a:t>Pallavicini</a:t>
            </a:r>
            <a:r>
              <a:rPr lang="en-US" altLang="en-US" b="1" dirty="0" smtClean="0">
                <a:solidFill>
                  <a:schemeClr val="tx1"/>
                </a:solidFill>
                <a:latin typeface="Garamond" panose="02020404030301010803" pitchFamily="18" charset="0"/>
                <a:cs typeface="Arial" pitchFamily="34" charset="0"/>
              </a:rPr>
              <a:t> </a:t>
            </a:r>
            <a:r>
              <a:rPr lang="en-US" altLang="en-US" b="1" dirty="0" err="1" smtClean="0">
                <a:solidFill>
                  <a:schemeClr val="tx1"/>
                </a:solidFill>
                <a:latin typeface="Garamond" panose="02020404030301010803" pitchFamily="18" charset="0"/>
                <a:cs typeface="Arial" pitchFamily="34" charset="0"/>
              </a:rPr>
              <a:t>xVA</a:t>
            </a:r>
            <a:r>
              <a:rPr lang="en-US" altLang="en-US" b="1" dirty="0" smtClean="0">
                <a:solidFill>
                  <a:schemeClr val="tx1"/>
                </a:solidFill>
                <a:latin typeface="Garamond" panose="02020404030301010803" pitchFamily="18" charset="0"/>
                <a:cs typeface="Arial" pitchFamily="34" charset="0"/>
              </a:rPr>
              <a:t> vs Hull-White CVA</a:t>
            </a:r>
          </a:p>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Most CDO Models are Invalid</a:t>
            </a:r>
          </a:p>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VaR and EC – Extrapolation is not Interpolation</a:t>
            </a:r>
          </a:p>
          <a:p>
            <a:pPr marL="401638" indent="-342900">
              <a:buFont typeface="+mj-lt"/>
              <a:buAutoNum type="arabicPeriod"/>
            </a:pPr>
            <a:r>
              <a:rPr lang="en-US" altLang="en-US" b="1" dirty="0" smtClean="0">
                <a:solidFill>
                  <a:schemeClr val="tx1"/>
                </a:solidFill>
              </a:rPr>
              <a:t>Static Hedges, Dynamic Hedges, Hedges as Prop Trades</a:t>
            </a:r>
          </a:p>
          <a:p>
            <a:pPr marL="401638" indent="-342900">
              <a:buFont typeface="+mj-lt"/>
              <a:buAutoNum type="arabicPeriod"/>
            </a:pPr>
            <a:r>
              <a:rPr lang="en-US" altLang="en-US" b="1" dirty="0" smtClean="0">
                <a:solidFill>
                  <a:schemeClr val="tx1"/>
                </a:solidFill>
                <a:latin typeface="Garamond" panose="02020404030301010803" pitchFamily="18" charset="0"/>
                <a:cs typeface="Arial" pitchFamily="34" charset="0"/>
              </a:rPr>
              <a:t>Regulatory Capital and Economic Capital</a:t>
            </a:r>
          </a:p>
          <a:p>
            <a:pPr eaLnBrk="1" hangingPunct="1"/>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164</a:t>
            </a:fld>
            <a:endParaRPr lang="en-US" dirty="0">
              <a:ea typeface="ＭＳ Ｐゴシック" pitchFamily="-84" charset="-128"/>
            </a:endParaRPr>
          </a:p>
        </p:txBody>
      </p:sp>
    </p:spTree>
    <p:extLst>
      <p:ext uri="{BB962C8B-B14F-4D97-AF65-F5344CB8AC3E}">
        <p14:creationId xmlns:p14="http://schemas.microsoft.com/office/powerpoint/2010/main" val="138027417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339702" y="132134"/>
            <a:ext cx="9494875" cy="1143000"/>
          </a:xfrm>
        </p:spPr>
        <p:txBody>
          <a:bodyPr/>
          <a:lstStyle/>
          <a:p>
            <a:pPr algn="ctr" eaLnBrk="1" hangingPunct="1"/>
            <a:r>
              <a:rPr lang="en-US" altLang="en-US" sz="4400" dirty="0" smtClean="0"/>
              <a:t>Model Risk Quantification is Hard</a:t>
            </a:r>
            <a:endParaRPr lang="en-US" altLang="en-US" sz="4400" dirty="0"/>
          </a:p>
        </p:txBody>
      </p:sp>
      <p:sp>
        <p:nvSpPr>
          <p:cNvPr id="31746" name="Content Placeholder 2"/>
          <p:cNvSpPr>
            <a:spLocks noGrp="1"/>
          </p:cNvSpPr>
          <p:nvPr>
            <p:ph idx="1"/>
          </p:nvPr>
        </p:nvSpPr>
        <p:spPr>
          <a:xfrm>
            <a:off x="1854529" y="1097478"/>
            <a:ext cx="8229600" cy="4764974"/>
          </a:xfrm>
        </p:spPr>
        <p:txBody>
          <a:bodyPr>
            <a:normAutofit/>
          </a:bodyPr>
          <a:lstStyle/>
          <a:p>
            <a:pPr marL="342900" indent="-342900"/>
            <a:r>
              <a:rPr lang="en-US" altLang="en-US" sz="2000" dirty="0" smtClean="0">
                <a:cs typeface="Arial" pitchFamily="34" charset="0"/>
              </a:rPr>
              <a:t>Possibly required by regulators</a:t>
            </a:r>
          </a:p>
          <a:p>
            <a:pPr marL="342900" indent="-342900"/>
            <a:r>
              <a:rPr lang="en-US" altLang="en-US" sz="2000" dirty="0" smtClean="0"/>
              <a:t>Model Risk is defined (by me) as “Risk of monetary loss or other adverse result due to use or misuse of faulty or inappropriate models.”</a:t>
            </a:r>
          </a:p>
          <a:p>
            <a:pPr marL="342900" indent="-342900"/>
            <a:r>
              <a:rPr lang="en-US" altLang="en-US" sz="2000" dirty="0" smtClean="0">
                <a:cs typeface="Arial" pitchFamily="34" charset="0"/>
              </a:rPr>
              <a:t>Very political since usage is involved.</a:t>
            </a:r>
          </a:p>
          <a:p>
            <a:pPr marL="342900" indent="-342900"/>
            <a:r>
              <a:rPr lang="en-US" altLang="en-US" sz="2000" dirty="0" smtClean="0"/>
              <a:t>If a model result has some qualitative overlay, the person doing the overlay will always be biased, consciously or subconsciously, in favor of their preferred direction.  How much does overlay count as model risk?</a:t>
            </a:r>
          </a:p>
          <a:p>
            <a:pPr marL="571500" lvl="1" indent="-342900"/>
            <a:r>
              <a:rPr lang="en-US" altLang="en-US" sz="2000" dirty="0" smtClean="0">
                <a:cs typeface="Arial" pitchFamily="34" charset="0"/>
              </a:rPr>
              <a:t>If a business unit, biased in favor of short-term profits.</a:t>
            </a:r>
          </a:p>
          <a:p>
            <a:pPr marL="571500" lvl="1" indent="-342900"/>
            <a:r>
              <a:rPr lang="en-US" altLang="en-US" sz="2000" dirty="0" smtClean="0"/>
              <a:t>“Regulatory capture” by profit-taking units.</a:t>
            </a:r>
          </a:p>
          <a:p>
            <a:pPr marL="571500" lvl="1" indent="-342900"/>
            <a:r>
              <a:rPr lang="en-US" altLang="en-US" sz="2000" dirty="0" smtClean="0">
                <a:cs typeface="Arial" pitchFamily="34" charset="0"/>
              </a:rPr>
              <a:t>Same for model design assumptions even if no overlay.</a:t>
            </a:r>
          </a:p>
          <a:p>
            <a:pPr marL="571500" lvl="1" indent="-342900"/>
            <a:r>
              <a:rPr lang="en-US" altLang="en-US" sz="2000" dirty="0" smtClean="0"/>
              <a:t>The main function of the human conscious mind is to justify post-hoc the decisions already taken by the subconscious.</a:t>
            </a:r>
            <a:endParaRPr lang="en-US" altLang="en-US" sz="2000" dirty="0" smtClean="0">
              <a:cs typeface="Arial" pitchFamily="34" charset="0"/>
            </a:endParaRPr>
          </a:p>
          <a:p>
            <a:pPr marL="342900" indent="-342900"/>
            <a:endParaRPr lang="en-US" altLang="en-US" sz="1700" dirty="0">
              <a:cs typeface="Arial" pitchFamily="34" charset="0"/>
            </a:endParaRPr>
          </a:p>
          <a:p>
            <a:pPr marL="342900" lvl="1" indent="-342900">
              <a:buFont typeface="Wingdings" panose="05000000000000000000" pitchFamily="2" charset="2"/>
              <a:buChar char="Ø"/>
            </a:pP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165</a:t>
            </a:fld>
            <a:endParaRPr lang="en-US" dirty="0">
              <a:ea typeface="ＭＳ Ｐゴシック" pitchFamily="-84" charset="-128"/>
            </a:endParaRPr>
          </a:p>
        </p:txBody>
      </p:sp>
    </p:spTree>
    <p:extLst>
      <p:ext uri="{BB962C8B-B14F-4D97-AF65-F5344CB8AC3E}">
        <p14:creationId xmlns:p14="http://schemas.microsoft.com/office/powerpoint/2010/main" val="2315500163"/>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435935" y="132134"/>
            <a:ext cx="10792045" cy="856694"/>
          </a:xfrm>
        </p:spPr>
        <p:txBody>
          <a:bodyPr/>
          <a:lstStyle/>
          <a:p>
            <a:pPr algn="ctr" eaLnBrk="1" hangingPunct="1"/>
            <a:r>
              <a:rPr lang="en-US" altLang="en-US" sz="4400" dirty="0" smtClean="0"/>
              <a:t>Model Risk Quantification Example</a:t>
            </a:r>
            <a:endParaRPr lang="en-US" altLang="en-US" sz="4400" dirty="0"/>
          </a:p>
        </p:txBody>
      </p:sp>
      <p:sp>
        <p:nvSpPr>
          <p:cNvPr id="31746" name="Content Placeholder 2"/>
          <p:cNvSpPr>
            <a:spLocks noGrp="1"/>
          </p:cNvSpPr>
          <p:nvPr>
            <p:ph idx="1"/>
          </p:nvPr>
        </p:nvSpPr>
        <p:spPr>
          <a:xfrm>
            <a:off x="1854529" y="1097478"/>
            <a:ext cx="8229600" cy="4764974"/>
          </a:xfrm>
        </p:spPr>
        <p:txBody>
          <a:bodyPr>
            <a:normAutofit/>
          </a:bodyPr>
          <a:lstStyle/>
          <a:p>
            <a:pPr marL="342900" indent="-342900"/>
            <a:r>
              <a:rPr lang="en-US" altLang="en-US" sz="2000" dirty="0" smtClean="0">
                <a:cs typeface="Arial" pitchFamily="34" charset="0"/>
              </a:rPr>
              <a:t>Mars Climate Orbiter built by Lockheed-Martin for NASA</a:t>
            </a:r>
          </a:p>
          <a:p>
            <a:pPr marL="571500" lvl="1" indent="-342900"/>
            <a:r>
              <a:rPr lang="en-US" sz="2000" dirty="0">
                <a:hlinkClick r:id="rId2" tooltip="Lockheed Martin"/>
              </a:rPr>
              <a:t>Lockheed Martin</a:t>
            </a:r>
            <a:r>
              <a:rPr lang="en-US" sz="2000" dirty="0"/>
              <a:t> </a:t>
            </a:r>
            <a:r>
              <a:rPr lang="en-US" sz="2000" dirty="0" smtClean="0"/>
              <a:t>controls produced </a:t>
            </a:r>
            <a:r>
              <a:rPr lang="en-US" sz="2000" dirty="0"/>
              <a:t>results in </a:t>
            </a:r>
            <a:r>
              <a:rPr lang="en-US" sz="2000" dirty="0" smtClean="0"/>
              <a:t>pound-seconds </a:t>
            </a:r>
          </a:p>
          <a:p>
            <a:pPr marL="571500" lvl="1" indent="-342900"/>
            <a:r>
              <a:rPr lang="en-US" altLang="en-US" sz="2000" dirty="0" smtClean="0">
                <a:cs typeface="Arial" pitchFamily="34" charset="0"/>
              </a:rPr>
              <a:t>NASA specified Newton-seconds</a:t>
            </a:r>
          </a:p>
          <a:p>
            <a:pPr marL="571500" lvl="1" indent="-342900"/>
            <a:r>
              <a:rPr lang="en-US" altLang="en-US" sz="2000" dirty="0" smtClean="0"/>
              <a:t>1 N-sec = 4.448 </a:t>
            </a:r>
            <a:r>
              <a:rPr lang="en-US" altLang="en-US" sz="2000" dirty="0" err="1" smtClean="0"/>
              <a:t>lb</a:t>
            </a:r>
            <a:r>
              <a:rPr lang="en-US" altLang="en-US" sz="2000" dirty="0" smtClean="0"/>
              <a:t>-sec</a:t>
            </a:r>
          </a:p>
          <a:p>
            <a:pPr marL="571500" lvl="1" indent="-342900"/>
            <a:r>
              <a:rPr lang="en-US" altLang="en-US" sz="2000" dirty="0" smtClean="0">
                <a:cs typeface="Arial" pitchFamily="34" charset="0"/>
              </a:rPr>
              <a:t>Too little deceleration thrust</a:t>
            </a:r>
          </a:p>
          <a:p>
            <a:pPr marL="342900" indent="-342900"/>
            <a:r>
              <a:rPr lang="en-US" sz="2000" dirty="0"/>
              <a:t>The </a:t>
            </a:r>
            <a:r>
              <a:rPr lang="en-US" sz="2000" i="1" dirty="0"/>
              <a:t>Mars Climate Orbiter</a:t>
            </a:r>
            <a:r>
              <a:rPr lang="en-US" sz="2000" dirty="0"/>
              <a:t> probe was launched on December 11, </a:t>
            </a:r>
            <a:r>
              <a:rPr lang="en-US" sz="2000" dirty="0" smtClean="0"/>
              <a:t>1998 and disintegrated in the Martian atmosphere.</a:t>
            </a:r>
          </a:p>
          <a:p>
            <a:pPr marL="342900" indent="-342900"/>
            <a:r>
              <a:rPr lang="en-US" sz="2000" dirty="0" smtClean="0"/>
              <a:t>The Lockheed-Martin software did exactly what their engineers designed it to do, and NASA communications worked flawlessly.</a:t>
            </a:r>
          </a:p>
          <a:p>
            <a:pPr marL="342900" indent="-342900"/>
            <a:r>
              <a:rPr lang="en-US" sz="2000" dirty="0" smtClean="0"/>
              <a:t>The model fault was in the interface between them.</a:t>
            </a:r>
          </a:p>
          <a:p>
            <a:pPr marL="342900" indent="-342900"/>
            <a:r>
              <a:rPr lang="en-US" altLang="en-US" sz="2000" dirty="0" smtClean="0">
                <a:cs typeface="Arial" pitchFamily="34" charset="0"/>
              </a:rPr>
              <a:t>In a financial firm, there may be many models, tools, databases, etc. interacting.</a:t>
            </a:r>
          </a:p>
          <a:p>
            <a:pPr marL="571500" lvl="1" indent="-342900"/>
            <a:r>
              <a:rPr lang="en-US" altLang="en-US" sz="2000" dirty="0" smtClean="0"/>
              <a:t>There may be incompatibilities that only show up very far downstream.</a:t>
            </a:r>
            <a:endParaRPr lang="en-US" altLang="en-US" sz="2000" dirty="0" smtClean="0">
              <a:cs typeface="Arial" pitchFamily="34" charset="0"/>
            </a:endParaRPr>
          </a:p>
          <a:p>
            <a:pPr marL="342900" indent="-342900"/>
            <a:r>
              <a:rPr lang="en-US" altLang="en-US" sz="2000" dirty="0" smtClean="0"/>
              <a:t>Some uses may be inappropriate even if the model is appropriate</a:t>
            </a:r>
            <a:endParaRPr lang="en-US" altLang="en-US" sz="2000" dirty="0" smtClean="0">
              <a:cs typeface="Arial" pitchFamily="34" charset="0"/>
            </a:endParaRPr>
          </a:p>
          <a:p>
            <a:pPr marL="342900" indent="-342900"/>
            <a:endParaRPr lang="en-US" altLang="en-US" sz="1700" dirty="0">
              <a:cs typeface="Arial" pitchFamily="34" charset="0"/>
            </a:endParaRPr>
          </a:p>
          <a:p>
            <a:pPr marL="342900" lvl="1" indent="-342900">
              <a:buFont typeface="Wingdings" panose="05000000000000000000" pitchFamily="2" charset="2"/>
              <a:buChar char="Ø"/>
            </a:pP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166</a:t>
            </a:fld>
            <a:endParaRPr lang="en-US" dirty="0">
              <a:ea typeface="ＭＳ Ｐゴシック" pitchFamily="-84" charset="-128"/>
            </a:endParaRPr>
          </a:p>
        </p:txBody>
      </p:sp>
    </p:spTree>
    <p:extLst>
      <p:ext uri="{BB962C8B-B14F-4D97-AF65-F5344CB8AC3E}">
        <p14:creationId xmlns:p14="http://schemas.microsoft.com/office/powerpoint/2010/main" val="1585030264"/>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435935" y="132134"/>
            <a:ext cx="10792045" cy="856694"/>
          </a:xfrm>
        </p:spPr>
        <p:txBody>
          <a:bodyPr/>
          <a:lstStyle/>
          <a:p>
            <a:pPr algn="ctr" eaLnBrk="1" hangingPunct="1"/>
            <a:r>
              <a:rPr lang="en-US" altLang="en-US" sz="4400" dirty="0" smtClean="0"/>
              <a:t>Model Risk Apportionment</a:t>
            </a:r>
            <a:endParaRPr lang="en-US" altLang="en-US" sz="4400" dirty="0"/>
          </a:p>
        </p:txBody>
      </p:sp>
      <p:sp>
        <p:nvSpPr>
          <p:cNvPr id="31746" name="Content Placeholder 2"/>
          <p:cNvSpPr>
            <a:spLocks noGrp="1"/>
          </p:cNvSpPr>
          <p:nvPr>
            <p:ph idx="1"/>
          </p:nvPr>
        </p:nvSpPr>
        <p:spPr>
          <a:xfrm>
            <a:off x="1854529" y="1097478"/>
            <a:ext cx="8229600" cy="4764974"/>
          </a:xfrm>
        </p:spPr>
        <p:txBody>
          <a:bodyPr>
            <a:normAutofit lnSpcReduction="10000"/>
          </a:bodyPr>
          <a:lstStyle/>
          <a:p>
            <a:pPr marL="342900" indent="-342900"/>
            <a:r>
              <a:rPr lang="en-US" altLang="en-US" sz="2000" dirty="0" smtClean="0">
                <a:cs typeface="Arial" pitchFamily="34" charset="0"/>
              </a:rPr>
              <a:t>Consider a swap pricer</a:t>
            </a:r>
          </a:p>
          <a:p>
            <a:pPr marL="571500" lvl="1" indent="-342900"/>
            <a:r>
              <a:rPr lang="en-US" altLang="en-US" sz="2000" dirty="0" smtClean="0"/>
              <a:t>Yield curve inputs</a:t>
            </a:r>
          </a:p>
          <a:p>
            <a:pPr marL="571500" lvl="1" indent="-342900"/>
            <a:r>
              <a:rPr lang="en-US" altLang="en-US" sz="2000" dirty="0" smtClean="0">
                <a:cs typeface="Arial" pitchFamily="34" charset="0"/>
              </a:rPr>
              <a:t>Data scrubbing</a:t>
            </a:r>
          </a:p>
          <a:p>
            <a:pPr marL="571500" lvl="1" indent="-342900"/>
            <a:r>
              <a:rPr lang="en-US" altLang="en-US" sz="2000" dirty="0" smtClean="0"/>
              <a:t>Interpolation</a:t>
            </a:r>
          </a:p>
          <a:p>
            <a:pPr marL="571500" lvl="1" indent="-342900"/>
            <a:r>
              <a:rPr lang="en-US" altLang="en-US" sz="2000" dirty="0" smtClean="0">
                <a:cs typeface="Arial" pitchFamily="34" charset="0"/>
              </a:rPr>
              <a:t>Price float leg</a:t>
            </a:r>
          </a:p>
          <a:p>
            <a:pPr marL="571500" lvl="1" indent="-342900"/>
            <a:r>
              <a:rPr lang="en-US" altLang="en-US" sz="2000" dirty="0" smtClean="0"/>
              <a:t>Price fixed leg</a:t>
            </a:r>
          </a:p>
          <a:p>
            <a:pPr marL="571500" lvl="1" indent="-342900"/>
            <a:r>
              <a:rPr lang="en-US" altLang="en-US" sz="2000" dirty="0" smtClean="0"/>
              <a:t>Subtract and get swap price</a:t>
            </a:r>
          </a:p>
          <a:p>
            <a:pPr marL="571500" lvl="1" indent="-342900"/>
            <a:r>
              <a:rPr lang="en-US" altLang="en-US" sz="2000" dirty="0" smtClean="0">
                <a:cs typeface="Arial" pitchFamily="34" charset="0"/>
              </a:rPr>
              <a:t>Aggregate into books and records</a:t>
            </a:r>
          </a:p>
          <a:p>
            <a:pPr marL="571500" lvl="1" indent="-342900"/>
            <a:r>
              <a:rPr lang="en-US" altLang="en-US" sz="2000" dirty="0" smtClean="0"/>
              <a:t>Compute market, credit, and operational risk</a:t>
            </a:r>
          </a:p>
          <a:p>
            <a:pPr marL="571500" lvl="1" indent="-342900"/>
            <a:r>
              <a:rPr lang="en-US" altLang="en-US" sz="2000" dirty="0" smtClean="0">
                <a:cs typeface="Arial" pitchFamily="34" charset="0"/>
              </a:rPr>
              <a:t>Economic capital</a:t>
            </a:r>
          </a:p>
          <a:p>
            <a:pPr marL="342900" indent="-342900"/>
            <a:r>
              <a:rPr lang="en-US" altLang="en-US" sz="2000" dirty="0" smtClean="0">
                <a:cs typeface="Arial" pitchFamily="34" charset="0"/>
              </a:rPr>
              <a:t>From a software perspective, the subtraction is trivial</a:t>
            </a:r>
          </a:p>
          <a:p>
            <a:pPr marL="342900" indent="-342900"/>
            <a:r>
              <a:rPr lang="en-US" altLang="en-US" sz="2000" dirty="0" smtClean="0"/>
              <a:t>From a political perspective, it is the first place where the model(s) are actually used for a business purpose</a:t>
            </a:r>
          </a:p>
          <a:p>
            <a:pPr marL="342900" indent="-342900"/>
            <a:r>
              <a:rPr lang="en-US" altLang="en-US" sz="2000" dirty="0" smtClean="0">
                <a:cs typeface="Arial" pitchFamily="34" charset="0"/>
              </a:rPr>
              <a:t>Class discussion – </a:t>
            </a:r>
            <a:r>
              <a:rPr lang="en-US" altLang="en-US" sz="2000" dirty="0" smtClean="0"/>
              <a:t>If the desk puts on a $100MM swap, how much model risk goes to each piece?  Is it additive?  Should it be?</a:t>
            </a:r>
            <a:endParaRPr lang="en-US" altLang="en-US" sz="2000" dirty="0">
              <a:cs typeface="Arial" pitchFamily="34" charset="0"/>
            </a:endParaRPr>
          </a:p>
          <a:p>
            <a:pPr marL="342900" lvl="1" indent="-342900">
              <a:buFont typeface="Wingdings" panose="05000000000000000000" pitchFamily="2" charset="2"/>
              <a:buChar char="Ø"/>
            </a:pP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167</a:t>
            </a:fld>
            <a:endParaRPr lang="en-US" dirty="0">
              <a:ea typeface="ＭＳ Ｐゴシック" pitchFamily="-84" charset="-128"/>
            </a:endParaRPr>
          </a:p>
        </p:txBody>
      </p:sp>
    </p:spTree>
    <p:extLst>
      <p:ext uri="{BB962C8B-B14F-4D97-AF65-F5344CB8AC3E}">
        <p14:creationId xmlns:p14="http://schemas.microsoft.com/office/powerpoint/2010/main" val="1635558566"/>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510363" y="61346"/>
            <a:ext cx="10813311" cy="1143000"/>
          </a:xfrm>
        </p:spPr>
        <p:txBody>
          <a:bodyPr/>
          <a:lstStyle/>
          <a:p>
            <a:pPr algn="ctr" eaLnBrk="1" hangingPunct="1"/>
            <a:r>
              <a:rPr lang="en-US" altLang="en-US" sz="4400" dirty="0"/>
              <a:t>Risky </a:t>
            </a:r>
            <a:r>
              <a:rPr lang="en-US" altLang="en-US" sz="4400" dirty="0" smtClean="0"/>
              <a:t>Counterparty – the Bad Old Days </a:t>
            </a:r>
            <a:endParaRPr lang="en-US" altLang="en-US" sz="44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1507" y="1004425"/>
            <a:ext cx="7016310" cy="5262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168</a:t>
            </a:fld>
            <a:endParaRPr lang="en-US" dirty="0">
              <a:ea typeface="ＭＳ Ｐゴシック" pitchFamily="-84" charset="-128"/>
            </a:endParaRPr>
          </a:p>
        </p:txBody>
      </p:sp>
    </p:spTree>
    <p:extLst>
      <p:ext uri="{BB962C8B-B14F-4D97-AF65-F5344CB8AC3E}">
        <p14:creationId xmlns:p14="http://schemas.microsoft.com/office/powerpoint/2010/main" val="115278041"/>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132134"/>
            <a:ext cx="7018338" cy="1143000"/>
          </a:xfrm>
        </p:spPr>
        <p:txBody>
          <a:bodyPr/>
          <a:lstStyle/>
          <a:p>
            <a:pPr algn="ctr" eaLnBrk="1" hangingPunct="1"/>
            <a:r>
              <a:rPr lang="en-US" altLang="en-US" sz="4400" dirty="0"/>
              <a:t>Counterparty Risk</a:t>
            </a:r>
          </a:p>
        </p:txBody>
      </p:sp>
      <p:sp>
        <p:nvSpPr>
          <p:cNvPr id="31746" name="Content Placeholder 2"/>
          <p:cNvSpPr>
            <a:spLocks noGrp="1"/>
          </p:cNvSpPr>
          <p:nvPr>
            <p:ph idx="1"/>
          </p:nvPr>
        </p:nvSpPr>
        <p:spPr>
          <a:xfrm>
            <a:off x="1854529" y="1097478"/>
            <a:ext cx="8229600" cy="4764974"/>
          </a:xfrm>
        </p:spPr>
        <p:txBody>
          <a:bodyPr>
            <a:normAutofit fontScale="92500" lnSpcReduction="20000"/>
          </a:bodyPr>
          <a:lstStyle/>
          <a:p>
            <a:pPr marL="342900" indent="-342900"/>
            <a:r>
              <a:rPr lang="en-US" altLang="en-US" sz="2000" dirty="0">
                <a:cs typeface="Arial" pitchFamily="34" charset="0"/>
              </a:rPr>
              <a:t>Counterparty risk is the credit risk that you will have a loss on a derivative position because your counterparty defaults / downgrades when they owe you money.</a:t>
            </a:r>
          </a:p>
          <a:p>
            <a:pPr marL="688975" lvl="2" indent="-342900">
              <a:buFont typeface="Wingdings" panose="05000000000000000000" pitchFamily="2" charset="2"/>
              <a:buChar char="q"/>
            </a:pPr>
            <a:r>
              <a:rPr lang="en-US" altLang="en-US" dirty="0">
                <a:cs typeface="Arial" pitchFamily="34" charset="0"/>
              </a:rPr>
              <a:t>Less when your counterparty has a better credit rating.</a:t>
            </a:r>
          </a:p>
          <a:p>
            <a:pPr marL="688975" lvl="2" indent="-342900">
              <a:buFont typeface="Wingdings" panose="05000000000000000000" pitchFamily="2" charset="2"/>
              <a:buChar char="q"/>
            </a:pPr>
            <a:r>
              <a:rPr lang="en-US" altLang="en-US" dirty="0">
                <a:cs typeface="Arial" pitchFamily="34" charset="0"/>
              </a:rPr>
              <a:t>Less if unrealized P/L is collateralized.</a:t>
            </a:r>
          </a:p>
          <a:p>
            <a:pPr marL="342900" indent="-342900"/>
            <a:r>
              <a:rPr lang="en-US" altLang="en-US" sz="2000" dirty="0">
                <a:cs typeface="Arial" pitchFamily="34" charset="0"/>
              </a:rPr>
              <a:t>Different from issuer credit risk since the contract’s value does not depend explicitly on the counterparty.</a:t>
            </a:r>
          </a:p>
          <a:p>
            <a:pPr marL="688975" lvl="2" indent="-342900">
              <a:buFont typeface="Wingdings" panose="05000000000000000000" pitchFamily="2" charset="2"/>
              <a:buChar char="q"/>
            </a:pPr>
            <a:r>
              <a:rPr lang="en-US" altLang="en-US" dirty="0">
                <a:cs typeface="Arial" pitchFamily="34" charset="0"/>
              </a:rPr>
              <a:t>If the issuer and the counterparty are highly correlated, this is called “wrong-way risk.”</a:t>
            </a:r>
          </a:p>
          <a:p>
            <a:pPr marL="688975" lvl="2" indent="-342900">
              <a:buFont typeface="Wingdings" panose="05000000000000000000" pitchFamily="2" charset="2"/>
              <a:buChar char="q"/>
            </a:pPr>
            <a:r>
              <a:rPr lang="en-US" altLang="en-US" dirty="0">
                <a:cs typeface="Arial" pitchFamily="34" charset="0"/>
              </a:rPr>
              <a:t>Example – buying a CDS on the Greek government from a Greek bank.</a:t>
            </a:r>
          </a:p>
          <a:p>
            <a:pPr marL="688975" lvl="2" indent="-342900">
              <a:buFont typeface="Wingdings" panose="05000000000000000000" pitchFamily="2" charset="2"/>
              <a:buChar char="q"/>
            </a:pPr>
            <a:r>
              <a:rPr lang="en-US" altLang="en-US" dirty="0">
                <a:cs typeface="Arial" pitchFamily="34" charset="0"/>
              </a:rPr>
              <a:t>Worse example – buying a CDS on Citi from Citi.</a:t>
            </a:r>
          </a:p>
          <a:p>
            <a:pPr marL="342900" lvl="1" indent="-342900">
              <a:buFont typeface="Wingdings" panose="05000000000000000000" pitchFamily="2" charset="2"/>
              <a:buChar char="Ø"/>
            </a:pPr>
            <a:r>
              <a:rPr lang="en-US" altLang="en-US" sz="2000" dirty="0">
                <a:cs typeface="Arial" pitchFamily="34" charset="0"/>
              </a:rPr>
              <a:t>Since the loss is floored at zero, this introduces an additional layer of optionality – swaps become swaptions, options become compound options, etc.</a:t>
            </a:r>
          </a:p>
          <a:p>
            <a:pPr marL="342900" lvl="1" indent="-342900">
              <a:buFont typeface="Wingdings" panose="05000000000000000000" pitchFamily="2" charset="2"/>
              <a:buChar char="Ø"/>
            </a:pPr>
            <a:r>
              <a:rPr lang="en-US" altLang="en-US" sz="2000" dirty="0">
                <a:cs typeface="Arial" pitchFamily="34" charset="0"/>
              </a:rPr>
              <a:t>Basel-type regulations take a simplified view which is easier to implement and less messy but maybe not as realistic.  </a:t>
            </a:r>
          </a:p>
          <a:p>
            <a:pPr marL="342900" lvl="1" indent="-342900">
              <a:buFont typeface="Wingdings" panose="05000000000000000000" pitchFamily="2" charset="2"/>
              <a:buChar char="Ø"/>
            </a:pPr>
            <a:r>
              <a:rPr lang="en-US" altLang="en-US" sz="2000" dirty="0">
                <a:cs typeface="Arial" pitchFamily="34" charset="0"/>
              </a:rPr>
              <a:t>As usual for credit risk regulations, they see everything as a loan equivalent as much as possible.</a:t>
            </a:r>
            <a:endParaRPr lang="en-US" altLang="en-US" sz="1700" dirty="0">
              <a:cs typeface="Arial" pitchFamily="34" charset="0"/>
            </a:endParaRPr>
          </a:p>
          <a:p>
            <a:pPr marL="342900" lvl="1" indent="-342900">
              <a:buFont typeface="Wingdings" panose="05000000000000000000" pitchFamily="2" charset="2"/>
              <a:buChar char="Ø"/>
            </a:pP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169</a:t>
            </a:fld>
            <a:endParaRPr lang="en-US" dirty="0">
              <a:ea typeface="ＭＳ Ｐゴシック" pitchFamily="-84" charset="-128"/>
            </a:endParaRPr>
          </a:p>
        </p:txBody>
      </p:sp>
    </p:spTree>
    <p:extLst>
      <p:ext uri="{BB962C8B-B14F-4D97-AF65-F5344CB8AC3E}">
        <p14:creationId xmlns:p14="http://schemas.microsoft.com/office/powerpoint/2010/main" val="18009877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Axe Validation 2</a:t>
            </a:r>
            <a:endParaRPr lang="en-US" dirty="0"/>
          </a:p>
        </p:txBody>
      </p:sp>
      <p:sp>
        <p:nvSpPr>
          <p:cNvPr id="3" name="Content Placeholder 2"/>
          <p:cNvSpPr>
            <a:spLocks noGrp="1"/>
          </p:cNvSpPr>
          <p:nvPr>
            <p:ph idx="1"/>
          </p:nvPr>
        </p:nvSpPr>
        <p:spPr>
          <a:xfrm>
            <a:off x="838200" y="1323703"/>
            <a:ext cx="10515600" cy="4853260"/>
          </a:xfrm>
        </p:spPr>
        <p:txBody>
          <a:bodyPr>
            <a:normAutofit fontScale="62500" lnSpcReduction="20000"/>
          </a:bodyPr>
          <a:lstStyle/>
          <a:p>
            <a:r>
              <a:rPr lang="en-US" dirty="0"/>
              <a:t> </a:t>
            </a:r>
            <a:r>
              <a:rPr lang="en-US" dirty="0" smtClean="0"/>
              <a:t>Checking</a:t>
            </a:r>
            <a:r>
              <a:rPr lang="en-US" i="1" dirty="0" smtClean="0"/>
              <a:t> </a:t>
            </a:r>
            <a:r>
              <a:rPr lang="en-US" i="1" dirty="0"/>
              <a:t>implementation -</a:t>
            </a:r>
            <a:r>
              <a:rPr lang="en-US" dirty="0"/>
              <a:t>  The validator tests that the handles are attached as specified; the edges are sharpened properly; the lumberjacks are all trained; etc.   The validator cuts some wood to test the axe. </a:t>
            </a:r>
          </a:p>
          <a:p>
            <a:pPr lvl="0"/>
            <a:r>
              <a:rPr lang="en-US" i="1" dirty="0"/>
              <a:t>Benchmarking</a:t>
            </a:r>
            <a:r>
              <a:rPr lang="en-US" dirty="0"/>
              <a:t> against </a:t>
            </a:r>
            <a:r>
              <a:rPr lang="en-US" i="1" dirty="0"/>
              <a:t>alternative approaches</a:t>
            </a:r>
            <a:r>
              <a:rPr lang="en-US" dirty="0"/>
              <a:t> – The validators cut wood with the axes being validated, some other axes, chainsaws, and hand saws, and document how each performed in terms of speed, sawdust and wood chips, quality of the cuts, etc.</a:t>
            </a:r>
          </a:p>
          <a:p>
            <a:pPr lvl="0"/>
            <a:r>
              <a:rPr lang="en-US" i="1" dirty="0"/>
              <a:t>Replication</a:t>
            </a:r>
            <a:r>
              <a:rPr lang="en-US" dirty="0"/>
              <a:t> – The validator lumberjacks build axes according to the documentation, and cut the same kind of wood with the replica axes and also with the axes being validated.</a:t>
            </a:r>
          </a:p>
          <a:p>
            <a:pPr lvl="0"/>
            <a:r>
              <a:rPr lang="en-US" dirty="0"/>
              <a:t>Checking the model's </a:t>
            </a:r>
            <a:r>
              <a:rPr lang="en-US" i="1" dirty="0"/>
              <a:t>accuracy</a:t>
            </a:r>
            <a:r>
              <a:rPr lang="en-US" dirty="0"/>
              <a:t> – Do the chips fly as described in the documentation?  Do the axes stay sharp as long as described?  Most important, does the axe actually cut the wood?</a:t>
            </a:r>
          </a:p>
          <a:p>
            <a:pPr lvl="0"/>
            <a:r>
              <a:rPr lang="en-US" dirty="0"/>
              <a:t>Demonstrating that the model is </a:t>
            </a:r>
            <a:r>
              <a:rPr lang="en-US" i="1" dirty="0"/>
              <a:t>robust and stable</a:t>
            </a:r>
            <a:r>
              <a:rPr lang="en-US" dirty="0"/>
              <a:t> – Do different lumberjacks get the same results?  Does the axe cut well even when it gets a bit dull?</a:t>
            </a:r>
          </a:p>
          <a:p>
            <a:pPr lvl="0"/>
            <a:r>
              <a:rPr lang="en-US" dirty="0"/>
              <a:t>Assessing potential </a:t>
            </a:r>
            <a:r>
              <a:rPr lang="en-US" i="1" dirty="0"/>
              <a:t>limitations </a:t>
            </a:r>
            <a:r>
              <a:rPr lang="en-US" dirty="0"/>
              <a:t>– Can the axe cut standing trees or only logs?  Does it need special tools to sharpen?  Can it cut through knotty or wet wood?</a:t>
            </a:r>
          </a:p>
          <a:p>
            <a:pPr lvl="0"/>
            <a:r>
              <a:rPr lang="en-US" i="1" dirty="0"/>
              <a:t>Sensitivity</a:t>
            </a:r>
            <a:r>
              <a:rPr lang="en-US" dirty="0"/>
              <a:t> </a:t>
            </a:r>
            <a:r>
              <a:rPr lang="en-US" i="1" dirty="0"/>
              <a:t>analysis </a:t>
            </a:r>
            <a:r>
              <a:rPr lang="en-US" dirty="0"/>
              <a:t>– Is slightly softer wood slightly easier and slightly faster to cut?</a:t>
            </a:r>
          </a:p>
          <a:p>
            <a:pPr lvl="0"/>
            <a:r>
              <a:rPr lang="en-US" i="1" dirty="0"/>
              <a:t>Stress testing</a:t>
            </a:r>
            <a:r>
              <a:rPr lang="en-US" dirty="0"/>
              <a:t>, including scenarios that are outside the range of ordinary expectations – The validator cuts harder and harder wood, until eventually the axe breaks or bounces off.  The validator cuts softer and softer wood until the axe gets stuck.</a:t>
            </a:r>
          </a:p>
          <a:p>
            <a:pPr lvl="0"/>
            <a:r>
              <a:rPr lang="en-US" i="1" dirty="0"/>
              <a:t>Ongoing monitoring </a:t>
            </a:r>
            <a:r>
              <a:rPr lang="en-US" dirty="0"/>
              <a:t>– Do the axes continue to perform as well as when the initial validation was performed, and is the quality of the cuts deteriorating?  Are the axes needing replacement more often than expected?</a:t>
            </a:r>
          </a:p>
          <a:p>
            <a:pPr lvl="0"/>
            <a:r>
              <a:rPr lang="en-US" dirty="0"/>
              <a:t>Monitoring model performance by </a:t>
            </a:r>
            <a:r>
              <a:rPr lang="en-US" i="1" dirty="0"/>
              <a:t>periodic review</a:t>
            </a:r>
            <a:r>
              <a:rPr lang="en-US" dirty="0"/>
              <a:t>, including </a:t>
            </a:r>
            <a:r>
              <a:rPr lang="en-US" i="1" dirty="0"/>
              <a:t>back-testing </a:t>
            </a:r>
            <a:r>
              <a:rPr lang="en-US" dirty="0"/>
              <a:t>– The validator checks back a year later to see if the lumberjacks have any complaints and to see if any unexpected problems with the wood, the axes, or the lumberjacks, have come up since the last review. </a:t>
            </a:r>
          </a:p>
          <a:p>
            <a:pPr marL="0" indent="0">
              <a:buNone/>
            </a:pPr>
            <a:endParaRPr lang="en-US" dirty="0"/>
          </a:p>
          <a:p>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a:t>
            </a:fld>
            <a:endParaRPr lang="en-US" dirty="0">
              <a:ea typeface="ＭＳ Ｐゴシック" pitchFamily="-84" charset="-128"/>
            </a:endParaRPr>
          </a:p>
        </p:txBody>
      </p:sp>
    </p:spTree>
    <p:extLst>
      <p:ext uri="{BB962C8B-B14F-4D97-AF65-F5344CB8AC3E}">
        <p14:creationId xmlns:p14="http://schemas.microsoft.com/office/powerpoint/2010/main" val="2426475908"/>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2055628" y="115149"/>
            <a:ext cx="7018338" cy="1143000"/>
          </a:xfrm>
        </p:spPr>
        <p:txBody>
          <a:bodyPr/>
          <a:lstStyle/>
          <a:p>
            <a:pPr algn="ctr" eaLnBrk="1" hangingPunct="1"/>
            <a:r>
              <a:rPr lang="en-US" altLang="en-US" sz="4400" dirty="0" smtClean="0"/>
              <a:t>PIT, TTC, and S&amp;P</a:t>
            </a:r>
            <a:endParaRPr lang="en-US" altLang="en-US" sz="4400" dirty="0"/>
          </a:p>
        </p:txBody>
      </p:sp>
      <p:sp>
        <p:nvSpPr>
          <p:cNvPr id="31746" name="Content Placeholder 2"/>
          <p:cNvSpPr>
            <a:spLocks noGrp="1"/>
          </p:cNvSpPr>
          <p:nvPr>
            <p:ph idx="1"/>
          </p:nvPr>
        </p:nvSpPr>
        <p:spPr>
          <a:xfrm>
            <a:off x="457201" y="797443"/>
            <a:ext cx="11227980" cy="5390706"/>
          </a:xfrm>
        </p:spPr>
        <p:txBody>
          <a:bodyPr/>
          <a:lstStyle/>
          <a:p>
            <a:pPr marL="342900" indent="-342900"/>
            <a:r>
              <a:rPr lang="en-US" altLang="en-US" sz="2000" dirty="0" smtClean="0">
                <a:cs typeface="Arial" pitchFamily="34" charset="0"/>
              </a:rPr>
              <a:t>Credit risk is the risk of default (or maybe it includes upgrades / downgrades)</a:t>
            </a:r>
          </a:p>
          <a:p>
            <a:pPr marL="342900" indent="-342900"/>
            <a:r>
              <a:rPr lang="en-US" altLang="en-US" sz="2000" dirty="0" smtClean="0"/>
              <a:t>Typically, banks measure this as a probability of default based on a (usually logistic) regression over some time period</a:t>
            </a:r>
          </a:p>
          <a:p>
            <a:pPr marL="571500" lvl="1" indent="-342900"/>
            <a:r>
              <a:rPr lang="en-US" altLang="en-US" sz="2000" dirty="0" smtClean="0"/>
              <a:t>This is a statistical measure, so you have to balance statistical noise from too small a sample of defaults and non-defaults vs. non-stationarity from too long a sampling period</a:t>
            </a:r>
          </a:p>
          <a:p>
            <a:pPr marL="571500" lvl="1" indent="-342900"/>
            <a:r>
              <a:rPr lang="en-US" altLang="en-US" sz="2000" dirty="0" smtClean="0">
                <a:cs typeface="Arial" pitchFamily="34" charset="0"/>
              </a:rPr>
              <a:t>The banks who assume a short sampling window get “Point-in-Time “(PIT) PD’s.</a:t>
            </a:r>
          </a:p>
          <a:p>
            <a:pPr marL="571500" lvl="1" indent="-342900"/>
            <a:r>
              <a:rPr lang="en-US" altLang="en-US" sz="2000" dirty="0" smtClean="0"/>
              <a:t>Using a long window assumes such a thing as a “financial cycle” exists, and thus their PD is called “Through-the-Cycle” (TTC).</a:t>
            </a:r>
          </a:p>
          <a:p>
            <a:pPr marL="571500" lvl="1" indent="-342900"/>
            <a:r>
              <a:rPr lang="en-US" altLang="en-US" sz="2000" dirty="0" smtClean="0">
                <a:cs typeface="Arial" pitchFamily="34" charset="0"/>
              </a:rPr>
              <a:t>S&amp;P Ratings are none of the above.  They are stress tests – what severity of macroeconomic stress could this firm survive?</a:t>
            </a:r>
          </a:p>
          <a:p>
            <a:pPr marL="571500" lvl="1" indent="-342900"/>
            <a:r>
              <a:rPr lang="en-US" altLang="en-US" sz="2000" dirty="0" smtClean="0"/>
              <a:t>The US 1930s Great Depression is AAA, an uneventful year is single-B, and the Great Recession is BBB or A-.  </a:t>
            </a:r>
          </a:p>
          <a:p>
            <a:pPr marL="571500" lvl="1" indent="-342900"/>
            <a:r>
              <a:rPr lang="en-US" altLang="en-US" sz="2000" dirty="0" smtClean="0">
                <a:cs typeface="Arial" pitchFamily="34" charset="0"/>
              </a:rPr>
              <a:t>The Fed Severely Adverse Scenario is roughly BBB.</a:t>
            </a:r>
          </a:p>
          <a:p>
            <a:pPr marL="571500" lvl="1" indent="-342900"/>
            <a:r>
              <a:rPr lang="en-US" altLang="en-US" sz="2000" dirty="0" smtClean="0"/>
              <a:t>The above is not quite true, since bank ratings are usually validated by benchmarking to S&amp;P / Moody’s / Fitch ratings.</a:t>
            </a:r>
          </a:p>
          <a:p>
            <a:pPr marL="571500" lvl="1" indent="-342900"/>
            <a:r>
              <a:rPr lang="en-US" altLang="en-US" sz="2000" dirty="0" smtClean="0">
                <a:cs typeface="Arial" pitchFamily="34" charset="0"/>
              </a:rPr>
              <a:t>So validating any internal ratings models requires philosophical assumptions about what a credit rating means.</a:t>
            </a: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170</a:t>
            </a:fld>
            <a:endParaRPr lang="en-US" dirty="0">
              <a:ea typeface="ＭＳ Ｐゴシック" pitchFamily="-84" charset="-128"/>
            </a:endParaRPr>
          </a:p>
        </p:txBody>
      </p:sp>
    </p:spTree>
    <p:extLst>
      <p:ext uri="{BB962C8B-B14F-4D97-AF65-F5344CB8AC3E}">
        <p14:creationId xmlns:p14="http://schemas.microsoft.com/office/powerpoint/2010/main" val="1226348100"/>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Credit Risk</a:t>
            </a:r>
          </a:p>
        </p:txBody>
      </p:sp>
      <p:sp>
        <p:nvSpPr>
          <p:cNvPr id="31746" name="Content Placeholder 2"/>
          <p:cNvSpPr>
            <a:spLocks noGrp="1"/>
          </p:cNvSpPr>
          <p:nvPr>
            <p:ph idx="1"/>
          </p:nvPr>
        </p:nvSpPr>
        <p:spPr>
          <a:xfrm>
            <a:off x="1898072" y="1828800"/>
            <a:ext cx="8229600" cy="3918857"/>
          </a:xfrm>
        </p:spPr>
        <p:txBody>
          <a:bodyPr/>
          <a:lstStyle/>
          <a:p>
            <a:pPr marL="342900" indent="-342900"/>
            <a:r>
              <a:rPr lang="en-US" altLang="en-US" sz="2000" dirty="0">
                <a:cs typeface="Arial" pitchFamily="34" charset="0"/>
              </a:rPr>
              <a:t>If counterparty risk is credit risk, then it can be viewed, like the usual credit risk, as</a:t>
            </a:r>
          </a:p>
          <a:p>
            <a:pPr marL="342900" lvl="1" indent="-342900">
              <a:buFont typeface="Wingdings" panose="05000000000000000000" pitchFamily="2" charset="2"/>
              <a:buChar char="Ø"/>
            </a:pPr>
            <a:r>
              <a:rPr lang="en-US" altLang="en-US" sz="2000" dirty="0">
                <a:cs typeface="Arial" pitchFamily="34" charset="0"/>
              </a:rPr>
              <a:t>CCR = PD * LGD * EAD</a:t>
            </a:r>
          </a:p>
          <a:p>
            <a:pPr marL="688975" lvl="2" indent="-342900">
              <a:buFont typeface="Wingdings" panose="05000000000000000000" pitchFamily="2" charset="2"/>
              <a:buChar char="q"/>
            </a:pPr>
            <a:r>
              <a:rPr lang="en-US" altLang="en-US" sz="2300" dirty="0">
                <a:cs typeface="Arial" pitchFamily="34" charset="0"/>
              </a:rPr>
              <a:t>where CCR is counterparty credit risk</a:t>
            </a:r>
          </a:p>
          <a:p>
            <a:pPr marL="688975" lvl="2" indent="-342900">
              <a:buFont typeface="Wingdings" panose="05000000000000000000" pitchFamily="2" charset="2"/>
              <a:buChar char="q"/>
            </a:pPr>
            <a:r>
              <a:rPr lang="en-US" altLang="en-US" sz="2300" dirty="0">
                <a:cs typeface="Arial" pitchFamily="34" charset="0"/>
              </a:rPr>
              <a:t>PD is Probability of Default of the counterparty</a:t>
            </a:r>
          </a:p>
          <a:p>
            <a:pPr marL="688975" lvl="2" indent="-342900">
              <a:buFont typeface="Wingdings" panose="05000000000000000000" pitchFamily="2" charset="2"/>
              <a:buChar char="q"/>
            </a:pPr>
            <a:r>
              <a:rPr lang="en-US" altLang="en-US" sz="2300" dirty="0">
                <a:cs typeface="Arial" pitchFamily="34" charset="0"/>
              </a:rPr>
              <a:t>LGD is the percent loss of “the” value, given default</a:t>
            </a:r>
          </a:p>
          <a:p>
            <a:pPr marL="688975" lvl="2" indent="-342900">
              <a:buFont typeface="Wingdings" panose="05000000000000000000" pitchFamily="2" charset="2"/>
              <a:buChar char="q"/>
            </a:pPr>
            <a:r>
              <a:rPr lang="en-US" altLang="en-US" sz="2300" dirty="0">
                <a:cs typeface="Arial" pitchFamily="34" charset="0"/>
              </a:rPr>
              <a:t>EAD is the exposure, or “value,” at default</a:t>
            </a:r>
          </a:p>
          <a:p>
            <a:pPr marL="688975" lvl="2" indent="-342900">
              <a:buFont typeface="Wingdings" panose="05000000000000000000" pitchFamily="2" charset="2"/>
              <a:buChar char="q"/>
            </a:pPr>
            <a:r>
              <a:rPr lang="en-US" altLang="en-US" sz="2300" dirty="0">
                <a:cs typeface="Arial" pitchFamily="34" charset="0"/>
              </a:rPr>
              <a:t>PD and LGD are relatively easy to model and validate.  EAD is so messy that it may fundamentally change all derivatives pricing.</a:t>
            </a:r>
          </a:p>
          <a:p>
            <a:pPr marL="342900" lvl="1" indent="-342900">
              <a:buFont typeface="Wingdings" panose="05000000000000000000" pitchFamily="2" charset="2"/>
              <a:buChar char="Ø"/>
            </a:pPr>
            <a:r>
              <a:rPr lang="en-US" altLang="en-US" sz="2000" dirty="0">
                <a:cs typeface="Arial" pitchFamily="34" charset="0"/>
              </a:rPr>
              <a:t>Note the above is a default-only view, which is not sufficient – counterparty risk involves downgrade risk as well.</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171</a:t>
            </a:fld>
            <a:endParaRPr lang="en-US" dirty="0">
              <a:ea typeface="ＭＳ Ｐゴシック" pitchFamily="-84" charset="-128"/>
            </a:endParaRPr>
          </a:p>
        </p:txBody>
      </p:sp>
    </p:spTree>
    <p:extLst>
      <p:ext uri="{BB962C8B-B14F-4D97-AF65-F5344CB8AC3E}">
        <p14:creationId xmlns:p14="http://schemas.microsoft.com/office/powerpoint/2010/main" val="3217067019"/>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Alphabet </a:t>
            </a:r>
            <a:r>
              <a:rPr lang="en-US" altLang="en-US" sz="4400" dirty="0" smtClean="0"/>
              <a:t>Soup for CVA</a:t>
            </a:r>
            <a:endParaRPr lang="en-US" altLang="en-US" sz="4400" dirty="0"/>
          </a:p>
        </p:txBody>
      </p:sp>
      <p:sp>
        <p:nvSpPr>
          <p:cNvPr id="31746" name="Content Placeholder 2"/>
          <p:cNvSpPr>
            <a:spLocks noGrp="1"/>
          </p:cNvSpPr>
          <p:nvPr>
            <p:ph idx="1"/>
          </p:nvPr>
        </p:nvSpPr>
        <p:spPr>
          <a:xfrm>
            <a:off x="871871" y="999460"/>
            <a:ext cx="9781952" cy="5183152"/>
          </a:xfrm>
        </p:spPr>
        <p:txBody>
          <a:bodyPr/>
          <a:lstStyle/>
          <a:p>
            <a:pPr marL="342900" indent="-342900"/>
            <a:r>
              <a:rPr lang="en-US" altLang="en-US" dirty="0">
                <a:cs typeface="Arial" pitchFamily="34" charset="0"/>
              </a:rPr>
              <a:t>There are several acronyms involved with counterparty </a:t>
            </a:r>
            <a:r>
              <a:rPr lang="en-US" altLang="en-US" dirty="0" smtClean="0">
                <a:cs typeface="Arial" pitchFamily="34" charset="0"/>
              </a:rPr>
              <a:t>risk pricing adjustments:</a:t>
            </a:r>
            <a:endParaRPr lang="en-US" altLang="en-US" dirty="0">
              <a:cs typeface="Arial" pitchFamily="34" charset="0"/>
            </a:endParaRPr>
          </a:p>
          <a:p>
            <a:pPr marL="342900" indent="-342900"/>
            <a:r>
              <a:rPr lang="en-US" altLang="en-US" dirty="0">
                <a:cs typeface="Arial" pitchFamily="34" charset="0"/>
              </a:rPr>
              <a:t>Netting set – a portfolio of derivatives that legally can be netted at bankruptcy</a:t>
            </a:r>
          </a:p>
          <a:p>
            <a:pPr marL="342900" indent="-342900"/>
            <a:r>
              <a:rPr lang="en-US" altLang="en-US" dirty="0">
                <a:cs typeface="Arial" pitchFamily="34" charset="0"/>
              </a:rPr>
              <a:t>CVA – Credit Valuation Adjustment is the incremental dollar exposure of a netting set to counterparty default</a:t>
            </a:r>
          </a:p>
          <a:p>
            <a:pPr marL="342900" indent="-342900"/>
            <a:r>
              <a:rPr lang="en-US" altLang="en-US" dirty="0">
                <a:cs typeface="Arial" pitchFamily="34" charset="0"/>
              </a:rPr>
              <a:t>DVA – Debit Valuation Adjustment is the counterparty’s incremental exposure to your firm’s default</a:t>
            </a:r>
          </a:p>
          <a:p>
            <a:pPr marL="342900" indent="-342900"/>
            <a:r>
              <a:rPr lang="en-US" altLang="en-US" dirty="0">
                <a:cs typeface="Arial" pitchFamily="34" charset="0"/>
              </a:rPr>
              <a:t>FVA – Funding Valuation Adjustment is the incremental P/L of funding the derivative positions and hedges and collaterals.</a:t>
            </a:r>
          </a:p>
          <a:p>
            <a:pPr marL="342900" indent="-342900"/>
            <a:r>
              <a:rPr lang="en-US" altLang="en-US" dirty="0">
                <a:cs typeface="Arial" pitchFamily="34" charset="0"/>
              </a:rPr>
              <a:t>LVA – Liquidity Valuation Adjustment is controversial and not completely accepted</a:t>
            </a:r>
          </a:p>
          <a:p>
            <a:pPr marL="342900" indent="-342900"/>
            <a:r>
              <a:rPr lang="en-US" altLang="en-US" dirty="0">
                <a:cs typeface="Arial" pitchFamily="34" charset="0"/>
              </a:rPr>
              <a:t>NVA – Nonlinearity Valuation Adjustment is a Brigo/</a:t>
            </a:r>
            <a:r>
              <a:rPr lang="en-US" altLang="en-US" dirty="0" err="1">
                <a:cs typeface="Arial" pitchFamily="34" charset="0"/>
              </a:rPr>
              <a:t>Pallavicini</a:t>
            </a:r>
            <a:r>
              <a:rPr lang="en-US" altLang="en-US" dirty="0">
                <a:cs typeface="Arial" pitchFamily="34" charset="0"/>
              </a:rPr>
              <a:t> correction since their method otherwise involves double-counting</a:t>
            </a:r>
          </a:p>
          <a:p>
            <a:pPr marL="342900" indent="-342900"/>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172</a:t>
            </a:fld>
            <a:endParaRPr lang="en-US" dirty="0">
              <a:ea typeface="ＭＳ Ｐゴシック" pitchFamily="-84" charset="-128"/>
            </a:endParaRPr>
          </a:p>
        </p:txBody>
      </p:sp>
    </p:spTree>
    <p:extLst>
      <p:ext uri="{BB962C8B-B14F-4D97-AF65-F5344CB8AC3E}">
        <p14:creationId xmlns:p14="http://schemas.microsoft.com/office/powerpoint/2010/main" val="395155760"/>
      </p:ext>
    </p:extLst>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199" y="274638"/>
            <a:ext cx="8013405" cy="863046"/>
          </a:xfrm>
        </p:spPr>
        <p:txBody>
          <a:bodyPr/>
          <a:lstStyle/>
          <a:p>
            <a:pPr algn="ctr" eaLnBrk="1" hangingPunct="1"/>
            <a:r>
              <a:rPr lang="en-US" altLang="en-US" sz="4400" dirty="0" smtClean="0"/>
              <a:t>Alphabet Soup for CCR</a:t>
            </a:r>
            <a:endParaRPr lang="en-US" altLang="en-US" sz="4400" dirty="0"/>
          </a:p>
        </p:txBody>
      </p:sp>
      <p:sp>
        <p:nvSpPr>
          <p:cNvPr id="31746" name="Content Placeholder 2"/>
          <p:cNvSpPr>
            <a:spLocks noGrp="1"/>
          </p:cNvSpPr>
          <p:nvPr>
            <p:ph idx="1"/>
          </p:nvPr>
        </p:nvSpPr>
        <p:spPr>
          <a:xfrm>
            <a:off x="935665" y="935665"/>
            <a:ext cx="10185991" cy="5068817"/>
          </a:xfrm>
        </p:spPr>
        <p:txBody>
          <a:bodyPr>
            <a:normAutofit/>
          </a:bodyPr>
          <a:lstStyle/>
          <a:p>
            <a:pPr marL="342900" indent="-342900"/>
            <a:r>
              <a:rPr lang="en-US" altLang="en-US" sz="2000" dirty="0">
                <a:cs typeface="Arial" pitchFamily="34" charset="0"/>
              </a:rPr>
              <a:t>PFE – Potential Future Exposure is the maximum on a given future date of {zero, value of the portfolio} under a particular scenario</a:t>
            </a:r>
          </a:p>
          <a:p>
            <a:pPr marL="342900" indent="-342900"/>
            <a:r>
              <a:rPr lang="en-US" altLang="en-US" sz="2000" dirty="0">
                <a:cs typeface="Arial" pitchFamily="34" charset="0"/>
              </a:rPr>
              <a:t>PE – Peak Exposure is the n% confidence level highest PFE on a given date under many scenarios – similar to a VaR</a:t>
            </a:r>
          </a:p>
          <a:p>
            <a:pPr marL="342900" indent="-342900"/>
            <a:r>
              <a:rPr lang="en-US" altLang="en-US" sz="2000" dirty="0">
                <a:cs typeface="Arial" pitchFamily="34" charset="0"/>
              </a:rPr>
              <a:t>MPE – Maximum PE between now and a given date </a:t>
            </a:r>
          </a:p>
          <a:p>
            <a:pPr marL="342900" indent="-342900"/>
            <a:r>
              <a:rPr lang="en-US" altLang="en-US" sz="2000" dirty="0">
                <a:cs typeface="Arial" pitchFamily="34" charset="0"/>
              </a:rPr>
              <a:t>EE – Expected Exposure is the average (note: Monte Carlo) of the distribution of PFE exposures from the derivative portfolio at each future date</a:t>
            </a:r>
          </a:p>
          <a:p>
            <a:pPr marL="342900" indent="-342900"/>
            <a:r>
              <a:rPr lang="en-US" altLang="en-US" sz="2000" dirty="0">
                <a:cs typeface="Arial" pitchFamily="34" charset="0"/>
              </a:rPr>
              <a:t>EPE – Effective Positive Exposure is the weighted time-average EE</a:t>
            </a:r>
          </a:p>
          <a:p>
            <a:pPr marL="342900" indent="-342900"/>
            <a:r>
              <a:rPr lang="en-US" altLang="en-US" sz="2000" dirty="0">
                <a:cs typeface="Arial" pitchFamily="34" charset="0"/>
              </a:rPr>
              <a:t>EEE – Effective Expected Exposure is the maximum EE between now and some particular future date</a:t>
            </a:r>
          </a:p>
          <a:p>
            <a:pPr marL="342900" indent="-342900"/>
            <a:r>
              <a:rPr lang="en-US" altLang="en-US" sz="2000" dirty="0">
                <a:cs typeface="Arial" pitchFamily="34" charset="0"/>
              </a:rPr>
              <a:t>EEPE - Effective Expected Positive Exposure is the weighted time-average EEE</a:t>
            </a:r>
          </a:p>
          <a:p>
            <a:pPr marL="342900" indent="-342900"/>
            <a:r>
              <a:rPr lang="en-US" altLang="en-US" sz="2000" dirty="0">
                <a:cs typeface="Arial" pitchFamily="34" charset="0"/>
              </a:rPr>
              <a:t>CSA – Collateral Support Annex adds bilateral collateralization to the netting agreement.</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173</a:t>
            </a:fld>
            <a:endParaRPr lang="en-US" dirty="0">
              <a:ea typeface="ＭＳ Ｐゴシック" pitchFamily="-84" charset="-128"/>
            </a:endParaRPr>
          </a:p>
        </p:txBody>
      </p:sp>
    </p:spTree>
    <p:extLst>
      <p:ext uri="{BB962C8B-B14F-4D97-AF65-F5344CB8AC3E}">
        <p14:creationId xmlns:p14="http://schemas.microsoft.com/office/powerpoint/2010/main" val="4104232277"/>
      </p:ext>
    </p:extLst>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Archetypal PE graph </a:t>
            </a:r>
          </a:p>
        </p:txBody>
      </p:sp>
      <p:sp>
        <p:nvSpPr>
          <p:cNvPr id="31746" name="Content Placeholder 2"/>
          <p:cNvSpPr>
            <a:spLocks noGrp="1"/>
          </p:cNvSpPr>
          <p:nvPr>
            <p:ph idx="1"/>
          </p:nvPr>
        </p:nvSpPr>
        <p:spPr>
          <a:xfrm>
            <a:off x="1981200" y="1417638"/>
            <a:ext cx="8229600" cy="4764974"/>
          </a:xfrm>
        </p:spPr>
        <p:txBody>
          <a:bodyPr/>
          <a:lstStyle/>
          <a:p>
            <a:pPr marL="0" indent="0"/>
            <a:r>
              <a:rPr lang="en-US" altLang="en-US" sz="2000" dirty="0">
                <a:cs typeface="Arial" pitchFamily="34" charset="0"/>
              </a:rPr>
              <a:t>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1529" y="1417639"/>
            <a:ext cx="6957329" cy="4701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Connector 2"/>
          <p:cNvCxnSpPr/>
          <p:nvPr/>
        </p:nvCxnSpPr>
        <p:spPr>
          <a:xfrm flipV="1">
            <a:off x="4112821" y="2553196"/>
            <a:ext cx="2980706" cy="11875"/>
          </a:xfrm>
          <a:prstGeom prst="line">
            <a:avLst/>
          </a:prstGeom>
          <a:ln>
            <a:solidFill>
              <a:srgbClr val="C00000"/>
            </a:solidFill>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117278" y="2365015"/>
            <a:ext cx="1425039" cy="400110"/>
          </a:xfrm>
          <a:prstGeom prst="rect">
            <a:avLst/>
          </a:prstGeom>
          <a:noFill/>
        </p:spPr>
        <p:txBody>
          <a:bodyPr wrap="square" rtlCol="0">
            <a:spAutoFit/>
          </a:bodyPr>
          <a:lstStyle/>
          <a:p>
            <a:r>
              <a:rPr lang="en-US" sz="2000" dirty="0">
                <a:latin typeface="Garamond" panose="02020404030301010803" pitchFamily="18" charset="0"/>
              </a:rPr>
              <a:t>MPE</a:t>
            </a:r>
          </a:p>
        </p:txBody>
      </p:sp>
      <p:sp>
        <p:nvSpPr>
          <p:cNvPr id="8"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174</a:t>
            </a:fld>
            <a:endParaRPr lang="en-US" dirty="0">
              <a:ea typeface="ＭＳ Ｐゴシック" pitchFamily="-84" charset="-128"/>
            </a:endParaRPr>
          </a:p>
        </p:txBody>
      </p:sp>
    </p:spTree>
    <p:extLst>
      <p:ext uri="{BB962C8B-B14F-4D97-AF65-F5344CB8AC3E}">
        <p14:creationId xmlns:p14="http://schemas.microsoft.com/office/powerpoint/2010/main" val="2231324375"/>
      </p:ext>
    </p:extLst>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199" y="274638"/>
            <a:ext cx="8013405" cy="863046"/>
          </a:xfrm>
        </p:spPr>
        <p:txBody>
          <a:bodyPr/>
          <a:lstStyle/>
          <a:p>
            <a:pPr algn="ctr" eaLnBrk="1" hangingPunct="1"/>
            <a:r>
              <a:rPr lang="en-US" altLang="en-US" sz="4400" dirty="0" smtClean="0"/>
              <a:t>CVA is not CCR</a:t>
            </a:r>
            <a:endParaRPr lang="en-US" altLang="en-US" sz="4400" dirty="0"/>
          </a:p>
        </p:txBody>
      </p:sp>
      <p:sp>
        <p:nvSpPr>
          <p:cNvPr id="31746" name="Content Placeholder 2"/>
          <p:cNvSpPr>
            <a:spLocks noGrp="1"/>
          </p:cNvSpPr>
          <p:nvPr>
            <p:ph idx="1"/>
          </p:nvPr>
        </p:nvSpPr>
        <p:spPr>
          <a:xfrm>
            <a:off x="935665" y="935665"/>
            <a:ext cx="10185991" cy="5068817"/>
          </a:xfrm>
        </p:spPr>
        <p:txBody>
          <a:bodyPr>
            <a:normAutofit/>
          </a:bodyPr>
          <a:lstStyle/>
          <a:p>
            <a:pPr marL="342900" indent="-342900"/>
            <a:r>
              <a:rPr lang="en-US" altLang="en-US" sz="2000" dirty="0" smtClean="0">
                <a:cs typeface="Arial" pitchFamily="34" charset="0"/>
              </a:rPr>
              <a:t>In the previous slide counterparty exposure, you simulate under the real-world measure over the life of the exposures.</a:t>
            </a:r>
          </a:p>
          <a:p>
            <a:pPr marL="342900" indent="-342900"/>
            <a:r>
              <a:rPr lang="en-US" altLang="en-US" sz="2000" dirty="0" smtClean="0"/>
              <a:t>CVA is a price so it must be computed under the risk-neutral (pricing) measure.</a:t>
            </a:r>
          </a:p>
          <a:p>
            <a:pPr marL="342900" indent="-342900"/>
            <a:r>
              <a:rPr lang="en-US" altLang="en-US" sz="2000" dirty="0" smtClean="0">
                <a:cs typeface="Arial" pitchFamily="34" charset="0"/>
              </a:rPr>
              <a:t>Trying to do counterparty risk under the risk-neutral measure is a bad idea.</a:t>
            </a:r>
          </a:p>
          <a:p>
            <a:pPr marL="571500" lvl="1" indent="-342900"/>
            <a:r>
              <a:rPr lang="en-US" altLang="en-US" sz="2000" dirty="0" smtClean="0"/>
              <a:t>Harvey Stein </a:t>
            </a:r>
            <a:r>
              <a:rPr lang="en-US" altLang="en-US" sz="2000" dirty="0"/>
              <a:t>shows in </a:t>
            </a:r>
            <a:r>
              <a:rPr lang="en-US" altLang="en-US" sz="2000" dirty="0">
                <a:hlinkClick r:id="rId2"/>
              </a:rPr>
              <a:t>http://</a:t>
            </a:r>
            <a:r>
              <a:rPr lang="en-US" altLang="en-US" sz="2000" dirty="0" smtClean="0">
                <a:hlinkClick r:id="rId2"/>
              </a:rPr>
              <a:t>papers.ssrn.com/sol3/papers.cfm?abstract_id=2365540</a:t>
            </a:r>
            <a:r>
              <a:rPr lang="en-US" altLang="en-US" sz="2000" dirty="0" smtClean="0"/>
              <a:t> that computing counterparty exposures under a risk-neutral measure gives any result you want.  The computations look similar, and the exposure data inputs are the same positions, so you might think you can use the same calculation for both.</a:t>
            </a:r>
          </a:p>
          <a:p>
            <a:pPr marL="571500" lvl="1" indent="-342900"/>
            <a:r>
              <a:rPr lang="en-US" altLang="en-US" sz="2000" dirty="0" smtClean="0">
                <a:cs typeface="Arial" pitchFamily="34" charset="0"/>
              </a:rPr>
              <a:t>But it </a:t>
            </a:r>
            <a:r>
              <a:rPr lang="en-US" altLang="en-US" sz="2000" dirty="0" err="1" smtClean="0">
                <a:cs typeface="Arial" pitchFamily="34" charset="0"/>
              </a:rPr>
              <a:t>ain’t</a:t>
            </a:r>
            <a:r>
              <a:rPr lang="en-US" altLang="en-US" sz="2000" dirty="0" smtClean="0">
                <a:cs typeface="Arial" pitchFamily="34" charset="0"/>
              </a:rPr>
              <a:t> so.</a:t>
            </a:r>
          </a:p>
          <a:p>
            <a:pPr marL="342900" indent="-342900"/>
            <a:r>
              <a:rPr lang="en-US" altLang="en-US" sz="2000" dirty="0" smtClean="0"/>
              <a:t>Keep this in mind if you are validating this kind of model.</a:t>
            </a: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175</a:t>
            </a:fld>
            <a:endParaRPr lang="en-US" dirty="0">
              <a:ea typeface="ＭＳ Ｐゴシック" pitchFamily="-84" charset="-128"/>
            </a:endParaRPr>
          </a:p>
        </p:txBody>
      </p:sp>
    </p:spTree>
    <p:extLst>
      <p:ext uri="{BB962C8B-B14F-4D97-AF65-F5344CB8AC3E}">
        <p14:creationId xmlns:p14="http://schemas.microsoft.com/office/powerpoint/2010/main" val="1685395652"/>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Netting Sets</a:t>
            </a:r>
          </a:p>
        </p:txBody>
      </p:sp>
      <p:sp>
        <p:nvSpPr>
          <p:cNvPr id="31746" name="Content Placeholder 2"/>
          <p:cNvSpPr>
            <a:spLocks noGrp="1"/>
          </p:cNvSpPr>
          <p:nvPr>
            <p:ph idx="1"/>
          </p:nvPr>
        </p:nvSpPr>
        <p:spPr>
          <a:xfrm>
            <a:off x="829340" y="1041990"/>
            <a:ext cx="10111562" cy="4944139"/>
          </a:xfrm>
        </p:spPr>
        <p:txBody>
          <a:bodyPr>
            <a:normAutofit/>
          </a:bodyPr>
          <a:lstStyle/>
          <a:p>
            <a:pPr eaLnBrk="1" hangingPunct="1">
              <a:buFont typeface="Wingdings" panose="05000000000000000000" pitchFamily="2" charset="2"/>
              <a:buChar char="Ø"/>
            </a:pPr>
            <a:r>
              <a:rPr lang="en-US" altLang="en-US" sz="2000" dirty="0">
                <a:cs typeface="Arial" pitchFamily="34" charset="0"/>
              </a:rPr>
              <a:t>Portfolios of derivatives between your firm and the same counterparty might lead to a single net exposure at default, or might not.  An important aspect of validating counterparty risk is to ensure that each derivative position is assigned to the right netting set in a legally binding way.  </a:t>
            </a:r>
          </a:p>
          <a:p>
            <a:pPr eaLnBrk="1" hangingPunct="1">
              <a:buFont typeface="Wingdings" panose="05000000000000000000" pitchFamily="2" charset="2"/>
              <a:buChar char="Ø"/>
            </a:pPr>
            <a:r>
              <a:rPr lang="en-US" altLang="en-US" sz="2000" dirty="0">
                <a:cs typeface="Arial" pitchFamily="34" charset="0"/>
              </a:rPr>
              <a:t>A netting set is the set of derivatives covered by the same netting agreement.  </a:t>
            </a:r>
          </a:p>
          <a:p>
            <a:pPr eaLnBrk="1" hangingPunct="1">
              <a:buFont typeface="Wingdings" panose="05000000000000000000" pitchFamily="2" charset="2"/>
              <a:buChar char="Ø"/>
            </a:pPr>
            <a:r>
              <a:rPr lang="en-US" altLang="en-US" sz="2000" dirty="0">
                <a:cs typeface="Arial" pitchFamily="34" charset="0"/>
              </a:rPr>
              <a:t>Each counterparty may have zero, one, or more netting agreements with you. Some may be collateralized (CSA), some use a Central Counterparty (CCP), some maybe neither.</a:t>
            </a:r>
          </a:p>
          <a:p>
            <a:pPr eaLnBrk="1" hangingPunct="1">
              <a:buFont typeface="Wingdings" panose="05000000000000000000" pitchFamily="2" charset="2"/>
              <a:buChar char="Ø"/>
            </a:pPr>
            <a:r>
              <a:rPr lang="en-US" altLang="en-US" sz="2000" dirty="0">
                <a:cs typeface="Arial" pitchFamily="34" charset="0"/>
              </a:rPr>
              <a:t>At default, the creditors will try to collect on any position where the solvent counterparty owes the defaulted one, and try to say that those positions do not net with any others, if you cannot prove otherwise.</a:t>
            </a:r>
          </a:p>
          <a:p>
            <a:pPr eaLnBrk="1" hangingPunct="1">
              <a:buFont typeface="Wingdings" panose="05000000000000000000" pitchFamily="2" charset="2"/>
              <a:buChar char="Ø"/>
            </a:pPr>
            <a:r>
              <a:rPr lang="en-US" altLang="en-US" sz="2000" dirty="0">
                <a:cs typeface="Arial" pitchFamily="34" charset="0"/>
              </a:rPr>
              <a:t>Verify that all the netting agreements have good legal opinions, and that your trade capture systems put the positions into the proper netting set.  Is there a process to monitor netting set assignments and correct errors quickly?</a:t>
            </a:r>
          </a:p>
          <a:p>
            <a:pPr eaLnBrk="1" hangingPunct="1">
              <a:buFont typeface="Wingdings" panose="05000000000000000000" pitchFamily="2" charset="2"/>
              <a:buChar char="Ø"/>
            </a:pPr>
            <a:r>
              <a:rPr lang="en-US" altLang="en-US" sz="2000" dirty="0">
                <a:cs typeface="Arial" pitchFamily="34" charset="0"/>
              </a:rPr>
              <a:t>The Lehman vs. LBHI case shows how this issue can tie up funds for years</a:t>
            </a:r>
            <a:r>
              <a:rPr lang="en-US" altLang="en-US" sz="2000" dirty="0" smtClean="0">
                <a:cs typeface="Arial" pitchFamily="34" charset="0"/>
              </a:rPr>
              <a:t>.</a:t>
            </a:r>
          </a:p>
          <a:p>
            <a:pPr eaLnBrk="1" hangingPunct="1">
              <a:buFont typeface="Wingdings" panose="05000000000000000000" pitchFamily="2" charset="2"/>
              <a:buChar char="Ø"/>
            </a:pPr>
            <a:r>
              <a:rPr lang="en-US" altLang="en-US" sz="2000" dirty="0" smtClean="0"/>
              <a:t>If the trades are centrally cleared all these worries go away.</a:t>
            </a: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176</a:t>
            </a:fld>
            <a:endParaRPr lang="en-US" dirty="0">
              <a:ea typeface="ＭＳ Ｐゴシック" pitchFamily="-84" charset="-128"/>
            </a:endParaRPr>
          </a:p>
        </p:txBody>
      </p:sp>
    </p:spTree>
    <p:extLst>
      <p:ext uri="{BB962C8B-B14F-4D97-AF65-F5344CB8AC3E}">
        <p14:creationId xmlns:p14="http://schemas.microsoft.com/office/powerpoint/2010/main" val="1802463518"/>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smtClean="0"/>
              <a:t>CVA - Hull-White </a:t>
            </a:r>
            <a:r>
              <a:rPr lang="en-US" altLang="en-US" sz="4400" dirty="0"/>
              <a:t>View</a:t>
            </a:r>
          </a:p>
        </p:txBody>
      </p:sp>
      <p:sp>
        <p:nvSpPr>
          <p:cNvPr id="31746" name="Content Placeholder 2"/>
          <p:cNvSpPr>
            <a:spLocks noGrp="1"/>
          </p:cNvSpPr>
          <p:nvPr>
            <p:ph idx="1"/>
          </p:nvPr>
        </p:nvSpPr>
        <p:spPr>
          <a:xfrm>
            <a:off x="786809" y="1063256"/>
            <a:ext cx="10494335" cy="5468172"/>
          </a:xfrm>
        </p:spPr>
        <p:txBody>
          <a:bodyPr/>
          <a:lstStyle/>
          <a:p>
            <a:pPr marL="342900" lvl="1" indent="-342900">
              <a:buFont typeface="Wingdings" panose="05000000000000000000" pitchFamily="2" charset="2"/>
              <a:buChar char="Ø"/>
            </a:pPr>
            <a:r>
              <a:rPr lang="en-US" altLang="en-US" dirty="0">
                <a:cs typeface="Arial" pitchFamily="34" charset="0"/>
              </a:rPr>
              <a:t>The market-clearing price is the price on the screen, which is the same for all market participants.  </a:t>
            </a:r>
          </a:p>
          <a:p>
            <a:pPr marL="342900" lvl="1" indent="-342900">
              <a:buFont typeface="Wingdings" panose="05000000000000000000" pitchFamily="2" charset="2"/>
              <a:buChar char="Ø"/>
            </a:pPr>
            <a:r>
              <a:rPr lang="en-US" altLang="en-US" dirty="0">
                <a:cs typeface="Arial" pitchFamily="34" charset="0"/>
              </a:rPr>
              <a:t>An additional CVA charge for taking the counterparty’s credit risk, less a DVA charge for them taking on your credit risk, can be passed on as part of the trade’s cash exchange at inception.</a:t>
            </a:r>
          </a:p>
          <a:p>
            <a:pPr marL="342900" lvl="1" indent="-342900">
              <a:buFont typeface="Wingdings" panose="05000000000000000000" pitchFamily="2" charset="2"/>
              <a:buChar char="Ø"/>
            </a:pPr>
            <a:r>
              <a:rPr lang="en-US" altLang="en-US" dirty="0">
                <a:cs typeface="Arial" pitchFamily="34" charset="0"/>
              </a:rPr>
              <a:t>Other costs of production (funding, hedging, funding the hedge, etc. should not be part of the price passed on from seller to buyer, because it could lead to arbitrage and perverse incentives.</a:t>
            </a:r>
          </a:p>
          <a:p>
            <a:pPr marL="342900" lvl="1" indent="-342900">
              <a:buFont typeface="Wingdings" panose="05000000000000000000" pitchFamily="2" charset="2"/>
              <a:buChar char="Ø"/>
            </a:pPr>
            <a:r>
              <a:rPr lang="en-US" altLang="en-US" dirty="0">
                <a:cs typeface="Arial" pitchFamily="34" charset="0"/>
              </a:rPr>
              <a:t>This view is comforting, but it does not explain some of the odd behavior during the crisis.  Some prices of vanilla instruments on the screen began to violate standard no-arbitrage relationships.</a:t>
            </a:r>
          </a:p>
          <a:p>
            <a:pPr marL="342900" lvl="1" indent="-342900">
              <a:buFont typeface="Wingdings" panose="05000000000000000000" pitchFamily="2" charset="2"/>
              <a:buChar char="Ø"/>
            </a:pPr>
            <a:r>
              <a:rPr lang="en-US" altLang="en-US" dirty="0">
                <a:cs typeface="Arial" pitchFamily="34" charset="0"/>
              </a:rPr>
              <a:t>Do we really need to abandon our usual models just because they failed during the GFC</a:t>
            </a:r>
            <a:r>
              <a:rPr lang="en-US" altLang="en-US" dirty="0" smtClean="0">
                <a:cs typeface="Arial" pitchFamily="34" charset="0"/>
              </a:rPr>
              <a:t>? (Class discussion)</a:t>
            </a:r>
            <a:endParaRPr lang="en-US" altLang="en-US" dirty="0">
              <a:cs typeface="Arial" pitchFamily="34" charset="0"/>
            </a:endParaRPr>
          </a:p>
          <a:p>
            <a:pPr marL="342900" lvl="1" indent="-342900">
              <a:buFont typeface="Wingdings" panose="05000000000000000000" pitchFamily="2" charset="2"/>
              <a:buChar char="Ø"/>
            </a:pPr>
            <a:r>
              <a:rPr lang="en-US" altLang="en-US" dirty="0">
                <a:cs typeface="Arial" pitchFamily="34" charset="0"/>
              </a:rPr>
              <a:t>Compare with widget pricing in the non-finance world</a:t>
            </a:r>
          </a:p>
          <a:p>
            <a:pPr marL="0" lvl="1" indent="0">
              <a:buNone/>
            </a:pP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177</a:t>
            </a:fld>
            <a:endParaRPr lang="en-US" dirty="0">
              <a:ea typeface="ＭＳ Ｐゴシック" pitchFamily="-84" charset="-128"/>
            </a:endParaRPr>
          </a:p>
        </p:txBody>
      </p:sp>
    </p:spTree>
    <p:extLst>
      <p:ext uri="{BB962C8B-B14F-4D97-AF65-F5344CB8AC3E}">
        <p14:creationId xmlns:p14="http://schemas.microsoft.com/office/powerpoint/2010/main" val="3229742969"/>
      </p:ext>
    </p:extLst>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8502502" cy="1143000"/>
          </a:xfrm>
        </p:spPr>
        <p:txBody>
          <a:bodyPr/>
          <a:lstStyle/>
          <a:p>
            <a:pPr algn="ctr" eaLnBrk="1" hangingPunct="1"/>
            <a:r>
              <a:rPr lang="en-US" altLang="en-US" sz="4400" dirty="0" smtClean="0"/>
              <a:t>CVA - </a:t>
            </a:r>
            <a:r>
              <a:rPr lang="en-US" altLang="en-US" sz="4400" dirty="0" err="1" smtClean="0"/>
              <a:t>Brigo-Pallavicini</a:t>
            </a:r>
            <a:r>
              <a:rPr lang="en-US" altLang="en-US" sz="4400" dirty="0" smtClean="0"/>
              <a:t> </a:t>
            </a:r>
            <a:r>
              <a:rPr lang="en-US" altLang="en-US" sz="4400" dirty="0"/>
              <a:t>View</a:t>
            </a:r>
          </a:p>
        </p:txBody>
      </p:sp>
      <p:sp>
        <p:nvSpPr>
          <p:cNvPr id="31746" name="Content Placeholder 2"/>
          <p:cNvSpPr>
            <a:spLocks noGrp="1"/>
          </p:cNvSpPr>
          <p:nvPr>
            <p:ph idx="1"/>
          </p:nvPr>
        </p:nvSpPr>
        <p:spPr>
          <a:xfrm>
            <a:off x="531629" y="982683"/>
            <a:ext cx="10568762" cy="5216236"/>
          </a:xfrm>
        </p:spPr>
        <p:txBody>
          <a:bodyPr/>
          <a:lstStyle/>
          <a:p>
            <a:pPr marL="342900" lvl="1" indent="-342900">
              <a:buFont typeface="Wingdings" panose="05000000000000000000" pitchFamily="2" charset="2"/>
              <a:buChar char="Ø"/>
            </a:pPr>
            <a:r>
              <a:rPr lang="en-US" altLang="en-US" sz="2000" dirty="0">
                <a:cs typeface="Arial" pitchFamily="34" charset="0"/>
              </a:rPr>
              <a:t>In the older paradigm without counterparty risk, derivatives were priced in isolation from their buyers, sellers, or environment, they were, as the QED physicists would say, “naked” prices.</a:t>
            </a:r>
          </a:p>
          <a:p>
            <a:pPr marL="342900" lvl="1" indent="-342900">
              <a:buFont typeface="Wingdings" panose="05000000000000000000" pitchFamily="2" charset="2"/>
              <a:buChar char="Ø"/>
            </a:pPr>
            <a:r>
              <a:rPr lang="en-US" altLang="en-US" sz="2000" dirty="0">
                <a:cs typeface="Arial" pitchFamily="34" charset="0"/>
              </a:rPr>
              <a:t>Including realistic things like funding the trades, collateral, credit risk of the counterparty defaulting, your credit risk increasing if you borrow money to fund the trade, etc., the trade’s value is “dressed.”  The various “adjustments” CVA, DVA, FVA, and possibly others, are the “clothing.”</a:t>
            </a:r>
          </a:p>
          <a:p>
            <a:pPr marL="342900" lvl="1" indent="-342900">
              <a:buFont typeface="Wingdings" panose="05000000000000000000" pitchFamily="2" charset="2"/>
              <a:buChar char="Ø"/>
            </a:pPr>
            <a:r>
              <a:rPr lang="en-US" altLang="en-US" sz="2000" dirty="0">
                <a:cs typeface="Arial" pitchFamily="34" charset="0"/>
              </a:rPr>
              <a:t>With counterparty risk, the “Law of One Price” does not apply internally – the risk-neutral value now includes asymmetric components so the accounting value of the exit price differs from the seller’s value, which differs from the buyer’s value.</a:t>
            </a:r>
          </a:p>
          <a:p>
            <a:pPr marL="342900" lvl="1" indent="-342900">
              <a:buFont typeface="Wingdings" panose="05000000000000000000" pitchFamily="2" charset="2"/>
              <a:buChar char="Ø"/>
            </a:pPr>
            <a:r>
              <a:rPr lang="en-US" altLang="en-US" sz="2000" dirty="0">
                <a:cs typeface="Arial" pitchFamily="34" charset="0"/>
              </a:rPr>
              <a:t>Viewed this way, the price is the actual dollar amount paid directly at deal inception from buyer to seller, which is not the seller or the buyer’s change in value due to the new position, and may include some CVA/DVA.  The adjustments are the difference.</a:t>
            </a:r>
          </a:p>
          <a:p>
            <a:pPr marL="342900" lvl="1" indent="-342900">
              <a:buFont typeface="Wingdings" panose="05000000000000000000" pitchFamily="2" charset="2"/>
              <a:buChar char="Ø"/>
            </a:pPr>
            <a:r>
              <a:rPr lang="en-US" altLang="en-US" sz="2000" dirty="0">
                <a:cs typeface="Arial" pitchFamily="34" charset="0"/>
              </a:rPr>
              <a:t>Since no two firms are exactly alike, the adjustments for one firm differ from those of the counterparty.  They are not quite additive.</a:t>
            </a:r>
          </a:p>
          <a:p>
            <a:pPr marL="342900" lvl="1" indent="-342900">
              <a:buFont typeface="Wingdings" panose="05000000000000000000" pitchFamily="2" charset="2"/>
              <a:buChar char="Ø"/>
            </a:pPr>
            <a:r>
              <a:rPr lang="en-US" altLang="en-US" sz="2000" dirty="0">
                <a:cs typeface="Arial" pitchFamily="34" charset="0"/>
              </a:rPr>
              <a:t>How much of these adjustments can the seller pass on to the buyer?</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178</a:t>
            </a:fld>
            <a:endParaRPr lang="en-US" dirty="0">
              <a:ea typeface="ＭＳ Ｐゴシック" pitchFamily="-84" charset="-128"/>
            </a:endParaRPr>
          </a:p>
        </p:txBody>
      </p:sp>
    </p:spTree>
    <p:extLst>
      <p:ext uri="{BB962C8B-B14F-4D97-AF65-F5344CB8AC3E}">
        <p14:creationId xmlns:p14="http://schemas.microsoft.com/office/powerpoint/2010/main" val="2704424250"/>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884311"/>
          </a:xfrm>
        </p:spPr>
        <p:txBody>
          <a:bodyPr/>
          <a:lstStyle/>
          <a:p>
            <a:pPr algn="ctr" eaLnBrk="1" hangingPunct="1"/>
            <a:r>
              <a:rPr lang="en-US" altLang="en-US" sz="4400" dirty="0"/>
              <a:t>Dealing with Regulators</a:t>
            </a:r>
          </a:p>
        </p:txBody>
      </p:sp>
      <p:sp>
        <p:nvSpPr>
          <p:cNvPr id="31746" name="Content Placeholder 2"/>
          <p:cNvSpPr>
            <a:spLocks noGrp="1"/>
          </p:cNvSpPr>
          <p:nvPr>
            <p:ph idx="1"/>
          </p:nvPr>
        </p:nvSpPr>
        <p:spPr>
          <a:xfrm>
            <a:off x="562886" y="1127051"/>
            <a:ext cx="11015133" cy="4426024"/>
          </a:xfrm>
        </p:spPr>
        <p:txBody>
          <a:bodyPr/>
          <a:lstStyle/>
          <a:p>
            <a:pPr eaLnBrk="1" hangingPunct="1">
              <a:buFont typeface="Wingdings" panose="05000000000000000000" pitchFamily="2" charset="2"/>
              <a:buChar char="Ø"/>
            </a:pPr>
            <a:r>
              <a:rPr lang="en-US" altLang="en-US" sz="2000" dirty="0">
                <a:cs typeface="Arial" pitchFamily="34" charset="0"/>
              </a:rPr>
              <a:t>There are several ways to model counterparty risk, which are mutually exclusive.  Basel has strict rules against using one method for some trades but a different one for others.  The most complex method probably leads to lower charges,  but is more computationally intensive and may be infeasible for some exotic derivatives.</a:t>
            </a:r>
          </a:p>
          <a:p>
            <a:pPr eaLnBrk="1" hangingPunct="1">
              <a:buFont typeface="Wingdings" panose="05000000000000000000" pitchFamily="2" charset="2"/>
              <a:buChar char="Ø"/>
            </a:pPr>
            <a:r>
              <a:rPr lang="en-US" altLang="en-US" sz="2000" dirty="0">
                <a:cs typeface="Arial" pitchFamily="34" charset="0"/>
              </a:rPr>
              <a:t>You can’t easily change your mind about which to use</a:t>
            </a:r>
            <a:r>
              <a:rPr lang="en-US" altLang="en-US" sz="2000" dirty="0" smtClean="0">
                <a:cs typeface="Arial" pitchFamily="34" charset="0"/>
              </a:rPr>
              <a:t>.</a:t>
            </a:r>
          </a:p>
          <a:p>
            <a:pPr eaLnBrk="1" hangingPunct="1">
              <a:buFont typeface="Wingdings" panose="05000000000000000000" pitchFamily="2" charset="2"/>
              <a:buChar char="Ø"/>
            </a:pPr>
            <a:r>
              <a:rPr lang="en-US" altLang="en-US" sz="2000" dirty="0" smtClean="0"/>
              <a:t>So pick one methodology, be sure you have documents and supporting evidence, and validate for consistency with that methodology.</a:t>
            </a:r>
          </a:p>
          <a:p>
            <a:pPr eaLnBrk="1" hangingPunct="1">
              <a:buFont typeface="Wingdings" panose="05000000000000000000" pitchFamily="2" charset="2"/>
              <a:buChar char="Ø"/>
            </a:pPr>
            <a:r>
              <a:rPr lang="en-US" altLang="en-US" sz="2000" dirty="0" smtClean="0">
                <a:cs typeface="Arial" pitchFamily="34" charset="0"/>
              </a:rPr>
              <a:t>Don’t mix and match.</a:t>
            </a:r>
            <a:endParaRPr lang="en-US" altLang="en-US" sz="2000"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179</a:t>
            </a:fld>
            <a:endParaRPr lang="en-US" dirty="0">
              <a:ea typeface="ＭＳ Ｐゴシック" pitchFamily="-84" charset="-128"/>
            </a:endParaRPr>
          </a:p>
        </p:txBody>
      </p:sp>
    </p:spTree>
    <p:extLst>
      <p:ext uri="{BB962C8B-B14F-4D97-AF65-F5344CB8AC3E}">
        <p14:creationId xmlns:p14="http://schemas.microsoft.com/office/powerpoint/2010/main" val="8666644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37597C"/>
                </a:solidFill>
                <a:latin typeface="Helvetica"/>
              </a:rPr>
              <a:t>What should a validation report look like?</a:t>
            </a:r>
            <a:endParaRPr lang="en-US" dirty="0">
              <a:latin typeface="Garamond" panose="02020404030301010803" pitchFamily="18" charset="0"/>
            </a:endParaRPr>
          </a:p>
        </p:txBody>
      </p:sp>
      <p:sp>
        <p:nvSpPr>
          <p:cNvPr id="3" name="Content Placeholder 2"/>
          <p:cNvSpPr>
            <a:spLocks noGrp="1"/>
          </p:cNvSpPr>
          <p:nvPr>
            <p:ph idx="1"/>
          </p:nvPr>
        </p:nvSpPr>
        <p:spPr>
          <a:xfrm>
            <a:off x="594784" y="1043262"/>
            <a:ext cx="11015133" cy="5059825"/>
          </a:xfrm>
        </p:spPr>
        <p:txBody>
          <a:bodyPr/>
          <a:lstStyle/>
          <a:p>
            <a:r>
              <a:rPr lang="en-US" dirty="0"/>
              <a:t>(Best practice, not a regulatory requirement)</a:t>
            </a:r>
          </a:p>
          <a:p>
            <a:r>
              <a:rPr lang="en-US" dirty="0"/>
              <a:t>Four sections:</a:t>
            </a:r>
          </a:p>
          <a:p>
            <a:pPr marL="685800" lvl="1" indent="-457200">
              <a:buFont typeface="+mj-lt"/>
              <a:buAutoNum type="arabicPeriod"/>
            </a:pPr>
            <a:r>
              <a:rPr lang="en-US" dirty="0"/>
              <a:t>One page summary – short description of model, as-of date, pass/fail, major findings if any</a:t>
            </a:r>
          </a:p>
          <a:p>
            <a:pPr marL="685800" lvl="1" indent="-457200">
              <a:buFont typeface="+mj-lt"/>
              <a:buAutoNum type="arabicPeriod"/>
            </a:pPr>
            <a:r>
              <a:rPr lang="en-US" dirty="0"/>
              <a:t>Non-technical report – business purpose, model description, all findings and observations briefly explained, non-technical description of what the developers did and what the validator did, charts and graphs </a:t>
            </a:r>
          </a:p>
          <a:p>
            <a:pPr marL="685800" lvl="1" indent="-457200">
              <a:buFont typeface="+mj-lt"/>
              <a:buAutoNum type="arabicPeriod"/>
            </a:pPr>
            <a:r>
              <a:rPr lang="en-US" dirty="0"/>
              <a:t>Technical section – equations, technical descriptions, comparisons with alternatives, tables, detailed test results, details of findings and observations, rationale for final pass/fail, suggestions for additional testing, literature references</a:t>
            </a:r>
          </a:p>
          <a:p>
            <a:pPr marL="685800" lvl="1" indent="-457200">
              <a:buFont typeface="+mj-lt"/>
              <a:buAutoNum type="arabicPeriod"/>
            </a:pPr>
            <a:r>
              <a:rPr lang="en-US" dirty="0"/>
              <a:t>(Not actually attached to the report) Audit trail – spreadsheet with archival locations of each computer program, data, test result, literature references [but don’t violate copyright laws], emails to and from developers and users, meeting notes, etc. </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a:t>
            </a:fld>
            <a:endParaRPr lang="en-US" dirty="0">
              <a:ea typeface="ＭＳ Ｐゴシック" pitchFamily="-84" charset="-128"/>
            </a:endParaRPr>
          </a:p>
        </p:txBody>
      </p:sp>
    </p:spTree>
    <p:extLst>
      <p:ext uri="{BB962C8B-B14F-4D97-AF65-F5344CB8AC3E}">
        <p14:creationId xmlns:p14="http://schemas.microsoft.com/office/powerpoint/2010/main" val="1047794240"/>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Formula for Credit Risk</a:t>
            </a:r>
          </a:p>
        </p:txBody>
      </p:sp>
      <p:sp>
        <p:nvSpPr>
          <p:cNvPr id="31746" name="Content Placeholder 2"/>
          <p:cNvSpPr>
            <a:spLocks noGrp="1"/>
          </p:cNvSpPr>
          <p:nvPr>
            <p:ph idx="1"/>
          </p:nvPr>
        </p:nvSpPr>
        <p:spPr>
          <a:xfrm>
            <a:off x="1862446" y="911432"/>
            <a:ext cx="8229600" cy="4525963"/>
          </a:xfrm>
        </p:spPr>
        <p:txBody>
          <a:bodyPr>
            <a:normAutofit lnSpcReduction="10000"/>
          </a:bodyPr>
          <a:lstStyle/>
          <a:p>
            <a:pPr eaLnBrk="1" hangingPunct="1">
              <a:buFont typeface="Wingdings" panose="05000000000000000000" pitchFamily="2" charset="2"/>
              <a:buChar char="Ø"/>
            </a:pPr>
            <a:r>
              <a:rPr lang="en-US" altLang="en-US" sz="2000" dirty="0">
                <a:cs typeface="Arial" pitchFamily="34" charset="0"/>
              </a:rPr>
              <a:t>Credit Risk is usually measured as   Risk = EAD × LGD × PD </a:t>
            </a:r>
          </a:p>
          <a:p>
            <a:pPr eaLnBrk="1" hangingPunct="1">
              <a:buFont typeface="Wingdings" panose="05000000000000000000" pitchFamily="2" charset="2"/>
              <a:buChar char="Ø"/>
            </a:pPr>
            <a:r>
              <a:rPr lang="en-US" altLang="en-US" sz="2000" dirty="0">
                <a:cs typeface="Arial" pitchFamily="34" charset="0"/>
              </a:rPr>
              <a:t>PD is the Probability of Default</a:t>
            </a:r>
          </a:p>
          <a:p>
            <a:pPr lvl="1" eaLnBrk="1" hangingPunct="1">
              <a:buFont typeface="Wingdings" panose="05000000000000000000" pitchFamily="2" charset="2"/>
              <a:buChar char="q"/>
            </a:pPr>
            <a:r>
              <a:rPr lang="en-US" altLang="en-US" sz="2000" dirty="0">
                <a:cs typeface="Arial" pitchFamily="34" charset="0"/>
              </a:rPr>
              <a:t>Do not assume that the PD of counterparties to derivatives transactions is the same as for a typical bond issuer or loan borrower.  </a:t>
            </a:r>
          </a:p>
          <a:p>
            <a:pPr lvl="1" eaLnBrk="1" hangingPunct="1">
              <a:buFont typeface="Wingdings" panose="05000000000000000000" pitchFamily="2" charset="2"/>
              <a:buChar char="q"/>
            </a:pPr>
            <a:r>
              <a:rPr lang="en-US" altLang="en-US" sz="2000" dirty="0">
                <a:cs typeface="Arial" pitchFamily="34" charset="0"/>
              </a:rPr>
              <a:t>Part of your validations should be to check whether the PD in the model is calibrated to the kind of counterparty who does OTC derivatives with your firm.</a:t>
            </a:r>
          </a:p>
          <a:p>
            <a:pPr eaLnBrk="1" hangingPunct="1">
              <a:buFont typeface="Wingdings" panose="05000000000000000000" pitchFamily="2" charset="2"/>
              <a:buChar char="Ø"/>
            </a:pPr>
            <a:r>
              <a:rPr lang="en-US" altLang="en-US" sz="2000" dirty="0">
                <a:cs typeface="Arial" pitchFamily="34" charset="0"/>
              </a:rPr>
              <a:t>LGD is the Loss Given Default, which is 1 – Recovery Rate</a:t>
            </a:r>
          </a:p>
          <a:p>
            <a:pPr lvl="1" eaLnBrk="1" hangingPunct="1">
              <a:buFont typeface="Wingdings" panose="05000000000000000000" pitchFamily="2" charset="2"/>
              <a:buChar char="q"/>
            </a:pPr>
            <a:r>
              <a:rPr lang="en-US" altLang="en-US" sz="2000" dirty="0">
                <a:cs typeface="Arial" pitchFamily="34" charset="0"/>
              </a:rPr>
              <a:t>Again, this may be different for derivatives counterparties than your usual corporates.</a:t>
            </a:r>
          </a:p>
          <a:p>
            <a:pPr lvl="1" eaLnBrk="1" hangingPunct="1">
              <a:buFont typeface="Wingdings" panose="05000000000000000000" pitchFamily="2" charset="2"/>
              <a:buChar char="q"/>
            </a:pPr>
            <a:r>
              <a:rPr lang="en-US" altLang="en-US" sz="2000" dirty="0">
                <a:cs typeface="Arial" pitchFamily="34" charset="0"/>
              </a:rPr>
              <a:t>Until 2007, you might not have had much default data to calibrate a counterparty LGD model.</a:t>
            </a:r>
          </a:p>
          <a:p>
            <a:pPr lvl="1" eaLnBrk="1" hangingPunct="1">
              <a:buFont typeface="Wingdings" panose="05000000000000000000" pitchFamily="2" charset="2"/>
              <a:buChar char="q"/>
            </a:pPr>
            <a:r>
              <a:rPr lang="en-US" altLang="en-US" sz="2000" dirty="0">
                <a:cs typeface="Arial" pitchFamily="34" charset="0"/>
              </a:rPr>
              <a:t>After Lehman, Merrill, Bear-Stearns, etc.  you probably have lots of data.  Did the model developer use it?</a:t>
            </a:r>
          </a:p>
          <a:p>
            <a:pPr eaLnBrk="1" hangingPunct="1">
              <a:buFont typeface="Wingdings" panose="05000000000000000000" pitchFamily="2" charset="2"/>
              <a:buChar char="Ø"/>
            </a:pPr>
            <a:r>
              <a:rPr lang="en-US" altLang="en-US" sz="2000" dirty="0">
                <a:cs typeface="Arial" pitchFamily="34" charset="0"/>
              </a:rPr>
              <a:t>EAD is Exposure At Default.  Here is where the fun begins.</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180</a:t>
            </a:fld>
            <a:endParaRPr lang="en-US" dirty="0">
              <a:ea typeface="ＭＳ Ｐゴシック" pitchFamily="-84" charset="-128"/>
            </a:endParaRPr>
          </a:p>
        </p:txBody>
      </p:sp>
    </p:spTree>
    <p:extLst>
      <p:ext uri="{BB962C8B-B14F-4D97-AF65-F5344CB8AC3E}">
        <p14:creationId xmlns:p14="http://schemas.microsoft.com/office/powerpoint/2010/main" val="519689900"/>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Quants at work</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2815" y="1059423"/>
            <a:ext cx="7016709" cy="5296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181</a:t>
            </a:fld>
            <a:endParaRPr lang="en-US" dirty="0">
              <a:ea typeface="ＭＳ Ｐゴシック" pitchFamily="-84" charset="-128"/>
            </a:endParaRPr>
          </a:p>
        </p:txBody>
      </p:sp>
    </p:spTree>
    <p:extLst>
      <p:ext uri="{BB962C8B-B14F-4D97-AF65-F5344CB8AC3E}">
        <p14:creationId xmlns:p14="http://schemas.microsoft.com/office/powerpoint/2010/main" val="2094381937"/>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The Nature of Derivatives</a:t>
            </a:r>
          </a:p>
        </p:txBody>
      </p:sp>
      <p:sp>
        <p:nvSpPr>
          <p:cNvPr id="31746" name="Content Placeholder 2"/>
          <p:cNvSpPr>
            <a:spLocks noGrp="1"/>
          </p:cNvSpPr>
          <p:nvPr>
            <p:ph idx="1"/>
          </p:nvPr>
        </p:nvSpPr>
        <p:spPr>
          <a:xfrm>
            <a:off x="680485" y="899557"/>
            <a:ext cx="10419906" cy="5150369"/>
          </a:xfrm>
        </p:spPr>
        <p:txBody>
          <a:bodyPr>
            <a:normAutofit fontScale="92500" lnSpcReduction="20000"/>
          </a:bodyPr>
          <a:lstStyle/>
          <a:p>
            <a:pPr eaLnBrk="1" hangingPunct="1">
              <a:buFont typeface="Wingdings" panose="05000000000000000000" pitchFamily="2" charset="2"/>
              <a:buChar char="Ø"/>
            </a:pPr>
            <a:r>
              <a:rPr lang="en-US" altLang="en-US" dirty="0" smtClean="0">
                <a:solidFill>
                  <a:schemeClr val="tx1"/>
                </a:solidFill>
                <a:latin typeface="Garamond" panose="02020404030301010803" pitchFamily="18" charset="0"/>
                <a:cs typeface="Arial" pitchFamily="34" charset="0"/>
              </a:rPr>
              <a:t>The price of a derivative varies with time, the price of the underlying, the market’s perceived implied volatility (for options), discounting rates, etc.</a:t>
            </a:r>
          </a:p>
          <a:p>
            <a:pPr eaLnBrk="1" hangingPunct="1">
              <a:buFont typeface="Wingdings" panose="05000000000000000000" pitchFamily="2" charset="2"/>
              <a:buChar char="Ø"/>
            </a:pPr>
            <a:r>
              <a:rPr lang="en-US" altLang="en-US" dirty="0" smtClean="0">
                <a:solidFill>
                  <a:schemeClr val="tx1"/>
                </a:solidFill>
                <a:latin typeface="Garamond" panose="02020404030301010803" pitchFamily="18" charset="0"/>
                <a:cs typeface="Arial" pitchFamily="34" charset="0"/>
              </a:rPr>
              <a:t>Once you add counterparty risk, everything is an option – the counterparty can choose to default or you can choose to default., so the payoff of CVA / DVA has an extra level of optionality compared to the default-free valuation.</a:t>
            </a:r>
          </a:p>
          <a:p>
            <a:pPr eaLnBrk="1" hangingPunct="1">
              <a:buFont typeface="Wingdings" panose="05000000000000000000" pitchFamily="2" charset="2"/>
              <a:buChar char="Ø"/>
            </a:pPr>
            <a:r>
              <a:rPr lang="en-US" altLang="en-US" dirty="0" smtClean="0">
                <a:solidFill>
                  <a:schemeClr val="tx1"/>
                </a:solidFill>
                <a:latin typeface="Garamond" panose="02020404030301010803" pitchFamily="18" charset="0"/>
                <a:cs typeface="Arial" pitchFamily="34" charset="0"/>
              </a:rPr>
              <a:t>Collateral mitigates but does not extinguish counterparty risk – the side that fails to post collateral after a margin call has some time – the “cure period” also called the margin period of risk– to post it, and the market moves during that time.  Typically this is 5 days for CCP and 10 days for a standard CSA.</a:t>
            </a:r>
          </a:p>
          <a:p>
            <a:pPr eaLnBrk="1" hangingPunct="1">
              <a:buFont typeface="Wingdings" panose="05000000000000000000" pitchFamily="2" charset="2"/>
              <a:buChar char="Ø"/>
            </a:pPr>
            <a:r>
              <a:rPr lang="en-US" altLang="en-US" dirty="0" smtClean="0">
                <a:solidFill>
                  <a:schemeClr val="tx1"/>
                </a:solidFill>
                <a:latin typeface="Garamond" panose="02020404030301010803" pitchFamily="18" charset="0"/>
                <a:cs typeface="Arial" pitchFamily="34" charset="0"/>
              </a:rPr>
              <a:t>Central Clearing Parties (CCP) – not to be confused with the old Soviet Union – CCCP – are not considered entirely risk-free.  Historically, clearinghouses almost never go bankrupt, but they sometimes drive some or all of their clearing members into insolvency.  </a:t>
            </a:r>
          </a:p>
          <a:p>
            <a:pPr eaLnBrk="1" hangingPunct="1">
              <a:buFont typeface="Wingdings" panose="05000000000000000000" pitchFamily="2" charset="2"/>
              <a:buChar char="Ø"/>
            </a:pPr>
            <a:r>
              <a:rPr lang="en-US" altLang="en-US" dirty="0" smtClean="0">
                <a:solidFill>
                  <a:schemeClr val="tx1"/>
                </a:solidFill>
                <a:latin typeface="Garamond" panose="02020404030301010803" pitchFamily="18" charset="0"/>
                <a:cs typeface="Arial" pitchFamily="34" charset="0"/>
              </a:rPr>
              <a:t>Once you buy / sell  an underlying, you don’t care who you bought it from / sold it to.  For derivatives, you are still exposed to the seller / buyer.</a:t>
            </a:r>
          </a:p>
          <a:p>
            <a:pPr eaLnBrk="1" hangingPunct="1">
              <a:buFont typeface="Wingdings" panose="05000000000000000000" pitchFamily="2" charset="2"/>
              <a:buChar char="Ø"/>
            </a:pPr>
            <a:r>
              <a:rPr lang="en-US" altLang="en-US" dirty="0" smtClean="0">
                <a:solidFill>
                  <a:schemeClr val="tx1"/>
                </a:solidFill>
                <a:latin typeface="Garamond" panose="02020404030301010803" pitchFamily="18" charset="0"/>
                <a:cs typeface="Arial" pitchFamily="34" charset="0"/>
              </a:rPr>
              <a:t>If the counterparty defaults on a centrally cleared trade, and nobody bids in the auction, then you could have a much larger loss. However, usually the CCP provides quite a reduction in counterparty risk.</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182</a:t>
            </a:fld>
            <a:endParaRPr lang="en-US" dirty="0">
              <a:ea typeface="ＭＳ Ｐゴシック" pitchFamily="-84" charset="-128"/>
            </a:endParaRPr>
          </a:p>
        </p:txBody>
      </p:sp>
    </p:spTree>
    <p:extLst>
      <p:ext uri="{BB962C8B-B14F-4D97-AF65-F5344CB8AC3E}">
        <p14:creationId xmlns:p14="http://schemas.microsoft.com/office/powerpoint/2010/main" val="775617895"/>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992372" y="125782"/>
            <a:ext cx="8980968" cy="1143000"/>
          </a:xfrm>
        </p:spPr>
        <p:txBody>
          <a:bodyPr/>
          <a:lstStyle/>
          <a:p>
            <a:pPr algn="ctr" eaLnBrk="1" hangingPunct="1"/>
            <a:r>
              <a:rPr lang="en-US" altLang="en-US" sz="4400" dirty="0"/>
              <a:t>The Current Exposure Method</a:t>
            </a:r>
          </a:p>
        </p:txBody>
      </p:sp>
      <p:sp>
        <p:nvSpPr>
          <p:cNvPr id="31746" name="Content Placeholder 2"/>
          <p:cNvSpPr>
            <a:spLocks noGrp="1"/>
          </p:cNvSpPr>
          <p:nvPr>
            <p:ph idx="1"/>
          </p:nvPr>
        </p:nvSpPr>
        <p:spPr/>
        <p:txBody>
          <a:bodyPr/>
          <a:lstStyle/>
          <a:p>
            <a:pPr eaLnBrk="1" hangingPunct="1">
              <a:buFont typeface="Wingdings" panose="05000000000000000000" pitchFamily="2" charset="2"/>
              <a:buChar char="Ø"/>
            </a:pPr>
            <a:r>
              <a:rPr lang="en-US" altLang="en-US" sz="2000" dirty="0">
                <a:cs typeface="Arial" pitchFamily="34" charset="0"/>
              </a:rPr>
              <a:t>The CVA is measured by a very approximate Basel rule.  DVA and FVA are more-or-less ignored.</a:t>
            </a:r>
          </a:p>
          <a:p>
            <a:pPr eaLnBrk="1" hangingPunct="1">
              <a:buFont typeface="Wingdings" panose="05000000000000000000" pitchFamily="2" charset="2"/>
              <a:buChar char="Ø"/>
            </a:pPr>
            <a:r>
              <a:rPr lang="en-US" altLang="en-US" sz="2000" dirty="0">
                <a:cs typeface="Arial" pitchFamily="34" charset="0"/>
              </a:rPr>
              <a:t>CVA is set to current MTM exposure plus a PFE set at notional times the conversion factor based on instrument types and tenors in the netting set.  The netting of PFE is mandated to be</a:t>
            </a:r>
          </a:p>
          <a:p>
            <a:pPr marL="0" indent="0"/>
            <a:r>
              <a:rPr lang="en-US" altLang="en-US" sz="2000" dirty="0">
                <a:cs typeface="Arial" pitchFamily="34" charset="0"/>
              </a:rPr>
              <a:t>		</a:t>
            </a:r>
            <a:r>
              <a:rPr lang="en-US" altLang="en-US" sz="2000" dirty="0" err="1">
                <a:cs typeface="Arial" pitchFamily="34" charset="0"/>
              </a:rPr>
              <a:t>PFEnet</a:t>
            </a:r>
            <a:r>
              <a:rPr lang="en-US" altLang="en-US" sz="2000" dirty="0">
                <a:cs typeface="Arial" pitchFamily="34" charset="0"/>
              </a:rPr>
              <a:t> =  [.4 * </a:t>
            </a:r>
            <a:r>
              <a:rPr lang="el-GR" altLang="en-US" sz="2000" dirty="0">
                <a:cs typeface="Arial" pitchFamily="34" charset="0"/>
              </a:rPr>
              <a:t>Σ</a:t>
            </a:r>
            <a:r>
              <a:rPr lang="en-US" altLang="en-US" sz="2000" dirty="0">
                <a:cs typeface="Arial" pitchFamily="34" charset="0"/>
              </a:rPr>
              <a:t>(individual PFE)] </a:t>
            </a:r>
          </a:p>
          <a:p>
            <a:pPr marL="0" indent="0"/>
            <a:r>
              <a:rPr lang="en-US" altLang="en-US" sz="2000" dirty="0">
                <a:cs typeface="Arial" pitchFamily="34" charset="0"/>
              </a:rPr>
              <a:t>				+ [.6 * </a:t>
            </a:r>
            <a:r>
              <a:rPr lang="el-GR" altLang="en-US" sz="2000" dirty="0">
                <a:cs typeface="Arial" pitchFamily="34" charset="0"/>
              </a:rPr>
              <a:t>Σ</a:t>
            </a:r>
            <a:r>
              <a:rPr lang="en-US" altLang="en-US" sz="2000" dirty="0">
                <a:cs typeface="Arial" pitchFamily="34" charset="0"/>
              </a:rPr>
              <a:t>(individual PFE * Net-to-gross ratio) ] </a:t>
            </a:r>
          </a:p>
          <a:p>
            <a:pPr eaLnBrk="1" hangingPunct="1">
              <a:buFont typeface="Wingdings" panose="05000000000000000000" pitchFamily="2" charset="2"/>
              <a:buChar char="Ø"/>
            </a:pPr>
            <a:r>
              <a:rPr lang="en-US" altLang="en-US" sz="2000" dirty="0">
                <a:cs typeface="Arial" pitchFamily="34" charset="0"/>
              </a:rPr>
              <a:t>Not much here to validate.  Just compare the model to Basel and to the Fed rules.</a:t>
            </a:r>
          </a:p>
          <a:p>
            <a:pPr eaLnBrk="1" hangingPunct="1">
              <a:buFont typeface="Wingdings" panose="05000000000000000000" pitchFamily="2" charset="2"/>
              <a:buChar char="Ø"/>
            </a:pPr>
            <a:r>
              <a:rPr lang="en-US" altLang="en-US" sz="2000" dirty="0">
                <a:cs typeface="Arial" pitchFamily="34" charset="0"/>
              </a:rPr>
              <a:t>This method gives little or no insight into your actual counterparty risks, unless you are very long or very short.  However, be sure you can pass the use test.</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183</a:t>
            </a:fld>
            <a:endParaRPr lang="en-US" dirty="0">
              <a:ea typeface="ＭＳ Ｐゴシック" pitchFamily="-84" charset="-128"/>
            </a:endParaRPr>
          </a:p>
        </p:txBody>
      </p:sp>
    </p:spTree>
    <p:extLst>
      <p:ext uri="{BB962C8B-B14F-4D97-AF65-F5344CB8AC3E}">
        <p14:creationId xmlns:p14="http://schemas.microsoft.com/office/powerpoint/2010/main" val="4265417852"/>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97441" y="274638"/>
            <a:ext cx="10154093" cy="1143000"/>
          </a:xfrm>
        </p:spPr>
        <p:txBody>
          <a:bodyPr/>
          <a:lstStyle/>
          <a:p>
            <a:pPr algn="ctr" eaLnBrk="1" hangingPunct="1"/>
            <a:r>
              <a:rPr lang="en-US" altLang="en-US" sz="4400" dirty="0"/>
              <a:t>Computational requirements</a:t>
            </a:r>
          </a:p>
        </p:txBody>
      </p:sp>
      <p:sp>
        <p:nvSpPr>
          <p:cNvPr id="31746" name="Content Placeholder 2"/>
          <p:cNvSpPr>
            <a:spLocks noGrp="1"/>
          </p:cNvSpPr>
          <p:nvPr>
            <p:ph idx="1"/>
          </p:nvPr>
        </p:nvSpPr>
        <p:spPr>
          <a:xfrm>
            <a:off x="562886" y="1052623"/>
            <a:ext cx="11015133" cy="4500452"/>
          </a:xfrm>
        </p:spPr>
        <p:txBody>
          <a:bodyPr/>
          <a:lstStyle/>
          <a:p>
            <a:pPr eaLnBrk="1" hangingPunct="1">
              <a:buFont typeface="Wingdings" panose="05000000000000000000" pitchFamily="2" charset="2"/>
              <a:buChar char="Ø"/>
            </a:pPr>
            <a:r>
              <a:rPr lang="en-US" altLang="en-US" sz="1500" dirty="0">
                <a:latin typeface="Arial" pitchFamily="34" charset="0"/>
                <a:cs typeface="Arial" pitchFamily="34" charset="0"/>
              </a:rPr>
              <a:t>  </a:t>
            </a:r>
            <a:r>
              <a:rPr lang="en-US" altLang="en-US" sz="2000" dirty="0">
                <a:cs typeface="Arial" pitchFamily="34" charset="0"/>
              </a:rPr>
              <a:t>CVA exposures must be calculated at the level of a netting set, not an individual derivative.  Be sure the system has all the netted positions in the same bucket and can do forward valuation on all of them.</a:t>
            </a:r>
          </a:p>
          <a:p>
            <a:pPr eaLnBrk="1" hangingPunct="1">
              <a:buFont typeface="Wingdings" panose="05000000000000000000" pitchFamily="2" charset="2"/>
              <a:buChar char="Ø"/>
            </a:pPr>
            <a:r>
              <a:rPr lang="en-US" altLang="en-US" sz="2000" dirty="0">
                <a:cs typeface="Arial" pitchFamily="34" charset="0"/>
              </a:rPr>
              <a:t>The extra optionality is almost always calculated by Monte Carlo simulation.  If there are exotics which are priced with MC, then counterparty credit risk needs a second layer of MC – simulations within simulations.</a:t>
            </a:r>
          </a:p>
          <a:p>
            <a:pPr eaLnBrk="1" hangingPunct="1">
              <a:buFont typeface="Wingdings" panose="05000000000000000000" pitchFamily="2" charset="2"/>
              <a:buChar char="Ø"/>
            </a:pPr>
            <a:r>
              <a:rPr lang="en-US" altLang="en-US" sz="2000" dirty="0">
                <a:cs typeface="Arial" pitchFamily="34" charset="0"/>
              </a:rPr>
              <a:t>There are at least two ways to solve this – </a:t>
            </a:r>
          </a:p>
          <a:p>
            <a:pPr lvl="2" eaLnBrk="1" hangingPunct="1">
              <a:buFont typeface="Wingdings" panose="05000000000000000000" pitchFamily="2" charset="2"/>
              <a:buChar char="q"/>
            </a:pPr>
            <a:r>
              <a:rPr lang="en-US" altLang="en-US" dirty="0">
                <a:cs typeface="Arial" pitchFamily="34" charset="0"/>
              </a:rPr>
              <a:t>More hardware – clusters of GPU</a:t>
            </a:r>
          </a:p>
          <a:p>
            <a:pPr lvl="2" eaLnBrk="1" hangingPunct="1">
              <a:buFont typeface="Wingdings" panose="05000000000000000000" pitchFamily="2" charset="2"/>
              <a:buChar char="q"/>
            </a:pPr>
            <a:r>
              <a:rPr lang="en-US" altLang="en-US" dirty="0">
                <a:cs typeface="Arial" pitchFamily="34" charset="0"/>
              </a:rPr>
              <a:t>Approximation – proxy the exotic with something less exotic but  faster to do pricing simulations, and do something with the approximation error (Ignore it?  Reserve for it? Other?)</a:t>
            </a:r>
          </a:p>
          <a:p>
            <a:pPr lvl="2" eaLnBrk="1" hangingPunct="1">
              <a:buFont typeface="Wingdings" panose="05000000000000000000" pitchFamily="2" charset="2"/>
              <a:buChar char="q"/>
            </a:pPr>
            <a:r>
              <a:rPr lang="en-US" altLang="en-US" dirty="0">
                <a:cs typeface="Arial" pitchFamily="34" charset="0"/>
              </a:rPr>
              <a:t>Typically firms do a bit of each.</a:t>
            </a:r>
          </a:p>
          <a:p>
            <a:pPr lvl="2">
              <a:buFont typeface="Wingdings" panose="05000000000000000000" pitchFamily="2" charset="2"/>
              <a:buChar char="q"/>
            </a:pPr>
            <a:r>
              <a:rPr lang="en-US" altLang="en-US" dirty="0">
                <a:cs typeface="Arial" pitchFamily="34" charset="0"/>
              </a:rPr>
              <a:t>Can you do a Longstaff-Schwartz</a:t>
            </a:r>
            <a:r>
              <a:rPr lang="en-US" altLang="en-US" dirty="0"/>
              <a:t>? </a:t>
            </a:r>
            <a:r>
              <a:rPr lang="en-US" altLang="en-US" dirty="0" smtClean="0"/>
              <a:t>( </a:t>
            </a:r>
            <a:r>
              <a:rPr lang="en-US" altLang="en-US" dirty="0" smtClean="0">
                <a:hlinkClick r:id="rId2"/>
              </a:rPr>
              <a:t>http</a:t>
            </a:r>
            <a:r>
              <a:rPr lang="en-US" altLang="en-US" dirty="0">
                <a:hlinkClick r:id="rId2"/>
              </a:rPr>
              <a:t>://</a:t>
            </a:r>
            <a:r>
              <a:rPr lang="en-US" altLang="en-US" dirty="0" smtClean="0">
                <a:hlinkClick r:id="rId2"/>
              </a:rPr>
              <a:t>arxiv.org/abs/1509.02179</a:t>
            </a:r>
            <a:r>
              <a:rPr lang="en-US" altLang="en-US" dirty="0" smtClean="0"/>
              <a:t> )</a:t>
            </a:r>
            <a:endParaRPr lang="en-US" altLang="en-US"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184</a:t>
            </a:fld>
            <a:endParaRPr lang="en-US" dirty="0">
              <a:ea typeface="ＭＳ Ｐゴシック" pitchFamily="-84" charset="-128"/>
            </a:endParaRPr>
          </a:p>
        </p:txBody>
      </p:sp>
    </p:spTree>
    <p:extLst>
      <p:ext uri="{BB962C8B-B14F-4D97-AF65-F5344CB8AC3E}">
        <p14:creationId xmlns:p14="http://schemas.microsoft.com/office/powerpoint/2010/main" val="3394953453"/>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97441" y="274638"/>
            <a:ext cx="10154093" cy="1143000"/>
          </a:xfrm>
        </p:spPr>
        <p:txBody>
          <a:bodyPr/>
          <a:lstStyle/>
          <a:p>
            <a:pPr algn="ctr" eaLnBrk="1" hangingPunct="1"/>
            <a:r>
              <a:rPr lang="en-US" altLang="en-US" sz="4400" dirty="0" smtClean="0"/>
              <a:t>Most CDO models are invalid</a:t>
            </a:r>
            <a:endParaRPr lang="en-US" altLang="en-US" sz="4400" dirty="0"/>
          </a:p>
        </p:txBody>
      </p:sp>
      <p:sp>
        <p:nvSpPr>
          <p:cNvPr id="31746" name="Content Placeholder 2"/>
          <p:cNvSpPr>
            <a:spLocks noGrp="1"/>
          </p:cNvSpPr>
          <p:nvPr>
            <p:ph idx="1"/>
          </p:nvPr>
        </p:nvSpPr>
        <p:spPr>
          <a:xfrm>
            <a:off x="562886" y="1052623"/>
            <a:ext cx="11015133" cy="4500452"/>
          </a:xfrm>
        </p:spPr>
        <p:txBody>
          <a:bodyPr/>
          <a:lstStyle/>
          <a:p>
            <a:pPr eaLnBrk="1" hangingPunct="1">
              <a:buFont typeface="Wingdings" panose="05000000000000000000" pitchFamily="2" charset="2"/>
              <a:buChar char="Ø"/>
            </a:pPr>
            <a:r>
              <a:rPr lang="en-US" altLang="en-US" sz="1500" dirty="0">
                <a:latin typeface="Arial" pitchFamily="34" charset="0"/>
                <a:cs typeface="Arial" pitchFamily="34" charset="0"/>
              </a:rPr>
              <a:t> </a:t>
            </a:r>
            <a:r>
              <a:rPr lang="en-US" altLang="en-US" dirty="0">
                <a:latin typeface="Arial" pitchFamily="34" charset="0"/>
                <a:cs typeface="Arial" pitchFamily="34" charset="0"/>
              </a:rPr>
              <a:t> </a:t>
            </a:r>
            <a:r>
              <a:rPr lang="en-US" altLang="en-US" dirty="0" smtClean="0">
                <a:cs typeface="Arial" pitchFamily="34" charset="0"/>
              </a:rPr>
              <a:t>In general, a pricing model for derivatives is as good as its hedging prescription- Black-Scholes </a:t>
            </a:r>
            <a:r>
              <a:rPr lang="en-US" altLang="en-US" dirty="0"/>
              <a:t>says the price is the </a:t>
            </a:r>
            <a:r>
              <a:rPr lang="en-US" altLang="en-US" dirty="0" smtClean="0">
                <a:cs typeface="Arial" pitchFamily="34" charset="0"/>
              </a:rPr>
              <a:t>price of maintaining a hedge with the underlyings and financing.</a:t>
            </a:r>
          </a:p>
          <a:p>
            <a:pPr eaLnBrk="1" hangingPunct="1">
              <a:buFont typeface="Wingdings" panose="05000000000000000000" pitchFamily="2" charset="2"/>
              <a:buChar char="Ø"/>
            </a:pPr>
            <a:r>
              <a:rPr lang="en-US" altLang="en-US" dirty="0"/>
              <a:t>CDO are derivatives</a:t>
            </a:r>
            <a:r>
              <a:rPr lang="en-US" altLang="en-US" dirty="0" smtClean="0"/>
              <a:t>.</a:t>
            </a:r>
          </a:p>
          <a:p>
            <a:pPr eaLnBrk="1" hangingPunct="1">
              <a:buFont typeface="Wingdings" panose="05000000000000000000" pitchFamily="2" charset="2"/>
              <a:buChar char="Ø"/>
            </a:pPr>
            <a:r>
              <a:rPr lang="en-US" altLang="en-US" dirty="0" smtClean="0"/>
              <a:t>Consider a CLO with 100 liquid underlying syndicated loans, each trading at Libor + 40, and 2 tranches – 0-50 and 50-100.</a:t>
            </a:r>
          </a:p>
          <a:p>
            <a:r>
              <a:rPr lang="en-US" altLang="en-US" dirty="0" smtClean="0"/>
              <a:t>How do you hedge the senior tranche with underlyings? </a:t>
            </a:r>
            <a:r>
              <a:rPr lang="en-US" altLang="en-US" dirty="0"/>
              <a:t>Which underlyings</a:t>
            </a:r>
            <a:r>
              <a:rPr lang="en-US" altLang="en-US" dirty="0" smtClean="0"/>
              <a:t>?</a:t>
            </a:r>
          </a:p>
          <a:p>
            <a:pPr eaLnBrk="1" hangingPunct="1">
              <a:buFont typeface="Wingdings" panose="05000000000000000000" pitchFamily="2" charset="2"/>
              <a:buChar char="Ø"/>
            </a:pPr>
            <a:r>
              <a:rPr lang="en-US" altLang="en-US" dirty="0" smtClean="0"/>
              <a:t>Suppose 50 of the underlyings improve to Libor+10, and 50 go south to Libor + 600.</a:t>
            </a:r>
          </a:p>
          <a:p>
            <a:r>
              <a:rPr lang="en-US" altLang="en-US" dirty="0" smtClean="0"/>
              <a:t>Now how </a:t>
            </a:r>
            <a:r>
              <a:rPr lang="en-US" altLang="en-US" dirty="0"/>
              <a:t>do you hedge the senior tranche with underlyings</a:t>
            </a:r>
            <a:r>
              <a:rPr lang="en-US" altLang="en-US" dirty="0" smtClean="0"/>
              <a:t>?  Which underlyings?</a:t>
            </a:r>
          </a:p>
          <a:p>
            <a:r>
              <a:rPr lang="en-US" altLang="en-US" dirty="0" smtClean="0"/>
              <a:t>If your model assumes a large homogeneous portfolio it can’t handle the above.</a:t>
            </a:r>
            <a:endParaRPr lang="en-US" altLang="en-US" dirty="0"/>
          </a:p>
          <a:p>
            <a:pPr eaLnBrk="1" hangingPunct="1">
              <a:buFont typeface="Wingdings" panose="05000000000000000000" pitchFamily="2" charset="2"/>
              <a:buChar char="Ø"/>
            </a:pPr>
            <a:endParaRPr lang="en-US" alt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185</a:t>
            </a:fld>
            <a:endParaRPr lang="en-US" dirty="0">
              <a:ea typeface="ＭＳ Ｐゴシック" pitchFamily="-84" charset="-128"/>
            </a:endParaRPr>
          </a:p>
        </p:txBody>
      </p:sp>
    </p:spTree>
    <p:extLst>
      <p:ext uri="{BB962C8B-B14F-4D97-AF65-F5344CB8AC3E}">
        <p14:creationId xmlns:p14="http://schemas.microsoft.com/office/powerpoint/2010/main" val="1440712738"/>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smtClean="0"/>
              <a:t>Extrapolating VaR</a:t>
            </a:r>
            <a:endParaRPr lang="en-US" altLang="en-US" sz="4400" dirty="0"/>
          </a:p>
        </p:txBody>
      </p:sp>
      <p:sp>
        <p:nvSpPr>
          <p:cNvPr id="31746" name="Content Placeholder 2"/>
          <p:cNvSpPr>
            <a:spLocks noGrp="1"/>
          </p:cNvSpPr>
          <p:nvPr>
            <p:ph idx="1"/>
          </p:nvPr>
        </p:nvSpPr>
        <p:spPr>
          <a:xfrm>
            <a:off x="850605" y="1030185"/>
            <a:ext cx="10271051" cy="4525963"/>
          </a:xfrm>
        </p:spPr>
        <p:txBody>
          <a:bodyPr>
            <a:normAutofit/>
          </a:bodyPr>
          <a:lstStyle/>
          <a:p>
            <a:pPr lvl="1" indent="-457200">
              <a:buFont typeface="Wingdings" panose="05000000000000000000" pitchFamily="2" charset="2"/>
              <a:buChar char="Ø"/>
            </a:pPr>
            <a:r>
              <a:rPr lang="en-US" altLang="en-US" dirty="0" smtClean="0"/>
              <a:t>If you have a historical VaR, you cannot extrapolate at all past the worst it got during your data window.</a:t>
            </a:r>
          </a:p>
          <a:p>
            <a:pPr lvl="1" indent="-457200">
              <a:buFont typeface="Wingdings" panose="05000000000000000000" pitchFamily="2" charset="2"/>
              <a:buChar char="Ø"/>
            </a:pPr>
            <a:r>
              <a:rPr lang="en-US" altLang="en-US" dirty="0" smtClean="0">
                <a:solidFill>
                  <a:srgbClr val="000000"/>
                </a:solidFill>
              </a:rPr>
              <a:t>With a parametric VaR, what do the tails look like?  Is contagion modeled?</a:t>
            </a:r>
          </a:p>
          <a:p>
            <a:pPr lvl="1" indent="-457200">
              <a:buFont typeface="Wingdings" panose="05000000000000000000" pitchFamily="2" charset="2"/>
              <a:buChar char="Ø"/>
            </a:pPr>
            <a:r>
              <a:rPr lang="en-US" altLang="en-US" dirty="0" smtClean="0"/>
              <a:t>For Expected Shortfall, you need to explicitly model the tails.</a:t>
            </a:r>
          </a:p>
          <a:p>
            <a:pPr lvl="1" indent="-457200">
              <a:buFont typeface="Wingdings" panose="05000000000000000000" pitchFamily="2" charset="2"/>
              <a:buChar char="Ø"/>
            </a:pPr>
            <a:r>
              <a:rPr lang="en-US" altLang="en-US" dirty="0" smtClean="0">
                <a:solidFill>
                  <a:srgbClr val="000000"/>
                </a:solidFill>
              </a:rPr>
              <a:t>Extreme Value Theory tells us  that tails can only have 3 shapes – Gaussian, abrupt cliff, and Frechet fat tail.</a:t>
            </a:r>
          </a:p>
          <a:p>
            <a:pPr lvl="1" indent="-457200">
              <a:buFont typeface="Wingdings" panose="05000000000000000000" pitchFamily="2" charset="2"/>
              <a:buChar char="Ø"/>
            </a:pPr>
            <a:r>
              <a:rPr lang="en-US" altLang="en-US" dirty="0" smtClean="0"/>
              <a:t>EVT also tells us that tails are by definition smooth and featureless, but any data point is a feature.</a:t>
            </a:r>
          </a:p>
          <a:p>
            <a:pPr lvl="1" indent="-457200">
              <a:buFont typeface="Wingdings" panose="05000000000000000000" pitchFamily="2" charset="2"/>
              <a:buChar char="Ø"/>
            </a:pPr>
            <a:r>
              <a:rPr lang="en-US" altLang="en-US" dirty="0" smtClean="0"/>
              <a:t>So by definition you have no data on the tail. </a:t>
            </a:r>
          </a:p>
          <a:p>
            <a:pPr lvl="1" indent="-457200">
              <a:buFont typeface="Wingdings" panose="05000000000000000000" pitchFamily="2" charset="2"/>
              <a:buChar char="Ø"/>
            </a:pPr>
            <a:r>
              <a:rPr lang="en-US" altLang="en-US" dirty="0" smtClean="0">
                <a:solidFill>
                  <a:srgbClr val="000000"/>
                </a:solidFill>
              </a:rPr>
              <a:t>EVT estimation is an extrapolation from “near” the tail to assuming that the tail acts the same as that data.  This is not interpolation.</a:t>
            </a:r>
            <a:endParaRPr lang="en-US" altLang="en-US" dirty="0">
              <a:solidFill>
                <a:srgbClr val="000000"/>
              </a:solidFill>
            </a:endParaRPr>
          </a:p>
          <a:p>
            <a:pPr lvl="1" indent="-457200">
              <a:buFont typeface="Wingdings" panose="05000000000000000000" pitchFamily="2" charset="2"/>
              <a:buChar char="Ø"/>
            </a:pPr>
            <a:endParaRPr lang="en-US" altLang="en-US" sz="20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186</a:t>
            </a:fld>
            <a:endParaRPr lang="en-US" dirty="0">
              <a:ea typeface="ＭＳ Ｐゴシック" pitchFamily="-84" charset="-128"/>
            </a:endParaRPr>
          </a:p>
        </p:txBody>
      </p:sp>
    </p:spTree>
    <p:extLst>
      <p:ext uri="{BB962C8B-B14F-4D97-AF65-F5344CB8AC3E}">
        <p14:creationId xmlns:p14="http://schemas.microsoft.com/office/powerpoint/2010/main" val="990843822"/>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223284" y="274638"/>
            <a:ext cx="11057859" cy="1143000"/>
          </a:xfrm>
        </p:spPr>
        <p:txBody>
          <a:bodyPr/>
          <a:lstStyle/>
          <a:p>
            <a:pPr algn="ctr" eaLnBrk="1" hangingPunct="1"/>
            <a:r>
              <a:rPr lang="en-US" altLang="en-US" sz="4000" dirty="0" smtClean="0"/>
              <a:t>Static hedges, dynamic hedges, prop trades</a:t>
            </a:r>
            <a:endParaRPr lang="en-US" altLang="en-US" sz="4000" dirty="0"/>
          </a:p>
        </p:txBody>
      </p:sp>
      <p:sp>
        <p:nvSpPr>
          <p:cNvPr id="31746" name="Content Placeholder 2"/>
          <p:cNvSpPr>
            <a:spLocks noGrp="1"/>
          </p:cNvSpPr>
          <p:nvPr>
            <p:ph idx="1"/>
          </p:nvPr>
        </p:nvSpPr>
        <p:spPr>
          <a:xfrm>
            <a:off x="850605" y="1030185"/>
            <a:ext cx="10271051" cy="4525963"/>
          </a:xfrm>
        </p:spPr>
        <p:txBody>
          <a:bodyPr>
            <a:normAutofit/>
          </a:bodyPr>
          <a:lstStyle/>
          <a:p>
            <a:pPr lvl="1" indent="-457200">
              <a:buFont typeface="Wingdings" panose="05000000000000000000" pitchFamily="2" charset="2"/>
              <a:buChar char="Ø"/>
            </a:pPr>
            <a:r>
              <a:rPr lang="en-US" altLang="en-US" dirty="0" smtClean="0"/>
              <a:t>A traditional hedge is a dynamic strategy that actively trades to reduce some metric (delta in B-S) to zero.  Time horizon is how long it takes for the trade to get done.</a:t>
            </a:r>
          </a:p>
          <a:p>
            <a:pPr lvl="1" indent="-457200">
              <a:buFont typeface="Wingdings" panose="05000000000000000000" pitchFamily="2" charset="2"/>
              <a:buChar char="Ø"/>
            </a:pPr>
            <a:r>
              <a:rPr lang="en-US" altLang="en-US" dirty="0" smtClean="0"/>
              <a:t>A static hedge statistically averages over the set of future scenarios to get a nearly constant portfolio value of derivative plus hedges on a certain future date.  Until then the portfolio value might bounce around.  These are cheaper than dynamic hedges since fewer trades, but those intermediate marks-to-market might be unpalatable.</a:t>
            </a:r>
          </a:p>
          <a:p>
            <a:pPr lvl="1" indent="-457200">
              <a:buFont typeface="Wingdings" panose="05000000000000000000" pitchFamily="2" charset="2"/>
              <a:buChar char="Ø"/>
            </a:pPr>
            <a:r>
              <a:rPr lang="en-US" altLang="en-US" dirty="0" smtClean="0">
                <a:solidFill>
                  <a:srgbClr val="000000"/>
                </a:solidFill>
              </a:rPr>
              <a:t>If the trader decides when the dynamic hedge is far off enough to need rebalancing, you have a potential hidden prop trade from timing.  </a:t>
            </a:r>
          </a:p>
          <a:p>
            <a:pPr lvl="1" indent="-457200">
              <a:buFont typeface="Wingdings" panose="05000000000000000000" pitchFamily="2" charset="2"/>
              <a:buChar char="Ø"/>
            </a:pPr>
            <a:r>
              <a:rPr lang="en-US" altLang="en-US" dirty="0" smtClean="0"/>
              <a:t>What’s the difference between day trading and legging in to a big position while minimizing market impact? </a:t>
            </a:r>
            <a:endParaRPr lang="en-US" altLang="en-US" dirty="0">
              <a:solidFill>
                <a:srgbClr val="000000"/>
              </a:solidFill>
            </a:endParaRPr>
          </a:p>
          <a:p>
            <a:pPr lvl="1" indent="-457200">
              <a:buFont typeface="Wingdings" panose="05000000000000000000" pitchFamily="2" charset="2"/>
              <a:buChar char="Ø"/>
            </a:pPr>
            <a:endParaRPr lang="en-US" altLang="en-US" sz="20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187</a:t>
            </a:fld>
            <a:endParaRPr lang="en-US" dirty="0">
              <a:ea typeface="ＭＳ Ｐゴシック" pitchFamily="-84" charset="-128"/>
            </a:endParaRPr>
          </a:p>
        </p:txBody>
      </p:sp>
    </p:spTree>
    <p:extLst>
      <p:ext uri="{BB962C8B-B14F-4D97-AF65-F5344CB8AC3E}">
        <p14:creationId xmlns:p14="http://schemas.microsoft.com/office/powerpoint/2010/main" val="134665383"/>
      </p:ext>
    </p:extLst>
  </p:cSld>
  <p:clrMapOvr>
    <a:masterClrMapping/>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1143000"/>
          </a:xfrm>
        </p:spPr>
        <p:txBody>
          <a:bodyPr/>
          <a:lstStyle/>
          <a:p>
            <a:pPr algn="ctr" eaLnBrk="1" hangingPunct="1"/>
            <a:r>
              <a:rPr lang="en-US" altLang="en-US" sz="4400" dirty="0"/>
              <a:t>What is Economic Capital</a:t>
            </a:r>
          </a:p>
        </p:txBody>
      </p:sp>
      <p:sp>
        <p:nvSpPr>
          <p:cNvPr id="31746" name="Content Placeholder 2"/>
          <p:cNvSpPr>
            <a:spLocks noGrp="1"/>
          </p:cNvSpPr>
          <p:nvPr>
            <p:ph idx="1"/>
          </p:nvPr>
        </p:nvSpPr>
        <p:spPr>
          <a:xfrm>
            <a:off x="850605" y="1030185"/>
            <a:ext cx="10271051" cy="4525963"/>
          </a:xfrm>
        </p:spPr>
        <p:txBody>
          <a:bodyPr>
            <a:normAutofit/>
          </a:bodyPr>
          <a:lstStyle/>
          <a:p>
            <a:pPr lvl="1" indent="-457200">
              <a:buFont typeface="Wingdings" panose="05000000000000000000" pitchFamily="2" charset="2"/>
              <a:buChar char="Ø"/>
            </a:pPr>
            <a:r>
              <a:rPr lang="en-US" altLang="en-US" sz="2000" dirty="0">
                <a:cs typeface="Arial" pitchFamily="34" charset="0"/>
              </a:rPr>
              <a:t>Capital is a “Rainy Day Fund” to ensure your institution does not go bankrupt in a bad period</a:t>
            </a:r>
          </a:p>
          <a:p>
            <a:pPr lvl="1" indent="-457200">
              <a:buFont typeface="Wingdings" panose="05000000000000000000" pitchFamily="2" charset="2"/>
              <a:buChar char="Ø"/>
            </a:pPr>
            <a:r>
              <a:rPr lang="en-US" altLang="en-US" sz="2000" dirty="0">
                <a:cs typeface="Arial" pitchFamily="34" charset="0"/>
              </a:rPr>
              <a:t>Potential unexpected loss, over a specified time horizon, at a specified confidence level.</a:t>
            </a:r>
          </a:p>
          <a:p>
            <a:pPr lvl="2" indent="-457200">
              <a:buFont typeface="Wingdings" panose="05000000000000000000" pitchFamily="2" charset="2"/>
              <a:buChar char="q"/>
            </a:pPr>
            <a:r>
              <a:rPr lang="en-US" altLang="en-US" dirty="0">
                <a:cs typeface="Arial" pitchFamily="34" charset="0"/>
              </a:rPr>
              <a:t>Market Risk Regulatory Capital = VaR - 99% ten day </a:t>
            </a:r>
          </a:p>
          <a:p>
            <a:pPr lvl="3" indent="-457200"/>
            <a:r>
              <a:rPr lang="en-US" altLang="en-US" sz="2000" dirty="0">
                <a:solidFill>
                  <a:srgbClr val="000000"/>
                </a:solidFill>
                <a:cs typeface="Arial" pitchFamily="34" charset="0"/>
              </a:rPr>
              <a:t> Worst 2 weeks  of 4 years</a:t>
            </a:r>
          </a:p>
          <a:p>
            <a:pPr lvl="2" indent="-457200">
              <a:buFont typeface="Wingdings" panose="05000000000000000000" pitchFamily="2" charset="2"/>
              <a:buChar char="q"/>
            </a:pPr>
            <a:r>
              <a:rPr lang="en-US" altLang="en-US" dirty="0">
                <a:cs typeface="Arial" pitchFamily="34" charset="0"/>
              </a:rPr>
              <a:t>Basel Economic Capital - 99.9% one year</a:t>
            </a:r>
          </a:p>
          <a:p>
            <a:pPr lvl="3" indent="-457200"/>
            <a:r>
              <a:rPr lang="en-US" altLang="en-US" sz="2000" dirty="0">
                <a:solidFill>
                  <a:srgbClr val="000000"/>
                </a:solidFill>
                <a:cs typeface="Arial" pitchFamily="34" charset="0"/>
              </a:rPr>
              <a:t>Worst year of the millennium - somewhat hard to backtest</a:t>
            </a:r>
          </a:p>
          <a:p>
            <a:pPr lvl="2" indent="-457200">
              <a:buFont typeface="Wingdings" panose="05000000000000000000" pitchFamily="2" charset="2"/>
              <a:buChar char="q"/>
            </a:pPr>
            <a:r>
              <a:rPr lang="en-US" altLang="en-US" dirty="0">
                <a:cs typeface="Arial" pitchFamily="34" charset="0"/>
              </a:rPr>
              <a:t>Basel PD Floor (~ AA rating) Economic Capital - 99.97% one year</a:t>
            </a:r>
          </a:p>
          <a:p>
            <a:pPr lvl="3" indent="-457200"/>
            <a:r>
              <a:rPr lang="en-US" altLang="en-US" sz="2000" dirty="0">
                <a:solidFill>
                  <a:srgbClr val="000000"/>
                </a:solidFill>
                <a:cs typeface="Arial" pitchFamily="34" charset="0"/>
              </a:rPr>
              <a:t>Based on the .03% transition probability from AA-&gt; D</a:t>
            </a:r>
          </a:p>
          <a:p>
            <a:pPr lvl="3" indent="-457200"/>
            <a:r>
              <a:rPr lang="en-US" altLang="en-US" sz="2000" dirty="0">
                <a:solidFill>
                  <a:srgbClr val="000000"/>
                </a:solidFill>
                <a:cs typeface="Arial" pitchFamily="34" charset="0"/>
              </a:rPr>
              <a:t>Third worst year in 10,000</a:t>
            </a:r>
          </a:p>
          <a:p>
            <a:pPr lvl="3" indent="-457200"/>
            <a:r>
              <a:rPr lang="en-US" altLang="en-US" sz="2000" dirty="0">
                <a:solidFill>
                  <a:srgbClr val="000000"/>
                </a:solidFill>
                <a:cs typeface="Arial" pitchFamily="34" charset="0"/>
              </a:rPr>
              <a:t>Very hard to calibrate or backtest  with actual historical data</a:t>
            </a:r>
          </a:p>
          <a:p>
            <a:pPr lvl="4" indent="-457200">
              <a:buFont typeface="Wingdings" panose="05000000000000000000" pitchFamily="2" charset="2"/>
              <a:buChar char="ü"/>
            </a:pPr>
            <a:r>
              <a:rPr lang="en-US" altLang="en-US" sz="2000" dirty="0">
                <a:solidFill>
                  <a:srgbClr val="000000"/>
                </a:solidFill>
                <a:cs typeface="Arial" pitchFamily="34" charset="0"/>
              </a:rPr>
              <a:t>What was the effect on your bank of the invention of agriculture?  Of writing?</a:t>
            </a:r>
          </a:p>
          <a:p>
            <a:pPr lvl="4" indent="-457200">
              <a:buFont typeface="Wingdings" panose="05000000000000000000" pitchFamily="2" charset="2"/>
              <a:buChar char="ü"/>
            </a:pPr>
            <a:r>
              <a:rPr lang="en-US" altLang="en-US" sz="2000" dirty="0">
                <a:solidFill>
                  <a:srgbClr val="000000"/>
                </a:solidFill>
                <a:cs typeface="Arial" pitchFamily="34" charset="0"/>
              </a:rPr>
              <a:t>How many of your swap counterparties defaulted when Rome was sacked</a:t>
            </a:r>
            <a:r>
              <a:rPr lang="en-US" altLang="en-US" dirty="0">
                <a:solidFill>
                  <a:srgbClr val="000000"/>
                </a:solidFill>
                <a:cs typeface="Arial" pitchFamily="34" charset="0"/>
              </a:rPr>
              <a:t>?</a:t>
            </a:r>
          </a:p>
          <a:p>
            <a:pPr lvl="1" indent="-457200">
              <a:buFont typeface="Wingdings" panose="05000000000000000000" pitchFamily="2" charset="2"/>
              <a:buChar char="Ø"/>
            </a:pPr>
            <a:endParaRPr lang="en-US" altLang="en-US" sz="20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188</a:t>
            </a:fld>
            <a:endParaRPr lang="en-US" dirty="0">
              <a:ea typeface="ＭＳ Ｐゴシック" pitchFamily="-84" charset="-128"/>
            </a:endParaRPr>
          </a:p>
        </p:txBody>
      </p:sp>
    </p:spTree>
    <p:extLst>
      <p:ext uri="{BB962C8B-B14F-4D97-AF65-F5344CB8AC3E}">
        <p14:creationId xmlns:p14="http://schemas.microsoft.com/office/powerpoint/2010/main" val="2010909886"/>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54912" y="274638"/>
            <a:ext cx="10526231" cy="1143000"/>
          </a:xfrm>
        </p:spPr>
        <p:txBody>
          <a:bodyPr/>
          <a:lstStyle/>
          <a:p>
            <a:pPr algn="ctr" eaLnBrk="1" hangingPunct="1"/>
            <a:r>
              <a:rPr lang="en-US" altLang="en-US" sz="4400" dirty="0"/>
              <a:t>What is </a:t>
            </a:r>
            <a:r>
              <a:rPr lang="en-US" altLang="en-US" sz="4400" dirty="0" smtClean="0"/>
              <a:t>Really the Worst Year in 1000?</a:t>
            </a:r>
            <a:endParaRPr lang="en-US" altLang="en-US" sz="4400" dirty="0"/>
          </a:p>
        </p:txBody>
      </p:sp>
      <p:sp>
        <p:nvSpPr>
          <p:cNvPr id="31746" name="Content Placeholder 2"/>
          <p:cNvSpPr>
            <a:spLocks noGrp="1"/>
          </p:cNvSpPr>
          <p:nvPr>
            <p:ph idx="1"/>
          </p:nvPr>
        </p:nvSpPr>
        <p:spPr>
          <a:xfrm>
            <a:off x="499730" y="1030185"/>
            <a:ext cx="11057861" cy="5243024"/>
          </a:xfrm>
        </p:spPr>
        <p:txBody>
          <a:bodyPr>
            <a:normAutofit fontScale="92500" lnSpcReduction="10000"/>
          </a:bodyPr>
          <a:lstStyle/>
          <a:p>
            <a:pPr lvl="1" indent="-457200">
              <a:buFont typeface="Wingdings" panose="05000000000000000000" pitchFamily="2" charset="2"/>
              <a:buChar char="Ø"/>
            </a:pPr>
            <a:r>
              <a:rPr lang="en-US" altLang="en-US" dirty="0" smtClean="0"/>
              <a:t>How many of you work at firms started before the year 1015?</a:t>
            </a:r>
          </a:p>
          <a:p>
            <a:pPr lvl="1" indent="-457200">
              <a:buFont typeface="Wingdings" panose="05000000000000000000" pitchFamily="2" charset="2"/>
              <a:buChar char="Ø"/>
            </a:pPr>
            <a:r>
              <a:rPr lang="en-US" altLang="en-US" dirty="0" smtClean="0">
                <a:solidFill>
                  <a:srgbClr val="000000"/>
                </a:solidFill>
              </a:rPr>
              <a:t>No current firm or government has survived in its current form for 1000 years.</a:t>
            </a:r>
          </a:p>
          <a:p>
            <a:pPr lvl="1" indent="-457200">
              <a:buFont typeface="Wingdings" panose="05000000000000000000" pitchFamily="2" charset="2"/>
              <a:buChar char="Ø"/>
            </a:pPr>
            <a:r>
              <a:rPr lang="en-US" altLang="en-US" dirty="0" smtClean="0"/>
              <a:t>The financial system of capitalism is only a few hundred years old.</a:t>
            </a:r>
          </a:p>
          <a:p>
            <a:pPr lvl="1" indent="-457200">
              <a:buFont typeface="Wingdings" panose="05000000000000000000" pitchFamily="2" charset="2"/>
              <a:buChar char="Ø"/>
            </a:pPr>
            <a:r>
              <a:rPr lang="en-US" altLang="en-US" dirty="0" smtClean="0">
                <a:solidFill>
                  <a:srgbClr val="000000"/>
                </a:solidFill>
              </a:rPr>
              <a:t>Long-distance trade is the difference between humans and Neanderthals. </a:t>
            </a:r>
            <a:endParaRPr lang="en-US" altLang="en-US" dirty="0">
              <a:solidFill>
                <a:srgbClr val="000000"/>
              </a:solidFill>
            </a:endParaRPr>
          </a:p>
          <a:p>
            <a:pPr lvl="1" indent="-457200">
              <a:buFont typeface="Wingdings" panose="05000000000000000000" pitchFamily="2" charset="2"/>
              <a:buChar char="Ø"/>
            </a:pPr>
            <a:r>
              <a:rPr lang="en-US" altLang="en-US" dirty="0"/>
              <a:t>When </a:t>
            </a:r>
            <a:r>
              <a:rPr lang="en-US" altLang="en-US" dirty="0" smtClean="0"/>
              <a:t>validating something like VaR or EC, consider how likely it is to have a financial crisis again.  How many big crises have there been since, say, Napoleon was defeated?  </a:t>
            </a:r>
          </a:p>
          <a:p>
            <a:pPr lvl="1" indent="-457200">
              <a:buFont typeface="Wingdings" panose="05000000000000000000" pitchFamily="2" charset="2"/>
              <a:buChar char="Ø"/>
            </a:pPr>
            <a:r>
              <a:rPr lang="en-US" altLang="en-US" dirty="0" smtClean="0"/>
              <a:t>What assumptions is your firm making about this sort of tail risk?</a:t>
            </a:r>
          </a:p>
          <a:p>
            <a:pPr lvl="1" indent="-457200">
              <a:buFont typeface="Wingdings" panose="05000000000000000000" pitchFamily="2" charset="2"/>
              <a:buChar char="Ø"/>
            </a:pPr>
            <a:r>
              <a:rPr lang="en-US" altLang="en-US" dirty="0" smtClean="0"/>
              <a:t>If you are fully collateralized against all tail risks, then you must not be holding any government debt since sovereigns can default.  </a:t>
            </a:r>
          </a:p>
          <a:p>
            <a:pPr lvl="1" indent="-457200">
              <a:buFont typeface="Wingdings" panose="05000000000000000000" pitchFamily="2" charset="2"/>
              <a:buChar char="Ø"/>
            </a:pPr>
            <a:r>
              <a:rPr lang="en-US" altLang="en-US" dirty="0" smtClean="0"/>
              <a:t>Precious metals can plummet in value – that’s why Spain had massive inflation due to all that New World silver and gold.</a:t>
            </a:r>
          </a:p>
          <a:p>
            <a:pPr lvl="2" indent="-457200">
              <a:buFont typeface="Wingdings" panose="05000000000000000000" pitchFamily="2" charset="2"/>
              <a:buChar char="q"/>
            </a:pPr>
            <a:r>
              <a:rPr lang="en-US" altLang="en-US" dirty="0"/>
              <a:t>During the 16th century, Spain held the equivalent of US$1.5 trillion (1990 terms) in gold and silver received from New Spain. Ultimately, however, these imports diverted investment away from other forms of industry and contributed to inflation in Spain in the last decades of the 16th century: "I learnt a proverb here", said a French traveler in 1603: "Everything is dear in Spain except </a:t>
            </a:r>
            <a:r>
              <a:rPr lang="en-US" altLang="en-US" dirty="0" smtClean="0"/>
              <a:t>silver."</a:t>
            </a:r>
            <a:endParaRPr lang="en-US" alt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189</a:t>
            </a:fld>
            <a:endParaRPr lang="en-US" dirty="0">
              <a:ea typeface="ＭＳ Ｐゴシック" pitchFamily="-84" charset="-128"/>
            </a:endParaRPr>
          </a:p>
        </p:txBody>
      </p:sp>
    </p:spTree>
    <p:extLst>
      <p:ext uri="{BB962C8B-B14F-4D97-AF65-F5344CB8AC3E}">
        <p14:creationId xmlns:p14="http://schemas.microsoft.com/office/powerpoint/2010/main" val="2156844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37597C"/>
                </a:solidFill>
                <a:latin typeface="Helvetica"/>
              </a:rPr>
              <a:t>Euphemisms for pass/fail</a:t>
            </a:r>
            <a:endParaRPr lang="en-US" dirty="0">
              <a:latin typeface="Garamond" panose="02020404030301010803" pitchFamily="18" charset="0"/>
            </a:endParaRPr>
          </a:p>
        </p:txBody>
      </p:sp>
      <p:sp>
        <p:nvSpPr>
          <p:cNvPr id="3" name="Content Placeholder 2"/>
          <p:cNvSpPr>
            <a:spLocks noGrp="1"/>
          </p:cNvSpPr>
          <p:nvPr>
            <p:ph idx="1"/>
          </p:nvPr>
        </p:nvSpPr>
        <p:spPr>
          <a:xfrm>
            <a:off x="594784" y="1043262"/>
            <a:ext cx="11015133" cy="5059825"/>
          </a:xfrm>
        </p:spPr>
        <p:txBody>
          <a:bodyPr/>
          <a:lstStyle/>
          <a:p>
            <a:r>
              <a:rPr lang="en-US" dirty="0" smtClean="0"/>
              <a:t>Many of the places where I have worked do not “fail” models.</a:t>
            </a:r>
          </a:p>
          <a:p>
            <a:r>
              <a:rPr lang="en-US" dirty="0" smtClean="0"/>
              <a:t>Instead they use euphemisms including</a:t>
            </a:r>
          </a:p>
          <a:p>
            <a:pPr lvl="1"/>
            <a:r>
              <a:rPr lang="en-US" dirty="0" smtClean="0"/>
              <a:t>Urgent issues found / Critical issues found</a:t>
            </a:r>
          </a:p>
          <a:p>
            <a:pPr lvl="1"/>
            <a:r>
              <a:rPr lang="en-US" dirty="0" smtClean="0"/>
              <a:t>Immediate attention required</a:t>
            </a:r>
          </a:p>
          <a:p>
            <a:pPr lvl="1"/>
            <a:r>
              <a:rPr lang="en-US" dirty="0" smtClean="0"/>
              <a:t>Unable to validate</a:t>
            </a:r>
          </a:p>
          <a:p>
            <a:pPr lvl="1"/>
            <a:r>
              <a:rPr lang="en-US" dirty="0" smtClean="0"/>
              <a:t>Unsuitable for intended use</a:t>
            </a:r>
          </a:p>
          <a:p>
            <a:pPr lvl="1"/>
            <a:r>
              <a:rPr lang="en-US" dirty="0" smtClean="0"/>
              <a:t>Remediation required</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a:t>
            </a:fld>
            <a:endParaRPr lang="en-US" dirty="0">
              <a:ea typeface="ＭＳ Ｐゴシック" pitchFamily="-84" charset="-128"/>
            </a:endParaRPr>
          </a:p>
        </p:txBody>
      </p:sp>
    </p:spTree>
    <p:extLst>
      <p:ext uri="{BB962C8B-B14F-4D97-AF65-F5344CB8AC3E}">
        <p14:creationId xmlns:p14="http://schemas.microsoft.com/office/powerpoint/2010/main" val="703404027"/>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754" y="174171"/>
            <a:ext cx="11948160" cy="618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190</a:t>
            </a:fld>
            <a:endParaRPr lang="en-US" dirty="0">
              <a:ea typeface="ＭＳ Ｐゴシック" pitchFamily="-84" charset="-128"/>
            </a:endParaRPr>
          </a:p>
        </p:txBody>
      </p:sp>
    </p:spTree>
    <p:extLst>
      <p:ext uri="{BB962C8B-B14F-4D97-AF65-F5344CB8AC3E}">
        <p14:creationId xmlns:p14="http://schemas.microsoft.com/office/powerpoint/2010/main" val="3148261922"/>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191</a:t>
            </a:fld>
            <a:endParaRPr lang="en-US" dirty="0">
              <a:ea typeface="ＭＳ Ｐゴシック" pitchFamily="-84" charset="-128"/>
            </a:endParaRPr>
          </a:p>
        </p:txBody>
      </p:sp>
    </p:spTree>
    <p:extLst>
      <p:ext uri="{BB962C8B-B14F-4D97-AF65-F5344CB8AC3E}">
        <p14:creationId xmlns:p14="http://schemas.microsoft.com/office/powerpoint/2010/main" val="1892049275"/>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737938"/>
            <a:ext cx="10515600" cy="4740442"/>
          </a:xfrm>
        </p:spPr>
        <p:txBody>
          <a:bodyPr>
            <a:noAutofit/>
          </a:bodyPr>
          <a:lstStyle/>
          <a:p>
            <a:pPr algn="ctr"/>
            <a:r>
              <a:rPr lang="en-US" sz="6600" dirty="0" smtClean="0"/>
              <a:t>Session Seven: </a:t>
            </a:r>
            <a:br>
              <a:rPr lang="en-US" sz="6600" dirty="0" smtClean="0"/>
            </a:br>
            <a:r>
              <a:rPr lang="en-US" sz="6600" dirty="0" smtClean="0"/>
              <a:t>Stress Testing,</a:t>
            </a:r>
            <a:br>
              <a:rPr lang="en-US" sz="6600" dirty="0" smtClean="0"/>
            </a:br>
            <a:r>
              <a:rPr lang="en-US" sz="6600" dirty="0" smtClean="0"/>
              <a:t>CCAR, and </a:t>
            </a:r>
            <a:br>
              <a:rPr lang="en-US" sz="6600" dirty="0" smtClean="0"/>
            </a:br>
            <a:r>
              <a:rPr lang="en-US" sz="6600" dirty="0" smtClean="0"/>
              <a:t>Scenario Expansion</a:t>
            </a:r>
            <a:endParaRPr lang="en-US" sz="66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192</a:t>
            </a:fld>
            <a:endParaRPr lang="en-US" dirty="0">
              <a:ea typeface="ＭＳ Ｐゴシック" pitchFamily="-84" charset="-128"/>
            </a:endParaRPr>
          </a:p>
        </p:txBody>
      </p:sp>
    </p:spTree>
    <p:extLst>
      <p:ext uri="{BB962C8B-B14F-4D97-AF65-F5344CB8AC3E}">
        <p14:creationId xmlns:p14="http://schemas.microsoft.com/office/powerpoint/2010/main" val="949903005"/>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756720"/>
          </a:xfrm>
        </p:spPr>
        <p:txBody>
          <a:bodyPr/>
          <a:lstStyle/>
          <a:p>
            <a:pPr algn="ctr" eaLnBrk="1" hangingPunct="1"/>
            <a:r>
              <a:rPr lang="en-US" altLang="en-US" sz="4400" dirty="0"/>
              <a:t>Table of Contents</a:t>
            </a:r>
          </a:p>
        </p:txBody>
      </p:sp>
      <p:sp>
        <p:nvSpPr>
          <p:cNvPr id="31746" name="Content Placeholder 2"/>
          <p:cNvSpPr>
            <a:spLocks noGrp="1"/>
          </p:cNvSpPr>
          <p:nvPr>
            <p:ph idx="1"/>
          </p:nvPr>
        </p:nvSpPr>
        <p:spPr>
          <a:xfrm>
            <a:off x="573519" y="903768"/>
            <a:ext cx="11015133" cy="5231218"/>
          </a:xfrm>
        </p:spPr>
        <p:txBody>
          <a:bodyPr/>
          <a:lstStyle/>
          <a:p>
            <a:pPr marL="457200" indent="-457200">
              <a:buFont typeface="+mj-lt"/>
              <a:buAutoNum type="arabicPeriod"/>
            </a:pPr>
            <a:r>
              <a:rPr lang="en-US" altLang="en-US" dirty="0" smtClean="0"/>
              <a:t>Old and Naïve</a:t>
            </a:r>
          </a:p>
          <a:p>
            <a:pPr marL="457200" indent="-457200">
              <a:buFont typeface="+mj-lt"/>
              <a:buAutoNum type="arabicPeriod"/>
            </a:pPr>
            <a:r>
              <a:rPr lang="en-US" altLang="en-US" dirty="0" smtClean="0"/>
              <a:t>Tails</a:t>
            </a:r>
          </a:p>
          <a:p>
            <a:pPr marL="457200" indent="-457200">
              <a:buFont typeface="+mj-lt"/>
              <a:buAutoNum type="arabicPeriod"/>
            </a:pPr>
            <a:r>
              <a:rPr lang="en-US" altLang="en-US" dirty="0" smtClean="0"/>
              <a:t>Correlation, Copulas, and Concordance</a:t>
            </a:r>
          </a:p>
          <a:p>
            <a:pPr marL="457200" indent="-457200">
              <a:buFont typeface="+mj-lt"/>
              <a:buAutoNum type="arabicPeriod"/>
            </a:pPr>
            <a:r>
              <a:rPr lang="en-US" altLang="en-US" dirty="0" smtClean="0"/>
              <a:t>Stationarity</a:t>
            </a:r>
          </a:p>
          <a:p>
            <a:pPr marL="457200" indent="-457200">
              <a:buFont typeface="+mj-lt"/>
              <a:buAutoNum type="arabicPeriod"/>
            </a:pPr>
            <a:r>
              <a:rPr lang="en-US" altLang="en-US" dirty="0" smtClean="0"/>
              <a:t>Stress Events</a:t>
            </a:r>
          </a:p>
          <a:p>
            <a:pPr marL="457200" indent="-457200">
              <a:buFont typeface="+mj-lt"/>
              <a:buAutoNum type="arabicPeriod"/>
            </a:pPr>
            <a:r>
              <a:rPr lang="en-US" altLang="en-US" dirty="0" smtClean="0"/>
              <a:t>Rhyming</a:t>
            </a:r>
          </a:p>
          <a:p>
            <a:pPr marL="457200" indent="-457200">
              <a:buFont typeface="+mj-lt"/>
              <a:buAutoNum type="arabicPeriod"/>
            </a:pPr>
            <a:r>
              <a:rPr lang="en-US" altLang="en-US" dirty="0" smtClean="0"/>
              <a:t>Scenarios vs. Shocks</a:t>
            </a:r>
          </a:p>
          <a:p>
            <a:pPr marL="457200" indent="-457200">
              <a:buFont typeface="+mj-lt"/>
              <a:buAutoNum type="arabicPeriod"/>
            </a:pPr>
            <a:r>
              <a:rPr lang="en-US" altLang="en-US" dirty="0" smtClean="0"/>
              <a:t>Validating the CCAR Narrative with Tonsured Correlations</a:t>
            </a:r>
          </a:p>
          <a:p>
            <a:pPr marL="457200" indent="-457200">
              <a:buFont typeface="+mj-lt"/>
              <a:buAutoNum type="arabicPeriod"/>
            </a:pPr>
            <a:r>
              <a:rPr lang="en-US" altLang="en-US" dirty="0" smtClean="0"/>
              <a:t>Levels of Stress and Intended Model Use</a:t>
            </a:r>
          </a:p>
          <a:p>
            <a:pPr marL="457200" indent="-457200">
              <a:buFont typeface="+mj-lt"/>
              <a:buAutoNum type="arabicPeriod"/>
            </a:pPr>
            <a:r>
              <a:rPr lang="en-US" altLang="en-US" dirty="0" smtClean="0"/>
              <a:t>Calibration, Data, and Judgment</a:t>
            </a:r>
          </a:p>
          <a:p>
            <a:pPr marL="457200" indent="-457200">
              <a:buFont typeface="+mj-lt"/>
              <a:buAutoNum type="arabicPeriod"/>
            </a:pPr>
            <a:r>
              <a:rPr lang="en-US" altLang="en-US" dirty="0" smtClean="0"/>
              <a:t>Stress Testing for Validation vs. Stress Tests for Risk Management or Capital</a:t>
            </a:r>
          </a:p>
          <a:p>
            <a:pPr marL="457200" indent="-457200">
              <a:buFont typeface="+mj-lt"/>
              <a:buAutoNum type="arabicPeriod"/>
            </a:pPr>
            <a:r>
              <a:rPr lang="en-US" altLang="en-US" dirty="0" smtClean="0"/>
              <a:t>Stressed Copulas</a:t>
            </a:r>
          </a:p>
          <a:p>
            <a:pPr marL="457200" indent="-457200">
              <a:buFont typeface="+mj-lt"/>
              <a:buAutoNum type="arabicPeriod"/>
            </a:pPr>
            <a:endParaRPr lang="en-US" alt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193</a:t>
            </a:fld>
            <a:endParaRPr lang="en-US" dirty="0">
              <a:ea typeface="ＭＳ Ｐゴシック" pitchFamily="-84" charset="-128"/>
            </a:endParaRPr>
          </a:p>
        </p:txBody>
      </p:sp>
    </p:spTree>
    <p:extLst>
      <p:ext uri="{BB962C8B-B14F-4D97-AF65-F5344CB8AC3E}">
        <p14:creationId xmlns:p14="http://schemas.microsoft.com/office/powerpoint/2010/main" val="3215260416"/>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756720"/>
          </a:xfrm>
        </p:spPr>
        <p:txBody>
          <a:bodyPr/>
          <a:lstStyle/>
          <a:p>
            <a:r>
              <a:rPr lang="en-US" altLang="en-US" sz="4400" dirty="0"/>
              <a:t>Old and Naïve</a:t>
            </a:r>
          </a:p>
        </p:txBody>
      </p:sp>
      <p:sp>
        <p:nvSpPr>
          <p:cNvPr id="31746" name="Content Placeholder 2"/>
          <p:cNvSpPr>
            <a:spLocks noGrp="1"/>
          </p:cNvSpPr>
          <p:nvPr>
            <p:ph idx="1"/>
          </p:nvPr>
        </p:nvSpPr>
        <p:spPr>
          <a:xfrm>
            <a:off x="573519" y="903768"/>
            <a:ext cx="11015133" cy="5231218"/>
          </a:xfrm>
        </p:spPr>
        <p:txBody>
          <a:bodyPr/>
          <a:lstStyle/>
          <a:p>
            <a:r>
              <a:rPr lang="en-US" altLang="en-US" dirty="0" smtClean="0"/>
              <a:t>The traditional way of doing stress tests 30 years ago was to pick a few important risks, alter these, recalculate hypothetical losses, and you’re done.</a:t>
            </a:r>
          </a:p>
          <a:p>
            <a:r>
              <a:rPr lang="en-US" altLang="en-US" dirty="0" smtClean="0"/>
              <a:t>Typically at a bank these were Rates Up 300 bp and Rates Down 300 </a:t>
            </a:r>
            <a:r>
              <a:rPr lang="en-US" altLang="en-US" dirty="0" err="1" smtClean="0"/>
              <a:t>bp.</a:t>
            </a:r>
            <a:r>
              <a:rPr lang="en-US" altLang="en-US" dirty="0" smtClean="0"/>
              <a:t>  </a:t>
            </a:r>
          </a:p>
          <a:p>
            <a:r>
              <a:rPr lang="en-US" altLang="en-US" dirty="0" smtClean="0"/>
              <a:t>PD and LGD were rarely stressed at the same time as rates.</a:t>
            </a:r>
          </a:p>
          <a:p>
            <a:r>
              <a:rPr lang="en-US" altLang="en-US" dirty="0" smtClean="0"/>
              <a:t>All that has changed now.</a:t>
            </a:r>
          </a:p>
          <a:p>
            <a:r>
              <a:rPr lang="en-US" altLang="en-US" dirty="0" smtClean="0"/>
              <a:t>CCAR is a very prescriptive set of 2 stresses, Adverse and Severely Adverse, stressing over 2 dozen variables with a prescribed trajectory over 9 fiscal quarters.  If your firm does not have a plausible script of management reactions to this prolonged slump you fail CCAR.</a:t>
            </a:r>
          </a:p>
          <a:p>
            <a:r>
              <a:rPr lang="en-US" altLang="en-US" dirty="0" smtClean="0"/>
              <a:t>If your firm does not plausibly stress most or all of its portfolio and most or all risk factors including those not specifically prescribed,  you fail CCAR.</a:t>
            </a:r>
          </a:p>
          <a:p>
            <a:r>
              <a:rPr lang="en-US" altLang="en-US" dirty="0" smtClean="0"/>
              <a:t>Assuming a Gaussian stationary distribution for some of these risk factors could make your firm   (guess the end of this sentence).</a:t>
            </a:r>
            <a:endParaRPr lang="en-US" alt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194</a:t>
            </a:fld>
            <a:endParaRPr lang="en-US" dirty="0">
              <a:ea typeface="ＭＳ Ｐゴシック" pitchFamily="-84" charset="-128"/>
            </a:endParaRPr>
          </a:p>
        </p:txBody>
      </p:sp>
    </p:spTree>
    <p:extLst>
      <p:ext uri="{BB962C8B-B14F-4D97-AF65-F5344CB8AC3E}">
        <p14:creationId xmlns:p14="http://schemas.microsoft.com/office/powerpoint/2010/main" val="3193171451"/>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Modeling Assumptions that Might Endanger CCAR</a:t>
            </a:r>
            <a:endParaRPr lang="en-US" dirty="0"/>
          </a:p>
        </p:txBody>
      </p:sp>
      <p:sp>
        <p:nvSpPr>
          <p:cNvPr id="3" name="Content Placeholder 2"/>
          <p:cNvSpPr>
            <a:spLocks noGrp="1"/>
          </p:cNvSpPr>
          <p:nvPr>
            <p:ph idx="1"/>
          </p:nvPr>
        </p:nvSpPr>
        <p:spPr/>
        <p:txBody>
          <a:bodyPr/>
          <a:lstStyle/>
          <a:p>
            <a:r>
              <a:rPr lang="en-US" dirty="0" smtClean="0"/>
              <a:t>Variables are either normal or lognormal (MESOKURTICITY)</a:t>
            </a:r>
          </a:p>
          <a:p>
            <a:r>
              <a:rPr lang="en-US" dirty="0" smtClean="0"/>
              <a:t>Pearson correlations describe the association between variables (the infamous GAUSSIAN COPULA)</a:t>
            </a:r>
          </a:p>
          <a:p>
            <a:r>
              <a:rPr lang="en-US" dirty="0" smtClean="0"/>
              <a:t>A representative sample exists (HOMOGENEITY)</a:t>
            </a:r>
          </a:p>
          <a:p>
            <a:r>
              <a:rPr lang="en-US" dirty="0" smtClean="0"/>
              <a:t>Past performance predicts future events (STATIONARITY)</a:t>
            </a:r>
          </a:p>
          <a:p>
            <a:r>
              <a:rPr lang="en-US" dirty="0" smtClean="0"/>
              <a:t>One </a:t>
            </a:r>
            <a:r>
              <a:rPr lang="en-US" dirty="0"/>
              <a:t>year’s data on 1000 </a:t>
            </a:r>
            <a:r>
              <a:rPr lang="en-US" dirty="0" smtClean="0"/>
              <a:t>companies is </a:t>
            </a:r>
            <a:r>
              <a:rPr lang="en-US" dirty="0"/>
              <a:t>a good proxy for any one firm followed for a </a:t>
            </a:r>
            <a:r>
              <a:rPr lang="en-US" dirty="0" smtClean="0"/>
              <a:t>millennium (ERGODICITY)</a:t>
            </a:r>
          </a:p>
          <a:p>
            <a:r>
              <a:rPr lang="en-US" dirty="0" smtClean="0"/>
              <a:t>Regressions are linear with no cross-terms or threshholding (LINEARITY)</a:t>
            </a:r>
          </a:p>
          <a:p>
            <a:r>
              <a:rPr lang="en-US" dirty="0" smtClean="0"/>
              <a:t>Outliers can be disregarded (HUBRIS)</a:t>
            </a:r>
          </a:p>
          <a:p>
            <a:pPr marL="0" indent="0">
              <a:buNone/>
            </a:pPr>
            <a:endParaRPr lang="en-US" dirty="0">
              <a:latin typeface="Copperplate Gothic Bold"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195</a:t>
            </a:fld>
            <a:endParaRPr lang="en-US" dirty="0">
              <a:ea typeface="ＭＳ Ｐゴシック" pitchFamily="-84" charset="-128"/>
            </a:endParaRPr>
          </a:p>
        </p:txBody>
      </p:sp>
    </p:spTree>
    <p:extLst>
      <p:ext uri="{BB962C8B-B14F-4D97-AF65-F5344CB8AC3E}">
        <p14:creationId xmlns:p14="http://schemas.microsoft.com/office/powerpoint/2010/main" val="4807574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 Flags from Donald Van Deventer</a:t>
            </a:r>
            <a:endParaRPr lang="en-US" dirty="0"/>
          </a:p>
        </p:txBody>
      </p:sp>
      <p:sp>
        <p:nvSpPr>
          <p:cNvPr id="3" name="Content Placeholder 2"/>
          <p:cNvSpPr>
            <a:spLocks noGrp="1"/>
          </p:cNvSpPr>
          <p:nvPr>
            <p:ph idx="1"/>
          </p:nvPr>
        </p:nvSpPr>
        <p:spPr>
          <a:xfrm>
            <a:off x="562886" y="851877"/>
            <a:ext cx="11015133" cy="5187416"/>
          </a:xfrm>
        </p:spPr>
        <p:txBody>
          <a:bodyPr/>
          <a:lstStyle/>
          <a:p>
            <a:r>
              <a:rPr lang="en-US" dirty="0"/>
              <a:t>From </a:t>
            </a:r>
            <a:r>
              <a:rPr lang="en-US" dirty="0">
                <a:hlinkClick r:id="rId2"/>
              </a:rPr>
              <a:t>http://</a:t>
            </a:r>
            <a:r>
              <a:rPr lang="en-US" dirty="0" smtClean="0">
                <a:hlinkClick r:id="rId2"/>
              </a:rPr>
              <a:t>www.nasdaq.com/article/bac-best-practice-model-validation-for-fed-stress-testing-value-at-risk-and-credit-var-cm404198</a:t>
            </a:r>
            <a:r>
              <a:rPr lang="en-US" dirty="0" smtClean="0"/>
              <a:t> :</a:t>
            </a:r>
          </a:p>
          <a:p>
            <a:r>
              <a:rPr lang="en-US" dirty="0" smtClean="0"/>
              <a:t>Red </a:t>
            </a:r>
            <a:r>
              <a:rPr lang="en-US" dirty="0"/>
              <a:t>flags that call for intense scrutiny</a:t>
            </a:r>
            <a:r>
              <a:rPr lang="en-US" dirty="0" smtClean="0"/>
              <a:t>:</a:t>
            </a:r>
            <a:endParaRPr lang="en-US" dirty="0"/>
          </a:p>
          <a:p>
            <a:pPr marL="685800" lvl="1" indent="-457200">
              <a:buFont typeface="+mj-lt"/>
              <a:buAutoNum type="arabicPeriod"/>
            </a:pPr>
            <a:r>
              <a:rPr lang="en-US" sz="2000" dirty="0"/>
              <a:t>To use the historical data set provided by regulators for modeling with no additions. For example, the Fed data set includes foreign exchange rates but no interest rate variables for the foreign countries. No arbitrage FX rates can't be modeled without knowing local interest rates, as we discuss below. We need to supplement the Fed data set to ensure no arbitrage.</a:t>
            </a:r>
          </a:p>
          <a:p>
            <a:pPr marL="685800" lvl="1" indent="-457200">
              <a:buFont typeface="+mj-lt"/>
              <a:buAutoNum type="arabicPeriod"/>
            </a:pPr>
            <a:r>
              <a:rPr lang="en-US" sz="2000" dirty="0"/>
              <a:t>To use the data field (say the 30 year fixed rate mortgage yield) provided by regulators without consideration for the proper no arbitrage specification for linking mortgage yields to macro factor movements. We discuss that below.</a:t>
            </a:r>
          </a:p>
          <a:p>
            <a:pPr marL="685800" lvl="1" indent="-457200">
              <a:buFont typeface="+mj-lt"/>
              <a:buAutoNum type="arabicPeriod"/>
            </a:pPr>
            <a:r>
              <a:rPr lang="en-US" sz="2000" dirty="0"/>
              <a:t>To assume the historical variables are normally or </a:t>
            </a:r>
            <a:r>
              <a:rPr lang="en-US" sz="2000" dirty="0" err="1"/>
              <a:t>lognormally</a:t>
            </a:r>
            <a:r>
              <a:rPr lang="en-US" sz="2000" dirty="0"/>
              <a:t> distributed with a constant mean and variance</a:t>
            </a:r>
          </a:p>
          <a:p>
            <a:pPr marL="685800" lvl="1" indent="-457200">
              <a:buFont typeface="+mj-lt"/>
              <a:buAutoNum type="arabicPeriod"/>
            </a:pPr>
            <a:r>
              <a:rPr lang="en-US" sz="2000" dirty="0"/>
              <a:t>To assume that the historical variables are independently and identically distributed over time</a:t>
            </a:r>
          </a:p>
          <a:p>
            <a:pPr marL="685800" lvl="1" indent="-457200">
              <a:buFont typeface="+mj-lt"/>
              <a:buAutoNum type="arabicPeriod"/>
            </a:pPr>
            <a:r>
              <a:rPr lang="en-US" sz="2000" dirty="0"/>
              <a:t>To use the phrase "that's not intuitive to me" to override a valid model</a:t>
            </a:r>
          </a:p>
          <a:p>
            <a:pPr marL="0" indent="0">
              <a:buNone/>
            </a:pP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196</a:t>
            </a:fld>
            <a:endParaRPr lang="en-US" dirty="0">
              <a:ea typeface="ＭＳ Ｐゴシック" pitchFamily="-84" charset="-128"/>
            </a:endParaRPr>
          </a:p>
        </p:txBody>
      </p:sp>
    </p:spTree>
    <p:extLst>
      <p:ext uri="{BB962C8B-B14F-4D97-AF65-F5344CB8AC3E}">
        <p14:creationId xmlns:p14="http://schemas.microsoft.com/office/powerpoint/2010/main" val="58963665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Tails</a:t>
            </a:r>
            <a:endParaRPr lang="en-US" dirty="0"/>
          </a:p>
        </p:txBody>
      </p:sp>
      <p:sp>
        <p:nvSpPr>
          <p:cNvPr id="3" name="Content Placeholder 2"/>
          <p:cNvSpPr>
            <a:spLocks noGrp="1"/>
          </p:cNvSpPr>
          <p:nvPr>
            <p:ph idx="1"/>
          </p:nvPr>
        </p:nvSpPr>
        <p:spPr/>
        <p:txBody>
          <a:bodyPr/>
          <a:lstStyle/>
          <a:p>
            <a:r>
              <a:rPr lang="en-US" dirty="0" smtClean="0"/>
              <a:t>Stress events are only considered to be in the tail of a distribution if you believe that they are in the same distribution but just further out.</a:t>
            </a:r>
          </a:p>
          <a:p>
            <a:r>
              <a:rPr lang="en-US" dirty="0" smtClean="0"/>
              <a:t>However, stress is not the same as a bad day.  The dynamics are different. </a:t>
            </a:r>
          </a:p>
          <a:p>
            <a:r>
              <a:rPr lang="en-US" dirty="0" smtClean="0"/>
              <a:t>This does not mean they are “outliers” – I don’t believe there are outliers in finance because that says your model is right and the historical data – the </a:t>
            </a:r>
            <a:r>
              <a:rPr lang="en-US" smtClean="0"/>
              <a:t>real world - is </a:t>
            </a:r>
            <a:r>
              <a:rPr lang="en-US" dirty="0" smtClean="0"/>
              <a:t>wrong. </a:t>
            </a:r>
          </a:p>
          <a:p>
            <a:pPr marL="0" indent="0">
              <a:buNone/>
            </a:pPr>
            <a:endParaRPr lang="en-US" dirty="0" smtClean="0"/>
          </a:p>
          <a:p>
            <a:pPr marL="0" indent="0">
              <a:buNone/>
            </a:pPr>
            <a:endParaRPr lang="en-US" dirty="0">
              <a:latin typeface="Copperplate Gothic Bold"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197</a:t>
            </a:fld>
            <a:endParaRPr lang="en-US" dirty="0">
              <a:ea typeface="ＭＳ Ｐゴシック" pitchFamily="-84" charset="-128"/>
            </a:endParaRPr>
          </a:p>
        </p:txBody>
      </p:sp>
    </p:spTree>
    <p:extLst>
      <p:ext uri="{BB962C8B-B14F-4D97-AF65-F5344CB8AC3E}">
        <p14:creationId xmlns:p14="http://schemas.microsoft.com/office/powerpoint/2010/main" val="136295184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title"/>
          </p:nvPr>
        </p:nvSpPr>
        <p:spPr/>
        <p:txBody>
          <a:bodyPr/>
          <a:lstStyle/>
          <a:p>
            <a:r>
              <a:rPr lang="en-US">
                <a:solidFill>
                  <a:schemeClr val="tx1"/>
                </a:solidFill>
              </a:rPr>
              <a:t>Physics Envy</a:t>
            </a:r>
          </a:p>
        </p:txBody>
      </p:sp>
      <p:sp>
        <p:nvSpPr>
          <p:cNvPr id="216067" name="Rectangle 3"/>
          <p:cNvSpPr>
            <a:spLocks noGrp="1" noChangeArrowheads="1"/>
          </p:cNvSpPr>
          <p:nvPr>
            <p:ph type="body" idx="1"/>
          </p:nvPr>
        </p:nvSpPr>
        <p:spPr/>
        <p:txBody>
          <a:bodyPr/>
          <a:lstStyle/>
          <a:p>
            <a:r>
              <a:rPr lang="en-US" dirty="0"/>
              <a:t>In the experimental sciences, there is a concept of “outliers” which are a few data far outside the range of the rest – scientists often assume these are due to measurement error and discard these measurements. </a:t>
            </a:r>
            <a:endParaRPr lang="en-US" dirty="0" smtClean="0"/>
          </a:p>
          <a:p>
            <a:pPr lvl="1"/>
            <a:r>
              <a:rPr lang="en-US" dirty="0" smtClean="0"/>
              <a:t>That is how they missed the Antarctic ozone hole for so long </a:t>
            </a:r>
            <a:endParaRPr lang="en-US" dirty="0"/>
          </a:p>
          <a:p>
            <a:r>
              <a:rPr lang="en-US" dirty="0"/>
              <a:t>However, in finance there are usually separate data scrubbing procedures applied before the data enters the model. </a:t>
            </a:r>
          </a:p>
          <a:p>
            <a:r>
              <a:rPr lang="en-US" dirty="0"/>
              <a:t> Referring to actual observed data as outliers reflects a belief that the model is correct and the data that do not fit are drawn from a separate, irrelevant, or uninteresting model, and should be ignored, or represent phenomena that the modeler does not intend to capture. </a:t>
            </a:r>
          </a:p>
          <a:p>
            <a:pPr lvl="1"/>
            <a:r>
              <a:rPr lang="en-US" dirty="0"/>
              <a:t>The “flash crash” actually happened.</a:t>
            </a:r>
          </a:p>
          <a:p>
            <a:pPr lvl="1"/>
            <a:endParaRPr lang="en-US" sz="16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198</a:t>
            </a:fld>
            <a:endParaRPr lang="en-US" dirty="0">
              <a:ea typeface="ＭＳ Ｐゴシック" pitchFamily="-84" charset="-128"/>
            </a:endParaRPr>
          </a:p>
        </p:txBody>
      </p:sp>
    </p:spTree>
    <p:extLst>
      <p:ext uri="{BB962C8B-B14F-4D97-AF65-F5344CB8AC3E}">
        <p14:creationId xmlns:p14="http://schemas.microsoft.com/office/powerpoint/2010/main" val="2479394156"/>
      </p:ext>
    </p:extLst>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648586" y="297713"/>
            <a:ext cx="10558130" cy="1119926"/>
          </a:xfrm>
        </p:spPr>
        <p:txBody>
          <a:bodyPr/>
          <a:lstStyle/>
          <a:p>
            <a:pPr algn="ctr" eaLnBrk="1" hangingPunct="1"/>
            <a:r>
              <a:rPr lang="en-US" altLang="en-US" sz="4400" dirty="0" smtClean="0"/>
              <a:t>Stress is not Just a Bad Day</a:t>
            </a:r>
            <a:endParaRPr lang="en-US" altLang="en-US" sz="4400" dirty="0"/>
          </a:p>
        </p:txBody>
      </p:sp>
      <p:sp>
        <p:nvSpPr>
          <p:cNvPr id="31746" name="Content Placeholder 2"/>
          <p:cNvSpPr>
            <a:spLocks noGrp="1"/>
          </p:cNvSpPr>
          <p:nvPr>
            <p:ph idx="1"/>
          </p:nvPr>
        </p:nvSpPr>
        <p:spPr>
          <a:xfrm>
            <a:off x="424663" y="974929"/>
            <a:ext cx="11015133" cy="4701198"/>
          </a:xfrm>
        </p:spPr>
        <p:txBody>
          <a:bodyPr/>
          <a:lstStyle/>
          <a:p>
            <a:pPr>
              <a:buFont typeface="Wingdings" panose="05000000000000000000" pitchFamily="2" charset="2"/>
              <a:buChar char="q"/>
            </a:pPr>
            <a:r>
              <a:rPr lang="en-US" altLang="en-US" dirty="0" smtClean="0">
                <a:cs typeface="Arial" pitchFamily="34" charset="0"/>
              </a:rPr>
              <a:t>A </a:t>
            </a:r>
            <a:r>
              <a:rPr lang="en-US" altLang="en-US" dirty="0">
                <a:cs typeface="Arial" pitchFamily="34" charset="0"/>
              </a:rPr>
              <a:t>bad day is more cats.</a:t>
            </a:r>
          </a:p>
          <a:p>
            <a:pPr>
              <a:buFont typeface="Wingdings" panose="05000000000000000000" pitchFamily="2" charset="2"/>
              <a:buChar char="q"/>
            </a:pPr>
            <a:r>
              <a:rPr lang="en-US" altLang="en-US" dirty="0">
                <a:cs typeface="Arial" pitchFamily="34" charset="0"/>
              </a:rPr>
              <a:t>Stress is when the glass breaks.</a:t>
            </a:r>
          </a:p>
        </p:txBody>
      </p:sp>
      <p:sp>
        <p:nvSpPr>
          <p:cNvPr id="4" name="Slide Number Placeholder 3"/>
          <p:cNvSpPr>
            <a:spLocks noGrp="1"/>
          </p:cNvSpPr>
          <p:nvPr>
            <p:ph type="sldNum" sz="quarter" idx="4"/>
          </p:nvPr>
        </p:nvSpPr>
        <p:spPr>
          <a:xfrm>
            <a:off x="9448800" y="6356350"/>
            <a:ext cx="2743200" cy="365125"/>
          </a:xfrm>
        </p:spPr>
        <p:txBody>
          <a:bodyPr/>
          <a:lstStyle/>
          <a:p>
            <a:fld id="{89A49E83-73DC-4C94-9181-395F8722384D}" type="slidenum">
              <a:rPr lang="en-US" smtClean="0"/>
              <a:pPr/>
              <a:t>199</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8716" y="991664"/>
            <a:ext cx="7325832" cy="5568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42777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The Usual Caveats</a:t>
            </a:r>
            <a:endParaRPr lang="en-US" dirty="0">
              <a:latin typeface="+mj-lt"/>
            </a:endParaRPr>
          </a:p>
        </p:txBody>
      </p:sp>
      <p:sp>
        <p:nvSpPr>
          <p:cNvPr id="3" name="Content Placeholder 2"/>
          <p:cNvSpPr>
            <a:spLocks noGrp="1"/>
          </p:cNvSpPr>
          <p:nvPr>
            <p:ph idx="1"/>
          </p:nvPr>
        </p:nvSpPr>
        <p:spPr>
          <a:xfrm>
            <a:off x="573519" y="1043263"/>
            <a:ext cx="11015133" cy="4701198"/>
          </a:xfrm>
        </p:spPr>
        <p:txBody>
          <a:bodyPr>
            <a:normAutofit fontScale="92500" lnSpcReduction="20000"/>
          </a:bodyPr>
          <a:lstStyle/>
          <a:p>
            <a:endParaRPr lang="en-US" dirty="0" smtClean="0"/>
          </a:p>
          <a:p>
            <a:r>
              <a:rPr lang="en-US" dirty="0" smtClean="0"/>
              <a:t>This course expresses my own personal opinions and may not represent the views of any past, present,  or future employers.  It may conflict with your views.   Feel free to disagree.</a:t>
            </a:r>
          </a:p>
          <a:p>
            <a:r>
              <a:rPr lang="en-US" dirty="0" smtClean="0"/>
              <a:t>If models were perfect, this would be a very different universe.  This course is certainly incomplete.</a:t>
            </a:r>
          </a:p>
          <a:p>
            <a:r>
              <a:rPr lang="en-US" dirty="0" smtClean="0"/>
              <a:t>This topic is hard, and a short course will not make you an expert.  It may point you in some interesting directions, but there are many devils in the details.</a:t>
            </a:r>
          </a:p>
          <a:p>
            <a:pPr marL="58738" indent="0">
              <a:lnSpc>
                <a:spcPct val="120000"/>
              </a:lnSpc>
              <a:spcBef>
                <a:spcPts val="0"/>
              </a:spcBef>
              <a:spcAft>
                <a:spcPts val="0"/>
              </a:spcAft>
            </a:pPr>
            <a:r>
              <a:rPr lang="en-US" altLang="en-US" dirty="0"/>
              <a:t>No proprietary or confidential information is included in </a:t>
            </a:r>
            <a:r>
              <a:rPr lang="en-US" altLang="en-US" dirty="0" smtClean="0"/>
              <a:t>this course.  </a:t>
            </a:r>
            <a:r>
              <a:rPr lang="en-US" altLang="en-US" dirty="0"/>
              <a:t>You might decide afterwards that no information at all is in here</a:t>
            </a:r>
            <a:r>
              <a:rPr lang="en-US" altLang="en-US" dirty="0" smtClean="0"/>
              <a:t>.</a:t>
            </a:r>
            <a:endParaRPr lang="en-US" altLang="en-US" dirty="0"/>
          </a:p>
          <a:p>
            <a:pPr marL="58738" indent="0">
              <a:lnSpc>
                <a:spcPct val="120000"/>
              </a:lnSpc>
              <a:spcBef>
                <a:spcPts val="0"/>
              </a:spcBef>
              <a:spcAft>
                <a:spcPts val="0"/>
              </a:spcAft>
            </a:pPr>
            <a:r>
              <a:rPr lang="en-US" altLang="en-US" dirty="0"/>
              <a:t>I may go off-topic either deliberately or upon request</a:t>
            </a:r>
            <a:r>
              <a:rPr lang="en-US" altLang="en-US" dirty="0" smtClean="0"/>
              <a:t>.</a:t>
            </a:r>
            <a:endParaRPr lang="en-US" altLang="en-US" dirty="0"/>
          </a:p>
          <a:p>
            <a:pPr marL="58738" indent="0">
              <a:lnSpc>
                <a:spcPct val="120000"/>
              </a:lnSpc>
              <a:spcBef>
                <a:spcPts val="0"/>
              </a:spcBef>
              <a:spcAft>
                <a:spcPts val="0"/>
              </a:spcAft>
            </a:pPr>
            <a:r>
              <a:rPr lang="en-US" altLang="en-US" dirty="0"/>
              <a:t>This talk is intended more to suggest questions than to give answers.  Regulatory changes may invalidate some or all of the current approaches</a:t>
            </a:r>
            <a:r>
              <a:rPr lang="en-US" altLang="en-US" dirty="0" smtClean="0"/>
              <a:t>.</a:t>
            </a:r>
            <a:endParaRPr lang="en-US" dirty="0" smtClean="0"/>
          </a:p>
          <a:p>
            <a:r>
              <a:rPr lang="en-US" dirty="0" smtClean="0"/>
              <a:t>I have been a quant for a long time so this course will be rather quantitative.</a:t>
            </a:r>
          </a:p>
          <a:p>
            <a:r>
              <a:rPr lang="en-US" dirty="0" smtClean="0"/>
              <a:t>This is the first time I have given this talk, so please forgive any duplication of anecdotes.</a:t>
            </a:r>
          </a:p>
          <a:p>
            <a:pPr lvl="1"/>
            <a:r>
              <a:rPr lang="en-US" dirty="0" smtClean="0"/>
              <a:t>I think this will fill the two days, but I might have too much material here.</a:t>
            </a:r>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a:t>
            </a:fld>
            <a:endParaRPr lang="en-US" dirty="0">
              <a:ea typeface="ＭＳ Ｐゴシック" pitchFamily="-84" charset="-128"/>
            </a:endParaRPr>
          </a:p>
        </p:txBody>
      </p:sp>
    </p:spTree>
    <p:extLst>
      <p:ext uri="{BB962C8B-B14F-4D97-AF65-F5344CB8AC3E}">
        <p14:creationId xmlns:p14="http://schemas.microsoft.com/office/powerpoint/2010/main" val="2786128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 for Validation</a:t>
            </a:r>
            <a:endParaRPr lang="en-US" dirty="0"/>
          </a:p>
        </p:txBody>
      </p:sp>
      <p:sp>
        <p:nvSpPr>
          <p:cNvPr id="3" name="Content Placeholder 2"/>
          <p:cNvSpPr>
            <a:spLocks noGrp="1"/>
          </p:cNvSpPr>
          <p:nvPr>
            <p:ph idx="1"/>
          </p:nvPr>
        </p:nvSpPr>
        <p:spPr/>
        <p:txBody>
          <a:bodyPr>
            <a:normAutofit/>
          </a:bodyPr>
          <a:lstStyle/>
          <a:p>
            <a:r>
              <a:rPr lang="en-US" dirty="0" smtClean="0"/>
              <a:t>The keys to good Model Validation are INDEPENDENCE and EFFECTIVE CHALLENGE.  </a:t>
            </a:r>
          </a:p>
          <a:p>
            <a:pPr marL="457200" indent="-457200">
              <a:buFont typeface="+mj-lt"/>
              <a:buAutoNum type="arabicPeriod"/>
            </a:pPr>
            <a:r>
              <a:rPr lang="en-US" dirty="0" smtClean="0"/>
              <a:t>Governance </a:t>
            </a:r>
          </a:p>
          <a:p>
            <a:pPr marL="457200" indent="-457200">
              <a:buFont typeface="+mj-lt"/>
              <a:buAutoNum type="arabicPeriod"/>
            </a:pPr>
            <a:r>
              <a:rPr lang="en-US" dirty="0" smtClean="0"/>
              <a:t>Inputs</a:t>
            </a:r>
          </a:p>
          <a:p>
            <a:pPr marL="457200" indent="-457200">
              <a:buFont typeface="+mj-lt"/>
              <a:buAutoNum type="arabicPeriod"/>
            </a:pPr>
            <a:r>
              <a:rPr lang="en-US" dirty="0" smtClean="0"/>
              <a:t>Assumptions</a:t>
            </a:r>
          </a:p>
          <a:p>
            <a:pPr marL="457200" indent="-457200">
              <a:buFont typeface="+mj-lt"/>
              <a:buAutoNum type="arabicPeriod"/>
            </a:pPr>
            <a:r>
              <a:rPr lang="en-US" dirty="0" smtClean="0"/>
              <a:t>Theory</a:t>
            </a:r>
          </a:p>
          <a:p>
            <a:pPr marL="457200" indent="-457200">
              <a:buFont typeface="+mj-lt"/>
              <a:buAutoNum type="arabicPeriod"/>
            </a:pPr>
            <a:r>
              <a:rPr lang="en-US" dirty="0" smtClean="0"/>
              <a:t>Implementation</a:t>
            </a:r>
          </a:p>
          <a:p>
            <a:pPr marL="457200" indent="-457200">
              <a:buFont typeface="+mj-lt"/>
              <a:buAutoNum type="arabicPeriod"/>
            </a:pPr>
            <a:r>
              <a:rPr lang="en-US" dirty="0" smtClean="0"/>
              <a:t>Outputs and Use</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a:t>
            </a:fld>
            <a:endParaRPr lang="en-US" dirty="0">
              <a:ea typeface="ＭＳ Ｐゴシック" pitchFamily="-84" charset="-128"/>
            </a:endParaRPr>
          </a:p>
        </p:txBody>
      </p:sp>
    </p:spTree>
    <p:extLst>
      <p:ext uri="{BB962C8B-B14F-4D97-AF65-F5344CB8AC3E}">
        <p14:creationId xmlns:p14="http://schemas.microsoft.com/office/powerpoint/2010/main" val="1971965998"/>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648586" y="297713"/>
            <a:ext cx="10558130" cy="1119926"/>
          </a:xfrm>
        </p:spPr>
        <p:txBody>
          <a:bodyPr/>
          <a:lstStyle/>
          <a:p>
            <a:pPr algn="ctr" eaLnBrk="1" hangingPunct="1"/>
            <a:r>
              <a:rPr lang="en-US" altLang="en-US" sz="4400" dirty="0" smtClean="0"/>
              <a:t>Plausible Stress Tests</a:t>
            </a:r>
            <a:endParaRPr lang="en-US" altLang="en-US" sz="4400" dirty="0"/>
          </a:p>
        </p:txBody>
      </p:sp>
      <p:sp>
        <p:nvSpPr>
          <p:cNvPr id="31746" name="Content Placeholder 2"/>
          <p:cNvSpPr>
            <a:spLocks noGrp="1"/>
          </p:cNvSpPr>
          <p:nvPr>
            <p:ph idx="1"/>
          </p:nvPr>
        </p:nvSpPr>
        <p:spPr>
          <a:xfrm>
            <a:off x="424663" y="974929"/>
            <a:ext cx="11015133" cy="4701198"/>
          </a:xfrm>
        </p:spPr>
        <p:txBody>
          <a:bodyPr/>
          <a:lstStyle/>
          <a:p>
            <a:r>
              <a:rPr lang="en-US" altLang="en-US" dirty="0" smtClean="0">
                <a:cs typeface="Arial" pitchFamily="34" charset="0"/>
              </a:rPr>
              <a:t>Going slightly off-topic, what makes a firm’s stress test plausible?</a:t>
            </a:r>
          </a:p>
          <a:p>
            <a:r>
              <a:rPr lang="en-US" altLang="en-US" dirty="0" smtClean="0"/>
              <a:t>Anything in recent history is plausible because it actually happened.</a:t>
            </a:r>
          </a:p>
          <a:p>
            <a:r>
              <a:rPr lang="en-US" altLang="en-US" dirty="0" smtClean="0">
                <a:cs typeface="Arial" pitchFamily="34" charset="0"/>
              </a:rPr>
              <a:t>How recent?  (EU regulations for CCP’s say 30 years </a:t>
            </a:r>
            <a:r>
              <a:rPr lang="en-US" altLang="en-US" dirty="0"/>
              <a:t>or as long as reliable data have been </a:t>
            </a:r>
            <a:r>
              <a:rPr lang="en-US" altLang="en-US" dirty="0" smtClean="0"/>
              <a:t>available.  The </a:t>
            </a:r>
            <a:r>
              <a:rPr lang="en-US" altLang="en-US" dirty="0"/>
              <a:t>Russian </a:t>
            </a:r>
            <a:r>
              <a:rPr lang="en-US" altLang="en-US" dirty="0" smtClean="0">
                <a:cs typeface="Arial" pitchFamily="34" charset="0"/>
              </a:rPr>
              <a:t>Revolution happened; is it a plausible stress to re-run 1917 but in the USA this time?  How about in Greece?</a:t>
            </a:r>
          </a:p>
          <a:p>
            <a:r>
              <a:rPr lang="en-US" altLang="en-US" dirty="0" smtClean="0"/>
              <a:t>Should not be so stressful that money is irrelevant – e.g. </a:t>
            </a:r>
          </a:p>
          <a:p>
            <a:pPr lvl="1"/>
            <a:r>
              <a:rPr lang="en-US" altLang="en-US" dirty="0" smtClean="0"/>
              <a:t>“30-mile-wide asteroid strikes Earth; oceans boil; all life above water goes extinct”</a:t>
            </a:r>
          </a:p>
          <a:p>
            <a:pPr lvl="1"/>
            <a:r>
              <a:rPr lang="en-US" altLang="en-US" dirty="0" smtClean="0"/>
              <a:t>(less extreme but still to much) “Religious extremists take over; banking is outlawed and all financial professionals are jailed”</a:t>
            </a:r>
          </a:p>
          <a:p>
            <a:r>
              <a:rPr lang="en-US" altLang="en-US" dirty="0" smtClean="0"/>
              <a:t>Should not be too innocuous either</a:t>
            </a:r>
          </a:p>
          <a:p>
            <a:pPr lvl="1"/>
            <a:r>
              <a:rPr lang="en-US" altLang="en-US" dirty="0" smtClean="0">
                <a:cs typeface="Arial" pitchFamily="34" charset="0"/>
              </a:rPr>
              <a:t>At least some cages should shatter, as in the previous slide</a:t>
            </a:r>
            <a:endParaRPr lang="en-US" altLang="en-US"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200</a:t>
            </a:fld>
            <a:endParaRPr lang="en-US" dirty="0">
              <a:ea typeface="ＭＳ Ｐゴシック" pitchFamily="-84" charset="-128"/>
            </a:endParaRPr>
          </a:p>
        </p:txBody>
      </p:sp>
    </p:spTree>
    <p:extLst>
      <p:ext uri="{BB962C8B-B14F-4D97-AF65-F5344CB8AC3E}">
        <p14:creationId xmlns:p14="http://schemas.microsoft.com/office/powerpoint/2010/main" val="721792784"/>
      </p:ext>
    </p:extLst>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648586" y="297713"/>
            <a:ext cx="10558130" cy="1119926"/>
          </a:xfrm>
        </p:spPr>
        <p:txBody>
          <a:bodyPr/>
          <a:lstStyle/>
          <a:p>
            <a:pPr algn="ctr" eaLnBrk="1" hangingPunct="1"/>
            <a:r>
              <a:rPr lang="en-US" altLang="en-US" sz="4400" dirty="0" smtClean="0"/>
              <a:t>Correlation, Copulas, Concordance</a:t>
            </a:r>
            <a:endParaRPr lang="en-US" altLang="en-US" sz="4400" dirty="0"/>
          </a:p>
        </p:txBody>
      </p:sp>
      <p:sp>
        <p:nvSpPr>
          <p:cNvPr id="31746" name="Content Placeholder 2"/>
          <p:cNvSpPr>
            <a:spLocks noGrp="1"/>
          </p:cNvSpPr>
          <p:nvPr>
            <p:ph idx="1"/>
          </p:nvPr>
        </p:nvSpPr>
        <p:spPr>
          <a:xfrm>
            <a:off x="424663" y="974929"/>
            <a:ext cx="11015133" cy="4701198"/>
          </a:xfrm>
        </p:spPr>
        <p:txBody>
          <a:bodyPr/>
          <a:lstStyle/>
          <a:p>
            <a:r>
              <a:rPr lang="en-US" altLang="en-US" dirty="0" smtClean="0">
                <a:cs typeface="Arial" pitchFamily="34" charset="0"/>
              </a:rPr>
              <a:t>A similar issue to assuming that stress is just a bad day is the assumption that correlation is unaffected by stress.</a:t>
            </a:r>
          </a:p>
          <a:p>
            <a:r>
              <a:rPr lang="en-US" altLang="en-US" dirty="0" smtClean="0"/>
              <a:t>This is assuming that the same (usually Gaussian) copula connects risk factors during stress as during benign periods.  </a:t>
            </a:r>
          </a:p>
          <a:p>
            <a:r>
              <a:rPr lang="en-US" altLang="en-US" dirty="0" smtClean="0">
                <a:cs typeface="Arial" pitchFamily="34" charset="0"/>
              </a:rPr>
              <a:t>As a validator, you might want to effectively challenge such assumptions.</a:t>
            </a:r>
          </a:p>
          <a:p>
            <a:r>
              <a:rPr lang="en-US" altLang="en-US" dirty="0" smtClean="0"/>
              <a:t>Contagion means that when one firm gets sick, the infection is not entirely idiosyncratic risk, but can be systemic and infect other firms or sectors.  </a:t>
            </a:r>
          </a:p>
          <a:p>
            <a:r>
              <a:rPr lang="en-US" altLang="en-US" dirty="0" smtClean="0"/>
              <a:t>In a stress, the issue is not correlation, but what are the channels of contagion, and what might be circuit breakers to close off or narrow those channels.</a:t>
            </a:r>
          </a:p>
          <a:p>
            <a:r>
              <a:rPr lang="en-US" altLang="en-US" dirty="0" smtClean="0">
                <a:cs typeface="Arial" pitchFamily="34" charset="0"/>
              </a:rPr>
              <a:t>Stress design may require subjective expert judgment on what would happen to X if Y went bad.  This is more traders and economists projecting than anything testable.</a:t>
            </a:r>
            <a:endParaRPr lang="en-US" altLang="en-US" dirty="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201</a:t>
            </a:fld>
            <a:endParaRPr lang="en-US" dirty="0">
              <a:ea typeface="ＭＳ Ｐゴシック" pitchFamily="-84" charset="-128"/>
            </a:endParaRPr>
          </a:p>
        </p:txBody>
      </p:sp>
    </p:spTree>
    <p:extLst>
      <p:ext uri="{BB962C8B-B14F-4D97-AF65-F5344CB8AC3E}">
        <p14:creationId xmlns:p14="http://schemas.microsoft.com/office/powerpoint/2010/main" val="831203482"/>
      </p:ext>
    </p:extLst>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01749" y="233918"/>
            <a:ext cx="10558130" cy="616687"/>
          </a:xfrm>
        </p:spPr>
        <p:txBody>
          <a:bodyPr/>
          <a:lstStyle/>
          <a:p>
            <a:pPr algn="ctr" eaLnBrk="1" hangingPunct="1"/>
            <a:r>
              <a:rPr lang="en-US" altLang="en-US" sz="4400" dirty="0" smtClean="0"/>
              <a:t>Frailty</a:t>
            </a:r>
            <a:endParaRPr lang="en-US" altLang="en-US" sz="4400" dirty="0"/>
          </a:p>
        </p:txBody>
      </p:sp>
      <p:sp>
        <p:nvSpPr>
          <p:cNvPr id="31746" name="Content Placeholder 2"/>
          <p:cNvSpPr>
            <a:spLocks noGrp="1"/>
          </p:cNvSpPr>
          <p:nvPr>
            <p:ph idx="1"/>
          </p:nvPr>
        </p:nvSpPr>
        <p:spPr>
          <a:xfrm>
            <a:off x="424663" y="531628"/>
            <a:ext cx="11015133" cy="5837274"/>
          </a:xfrm>
        </p:spPr>
        <p:txBody>
          <a:bodyPr/>
          <a:lstStyle/>
          <a:p>
            <a:r>
              <a:rPr lang="en-US" altLang="en-US" dirty="0" smtClean="0">
                <a:cs typeface="Arial" pitchFamily="34" charset="0"/>
              </a:rPr>
              <a:t>This is a term from health.</a:t>
            </a:r>
          </a:p>
          <a:p>
            <a:pPr lvl="1"/>
            <a:r>
              <a:rPr lang="en-US" altLang="en-US" dirty="0" smtClean="0"/>
              <a:t>If I fall down, I get bruised a bit and get back up.  No connection to increased mortality.</a:t>
            </a:r>
          </a:p>
          <a:p>
            <a:pPr lvl="1"/>
            <a:r>
              <a:rPr lang="en-US" altLang="en-US" dirty="0" smtClean="0">
                <a:cs typeface="Arial" pitchFamily="34" charset="0"/>
              </a:rPr>
              <a:t>If someone old and frail falls down, they might break a hip, and then are quite likely to die within six months.  Strong connection here between falling and mortality.</a:t>
            </a:r>
          </a:p>
          <a:p>
            <a:r>
              <a:rPr lang="en-US" altLang="en-US" dirty="0" smtClean="0"/>
              <a:t>In finance, we have the concept of frailty-correlated defaults</a:t>
            </a:r>
            <a:r>
              <a:rPr lang="en-US" altLang="en-US" dirty="0"/>
              <a:t>. </a:t>
            </a:r>
            <a:r>
              <a:rPr lang="en-US" altLang="en-US" dirty="0">
                <a:hlinkClick r:id="rId2"/>
              </a:rPr>
              <a:t>http://</a:t>
            </a:r>
            <a:r>
              <a:rPr lang="en-US" altLang="en-US" dirty="0" smtClean="0">
                <a:hlinkClick r:id="rId2"/>
              </a:rPr>
              <a:t>papers.ssrn.com/sol3/papers.cfm?abstract_id=2128480</a:t>
            </a:r>
            <a:r>
              <a:rPr lang="en-US" altLang="en-US" dirty="0" smtClean="0"/>
              <a:t>  estimates that 40% of systematic variation in defaults in the US during the GFC was due to frailty.</a:t>
            </a:r>
          </a:p>
          <a:p>
            <a:r>
              <a:rPr lang="en-US" altLang="en-US" dirty="0" smtClean="0"/>
              <a:t>“The </a:t>
            </a:r>
            <a:r>
              <a:rPr lang="en-US" altLang="en-US" dirty="0"/>
              <a:t>basic idea </a:t>
            </a:r>
            <a:r>
              <a:rPr lang="en-US" altLang="en-US" dirty="0" smtClean="0"/>
              <a:t>is an application </a:t>
            </a:r>
            <a:r>
              <a:rPr lang="en-US" altLang="en-US" dirty="0"/>
              <a:t>of </a:t>
            </a:r>
            <a:r>
              <a:rPr lang="en-US" altLang="en-US" dirty="0" err="1"/>
              <a:t>Bayes’s</a:t>
            </a:r>
            <a:r>
              <a:rPr lang="en-US" altLang="en-US" dirty="0"/>
              <a:t> Rule to update the posterior distribution of </a:t>
            </a:r>
            <a:r>
              <a:rPr lang="en-US" altLang="en-US" dirty="0" smtClean="0"/>
              <a:t>unobserved risk </a:t>
            </a:r>
            <a:r>
              <a:rPr lang="en-US" altLang="en-US" dirty="0"/>
              <a:t>factors whenever defaults arrive with a timing that is more or less </a:t>
            </a:r>
            <a:r>
              <a:rPr lang="en-US" altLang="en-US" dirty="0" smtClean="0"/>
              <a:t>clustered than </a:t>
            </a:r>
            <a:r>
              <a:rPr lang="en-US" altLang="en-US" dirty="0"/>
              <a:t>would be expected based on the observable risk factors alone. </a:t>
            </a:r>
            <a:r>
              <a:rPr lang="en-US" altLang="en-US" dirty="0" smtClean="0"/>
              <a:t>In the </a:t>
            </a:r>
            <a:r>
              <a:rPr lang="en-US" altLang="en-US" dirty="0"/>
              <a:t>statistics literature on event forecasting, the effect of such an </a:t>
            </a:r>
            <a:r>
              <a:rPr lang="en-US" altLang="en-US" dirty="0" smtClean="0"/>
              <a:t>unobserved covariate </a:t>
            </a:r>
            <a:r>
              <a:rPr lang="en-US" altLang="en-US" dirty="0"/>
              <a:t>is called </a:t>
            </a:r>
            <a:r>
              <a:rPr lang="en-US" altLang="en-US" dirty="0" smtClean="0"/>
              <a:t>‘frailty.’  ” </a:t>
            </a:r>
          </a:p>
          <a:p>
            <a:pPr lvl="1"/>
            <a:r>
              <a:rPr lang="en-US" altLang="en-US" dirty="0" smtClean="0"/>
              <a:t>This is empirically testable but only during crises.</a:t>
            </a:r>
            <a:endParaRPr lang="en-US" altLang="en-US" dirty="0"/>
          </a:p>
          <a:p>
            <a:pPr lvl="1"/>
            <a:r>
              <a:rPr lang="en-US" altLang="en-US" dirty="0" smtClean="0"/>
              <a:t>See </a:t>
            </a:r>
            <a:r>
              <a:rPr lang="en-US" altLang="en-US" dirty="0" err="1" smtClean="0"/>
              <a:t>Duffie</a:t>
            </a:r>
            <a:r>
              <a:rPr lang="en-US" altLang="en-US" dirty="0" smtClean="0"/>
              <a:t> et al, </a:t>
            </a:r>
            <a:r>
              <a:rPr lang="en-US" altLang="en-US" sz="2000" dirty="0" smtClean="0">
                <a:hlinkClick r:id="rId3"/>
              </a:rPr>
              <a:t>http</a:t>
            </a:r>
            <a:r>
              <a:rPr lang="en-US" altLang="en-US" sz="2000" dirty="0">
                <a:hlinkClick r:id="rId3"/>
              </a:rPr>
              <a:t>://</a:t>
            </a:r>
            <a:r>
              <a:rPr lang="en-US" altLang="en-US" sz="2000" dirty="0" smtClean="0">
                <a:hlinkClick r:id="rId3"/>
              </a:rPr>
              <a:t>www.darrellduffie.com/uploads/pubs/DuffieEcknerHorelSaita2009.pdf</a:t>
            </a:r>
            <a:r>
              <a:rPr lang="en-US" altLang="en-US" sz="2000" dirty="0" smtClean="0"/>
              <a:t> </a:t>
            </a:r>
            <a:endParaRPr lang="en-US" altLang="en-US" sz="20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202</a:t>
            </a:fld>
            <a:endParaRPr lang="en-US" dirty="0">
              <a:ea typeface="ＭＳ Ｐゴシック" pitchFamily="-84" charset="-128"/>
            </a:endParaRPr>
          </a:p>
        </p:txBody>
      </p:sp>
    </p:spTree>
    <p:extLst>
      <p:ext uri="{BB962C8B-B14F-4D97-AF65-F5344CB8AC3E}">
        <p14:creationId xmlns:p14="http://schemas.microsoft.com/office/powerpoint/2010/main" val="221218799"/>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01749" y="233918"/>
            <a:ext cx="10558130" cy="616687"/>
          </a:xfrm>
        </p:spPr>
        <p:txBody>
          <a:bodyPr/>
          <a:lstStyle/>
          <a:p>
            <a:pPr algn="ctr" eaLnBrk="1" hangingPunct="1"/>
            <a:r>
              <a:rPr lang="en-US" altLang="en-US" sz="4400" dirty="0" smtClean="0"/>
              <a:t>Stationarity</a:t>
            </a:r>
            <a:endParaRPr lang="en-US" altLang="en-US" sz="4400" dirty="0"/>
          </a:p>
        </p:txBody>
      </p:sp>
      <p:sp>
        <p:nvSpPr>
          <p:cNvPr id="31746" name="Content Placeholder 2"/>
          <p:cNvSpPr>
            <a:spLocks noGrp="1"/>
          </p:cNvSpPr>
          <p:nvPr>
            <p:ph idx="1"/>
          </p:nvPr>
        </p:nvSpPr>
        <p:spPr>
          <a:xfrm>
            <a:off x="424663" y="1105786"/>
            <a:ext cx="11015133" cy="4634136"/>
          </a:xfrm>
        </p:spPr>
        <p:txBody>
          <a:bodyPr/>
          <a:lstStyle/>
          <a:p>
            <a:r>
              <a:rPr lang="en-US" altLang="en-US" sz="2000" dirty="0"/>
              <a:t>In the real world, no financial time series is stationary – any description of the average or of “volatility” will change over time.</a:t>
            </a:r>
          </a:p>
          <a:p>
            <a:r>
              <a:rPr lang="en-US" altLang="en-US" sz="2000" dirty="0"/>
              <a:t>The naïve assumption of stationarity – pretending that the nature of the market will be about the same in the near future as it has been in the past - worked poorly for, say, Barings Bank, or for 1916 Russian debt personally guaranteed by the Czar.</a:t>
            </a:r>
          </a:p>
          <a:p>
            <a:r>
              <a:rPr lang="en-US" altLang="en-US" sz="2000" dirty="0"/>
              <a:t>For the concept of stationarity to be a useful measure for a dataset, the implicit assumptions are that there are no jumps or parameter drift, and that the market is near equilibrium – in </a:t>
            </a:r>
            <a:r>
              <a:rPr lang="en-US" altLang="en-US" sz="2000" dirty="0" smtClean="0"/>
              <a:t>a stress situation this is almost by definition wrong.</a:t>
            </a:r>
            <a:endParaRPr lang="en-US" altLang="en-US" sz="2000" dirty="0"/>
          </a:p>
          <a:p>
            <a:r>
              <a:rPr lang="en-US" altLang="en-US" sz="2000" dirty="0" smtClean="0"/>
              <a:t>So as a validator, be very leery of stress scenarios making use of historical trends to justify the scenario.</a:t>
            </a:r>
          </a:p>
          <a:p>
            <a:r>
              <a:rPr lang="en-US" altLang="en-US" sz="2000" dirty="0" smtClean="0"/>
              <a:t>Also question the assumed reaction to a stress.</a:t>
            </a:r>
          </a:p>
          <a:p>
            <a:r>
              <a:rPr lang="en-US" altLang="en-US" sz="2000" dirty="0"/>
              <a:t>Agent based models assume human nature is stationary and humans interacting cause change.</a:t>
            </a:r>
          </a:p>
          <a:p>
            <a:r>
              <a:rPr lang="en-US" altLang="en-US" sz="2000" dirty="0" smtClean="0"/>
              <a:t>Trying to model the nonstationarity will lead to some parameters, which are themselves probably not stationary.</a:t>
            </a:r>
            <a:endParaRPr lang="en-US" altLang="en-US" sz="20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203</a:t>
            </a:fld>
            <a:endParaRPr lang="en-US" dirty="0">
              <a:ea typeface="ＭＳ Ｐゴシック" pitchFamily="-84" charset="-128"/>
            </a:endParaRPr>
          </a:p>
        </p:txBody>
      </p:sp>
    </p:spTree>
    <p:extLst>
      <p:ext uri="{BB962C8B-B14F-4D97-AF65-F5344CB8AC3E}">
        <p14:creationId xmlns:p14="http://schemas.microsoft.com/office/powerpoint/2010/main" val="782115186"/>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01749" y="233918"/>
            <a:ext cx="10558130" cy="616687"/>
          </a:xfrm>
        </p:spPr>
        <p:txBody>
          <a:bodyPr/>
          <a:lstStyle/>
          <a:p>
            <a:pPr algn="ctr" eaLnBrk="1" hangingPunct="1"/>
            <a:r>
              <a:rPr lang="en-US" altLang="en-US" sz="4400" dirty="0" smtClean="0"/>
              <a:t>Stationary Cat Time Series</a:t>
            </a:r>
            <a:endParaRPr lang="en-US" altLang="en-US" sz="4400" dirty="0"/>
          </a:p>
        </p:txBody>
      </p:sp>
      <p:sp>
        <p:nvSpPr>
          <p:cNvPr id="4" name="Slide Number Placeholder 3"/>
          <p:cNvSpPr>
            <a:spLocks noGrp="1"/>
          </p:cNvSpPr>
          <p:nvPr>
            <p:ph type="sldNum" sz="quarter" idx="4"/>
          </p:nvPr>
        </p:nvSpPr>
        <p:spPr>
          <a:xfrm>
            <a:off x="9448800" y="6356350"/>
            <a:ext cx="2743200" cy="365125"/>
          </a:xfrm>
        </p:spPr>
        <p:txBody>
          <a:bodyPr/>
          <a:lstStyle/>
          <a:p>
            <a:fld id="{89A49E83-73DC-4C94-9181-395F8722384D}" type="slidenum">
              <a:rPr lang="en-US" smtClean="0"/>
              <a:pPr/>
              <a:t>204</a:t>
            </a:fld>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1302" y="939708"/>
            <a:ext cx="6698512" cy="5023884"/>
          </a:xfrm>
          <a:prstGeom prst="rect">
            <a:avLst/>
          </a:prstGeom>
        </p:spPr>
      </p:pic>
      <p:sp>
        <p:nvSpPr>
          <p:cNvPr id="7" name="TextBox 6"/>
          <p:cNvSpPr txBox="1"/>
          <p:nvPr/>
        </p:nvSpPr>
        <p:spPr>
          <a:xfrm>
            <a:off x="2339162" y="6059299"/>
            <a:ext cx="7118555" cy="584775"/>
          </a:xfrm>
          <a:prstGeom prst="rect">
            <a:avLst/>
          </a:prstGeom>
          <a:solidFill>
            <a:schemeClr val="accent1">
              <a:lumMod val="25000"/>
              <a:lumOff val="75000"/>
            </a:schemeClr>
          </a:solidFill>
        </p:spPr>
        <p:txBody>
          <a:bodyPr wrap="square" rtlCol="0">
            <a:spAutoFit/>
          </a:bodyPr>
          <a:lstStyle/>
          <a:p>
            <a:r>
              <a:rPr lang="en-US" sz="3200" dirty="0" smtClean="0">
                <a:latin typeface="+mn-lt"/>
              </a:rPr>
              <a:t>Of course we know that cats jump.</a:t>
            </a:r>
            <a:endParaRPr lang="en-US" sz="3200" dirty="0">
              <a:latin typeface="+mn-lt"/>
            </a:endParaRPr>
          </a:p>
        </p:txBody>
      </p:sp>
    </p:spTree>
    <p:extLst>
      <p:ext uri="{BB962C8B-B14F-4D97-AF65-F5344CB8AC3E}">
        <p14:creationId xmlns:p14="http://schemas.microsoft.com/office/powerpoint/2010/main" val="3438381580"/>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a:bodyPr>
          <a:lstStyle/>
          <a:p>
            <a:r>
              <a:rPr lang="en-US" dirty="0" smtClean="0"/>
              <a:t>A long view</a:t>
            </a:r>
            <a:endParaRPr lang="en-US" dirty="0"/>
          </a:p>
        </p:txBody>
      </p:sp>
      <p:sp>
        <p:nvSpPr>
          <p:cNvPr id="3" name="Content Placeholder 2"/>
          <p:cNvSpPr>
            <a:spLocks noGrp="1"/>
          </p:cNvSpPr>
          <p:nvPr>
            <p:ph idx="1"/>
          </p:nvPr>
        </p:nvSpPr>
        <p:spPr>
          <a:xfrm>
            <a:off x="1981200" y="990601"/>
            <a:ext cx="8229600" cy="5135563"/>
          </a:xfrm>
        </p:spPr>
        <p:txBody>
          <a:bodyPr>
            <a:normAutofit fontScale="92500" lnSpcReduction="10000"/>
          </a:bodyPr>
          <a:lstStyle/>
          <a:p>
            <a:r>
              <a:rPr lang="en-US" sz="2000" dirty="0"/>
              <a:t>Loosely speaking, a stationary time series has the same distribution in each “business cycle.”  Of course, there is no such thing as a fixed-length fixed-severity business cycle; and so forth.  A long-history example:</a:t>
            </a:r>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endParaRPr lang="en-US" sz="2000" dirty="0"/>
          </a:p>
          <a:p>
            <a:r>
              <a:rPr lang="en-US" sz="2000" dirty="0"/>
              <a:t>The UK long bond rate rose 360 bp in 1974, and fell 188 bp in 1983.  Since 1999, the largest annual rise was 39 bp and the largest annual fall was 82 </a:t>
            </a:r>
            <a:r>
              <a:rPr lang="en-US" sz="2000" dirty="0" err="1"/>
              <a:t>bp.</a:t>
            </a:r>
            <a:r>
              <a:rPr lang="en-US" sz="2000" dirty="0"/>
              <a:t>  In the US, annual data from 1987 – present have the change in long bond yield vary from -92 bp to +75 </a:t>
            </a:r>
            <a:r>
              <a:rPr lang="en-US" sz="2000" dirty="0" err="1"/>
              <a:t>bp.</a:t>
            </a:r>
            <a:r>
              <a:rPr lang="en-US" sz="2000" dirty="0"/>
              <a:t>  In 1986 it went down 235 bp, and in 1980 it went up 231 bp, and a further 223 bp in 1981.</a:t>
            </a:r>
          </a:p>
          <a:p>
            <a:endParaRPr lang="en-US"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1" y="1780904"/>
            <a:ext cx="7205663" cy="256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205</a:t>
            </a:fld>
            <a:endParaRPr lang="en-US" dirty="0">
              <a:ea typeface="ＭＳ Ｐゴシック" pitchFamily="-84" charset="-128"/>
            </a:endParaRPr>
          </a:p>
        </p:txBody>
      </p:sp>
    </p:spTree>
    <p:extLst>
      <p:ext uri="{BB962C8B-B14F-4D97-AF65-F5344CB8AC3E}">
        <p14:creationId xmlns:p14="http://schemas.microsoft.com/office/powerpoint/2010/main" val="4231672699"/>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701749" y="233918"/>
            <a:ext cx="10558130" cy="616687"/>
          </a:xfrm>
        </p:spPr>
        <p:txBody>
          <a:bodyPr/>
          <a:lstStyle/>
          <a:p>
            <a:pPr algn="ctr" eaLnBrk="1" hangingPunct="1"/>
            <a:r>
              <a:rPr lang="en-US" altLang="en-US" sz="4400" dirty="0" smtClean="0"/>
              <a:t>Stress Events</a:t>
            </a:r>
            <a:endParaRPr lang="en-US" altLang="en-US" sz="4400" dirty="0"/>
          </a:p>
        </p:txBody>
      </p:sp>
      <p:sp>
        <p:nvSpPr>
          <p:cNvPr id="31746" name="Content Placeholder 2"/>
          <p:cNvSpPr>
            <a:spLocks noGrp="1"/>
          </p:cNvSpPr>
          <p:nvPr>
            <p:ph idx="1"/>
          </p:nvPr>
        </p:nvSpPr>
        <p:spPr>
          <a:xfrm>
            <a:off x="424663" y="1105786"/>
            <a:ext cx="11015133" cy="4634136"/>
          </a:xfrm>
        </p:spPr>
        <p:txBody>
          <a:bodyPr/>
          <a:lstStyle/>
          <a:p>
            <a:r>
              <a:rPr lang="en-US" altLang="en-US" dirty="0" smtClean="0"/>
              <a:t>Events are jump discontinuities in the usual meander.</a:t>
            </a:r>
          </a:p>
          <a:p>
            <a:r>
              <a:rPr lang="en-US" altLang="en-US" dirty="0" smtClean="0"/>
              <a:t>Events usually have news stories attached, but these may just be post hoc rationalizations.</a:t>
            </a:r>
          </a:p>
          <a:p>
            <a:r>
              <a:rPr lang="en-US" altLang="en-US" dirty="0"/>
              <a:t>Severe stresses are rare and usually you cannot assign a numerical likelihood because of sparse or no data.</a:t>
            </a:r>
          </a:p>
          <a:p>
            <a:r>
              <a:rPr lang="en-US" altLang="en-US" dirty="0"/>
              <a:t>For many practical purposes in finance, the stress events are much more important to your corporate survival than the ordinary days</a:t>
            </a:r>
            <a:r>
              <a:rPr lang="en-US" altLang="en-US" dirty="0" smtClean="0"/>
              <a:t>.</a:t>
            </a:r>
          </a:p>
          <a:p>
            <a:r>
              <a:rPr lang="en-US" altLang="en-US" dirty="0" smtClean="0"/>
              <a:t>CCAR does not try to predict a likelihood of stress.  It just says, if the event happens, how well do you cope?</a:t>
            </a:r>
            <a:endParaRPr lang="en-US" altLang="en-US" dirty="0"/>
          </a:p>
          <a:p>
            <a:endParaRPr lang="en-US" altLang="en-US" sz="20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206</a:t>
            </a:fld>
            <a:endParaRPr lang="en-US" dirty="0">
              <a:ea typeface="ＭＳ Ｐゴシック" pitchFamily="-84" charset="-128"/>
            </a:endParaRPr>
          </a:p>
        </p:txBody>
      </p:sp>
    </p:spTree>
    <p:extLst>
      <p:ext uri="{BB962C8B-B14F-4D97-AF65-F5344CB8AC3E}">
        <p14:creationId xmlns:p14="http://schemas.microsoft.com/office/powerpoint/2010/main" val="3200028488"/>
      </p:ext>
    </p:extLst>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Rhyming</a:t>
            </a:r>
            <a:endParaRPr lang="en-US" sz="3200" dirty="0"/>
          </a:p>
        </p:txBody>
      </p:sp>
      <p:sp>
        <p:nvSpPr>
          <p:cNvPr id="3" name="Content Placeholder 2"/>
          <p:cNvSpPr>
            <a:spLocks noGrp="1"/>
          </p:cNvSpPr>
          <p:nvPr>
            <p:ph idx="1"/>
          </p:nvPr>
        </p:nvSpPr>
        <p:spPr>
          <a:xfrm>
            <a:off x="562886" y="1594883"/>
            <a:ext cx="11015133" cy="3958191"/>
          </a:xfrm>
        </p:spPr>
        <p:txBody>
          <a:bodyPr>
            <a:normAutofit lnSpcReduction="10000"/>
          </a:bodyPr>
          <a:lstStyle/>
          <a:p>
            <a:r>
              <a:rPr lang="en-US" dirty="0" smtClean="0"/>
              <a:t>A quote misattributed to Mark Twain is “History doesn’t repeat itself, but it rhymes.”  Another way of saying this is “Investors have short memories” or “That will never happen again.”  All the above have some truth to them, but are not very quantifiable.  The US financial panics of 1819, 1837, 1857, 1873, 1893, 1929, 1987, 1998, and 2007 were not identical.  However, it is a near certainty that 2007 is not the last one.</a:t>
            </a:r>
            <a:endParaRPr lang="en-US" dirty="0"/>
          </a:p>
          <a:p>
            <a:r>
              <a:rPr lang="en-US" dirty="0" smtClean="0"/>
              <a:t>Generals are always fighting the last war, because they know what happened.</a:t>
            </a:r>
          </a:p>
          <a:p>
            <a:r>
              <a:rPr lang="en-US" dirty="0" smtClean="0"/>
              <a:t>If you are prepared to fight the last few wars, and some hypothetical ones that have not yet happened, the next stress is more likely to have features rhyming with something you </a:t>
            </a:r>
            <a:r>
              <a:rPr lang="en-US" dirty="0" err="1" smtClean="0"/>
              <a:t>wer</a:t>
            </a:r>
            <a:r>
              <a:rPr lang="en-US" dirty="0" smtClean="0"/>
              <a:t> prepared for.</a:t>
            </a:r>
          </a:p>
          <a:p>
            <a:r>
              <a:rPr lang="en-US" dirty="0" smtClean="0"/>
              <a:t>As a validator, check if the different stresses used by your firm are really different from each other.</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207</a:t>
            </a:fld>
            <a:endParaRPr lang="en-US" dirty="0">
              <a:ea typeface="ＭＳ Ｐゴシック" pitchFamily="-84" charset="-128"/>
            </a:endParaRPr>
          </a:p>
        </p:txBody>
      </p:sp>
    </p:spTree>
    <p:extLst>
      <p:ext uri="{BB962C8B-B14F-4D97-AF65-F5344CB8AC3E}">
        <p14:creationId xmlns:p14="http://schemas.microsoft.com/office/powerpoint/2010/main" val="922573563"/>
      </p:ext>
    </p:extLst>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Scenarios vs. Shocks</a:t>
            </a:r>
            <a:endParaRPr lang="en-US" sz="3200" dirty="0"/>
          </a:p>
        </p:txBody>
      </p:sp>
      <p:sp>
        <p:nvSpPr>
          <p:cNvPr id="3" name="Content Placeholder 2"/>
          <p:cNvSpPr>
            <a:spLocks noGrp="1"/>
          </p:cNvSpPr>
          <p:nvPr>
            <p:ph idx="1"/>
          </p:nvPr>
        </p:nvSpPr>
        <p:spPr>
          <a:xfrm>
            <a:off x="340242" y="893135"/>
            <a:ext cx="11440632" cy="5443870"/>
          </a:xfrm>
        </p:spPr>
        <p:txBody>
          <a:bodyPr>
            <a:normAutofit fontScale="92500"/>
          </a:bodyPr>
          <a:lstStyle/>
          <a:p>
            <a:r>
              <a:rPr lang="en-US" dirty="0" smtClean="0"/>
              <a:t>Shocks are instantaneous changes, usually with the assumption that it is a regime shift and no aftershocks are expected.</a:t>
            </a:r>
          </a:p>
          <a:p>
            <a:r>
              <a:rPr lang="en-US" dirty="0" smtClean="0"/>
              <a:t>An example is ten-day VaR </a:t>
            </a:r>
            <a:r>
              <a:rPr lang="en-US" dirty="0" err="1" smtClean="0"/>
              <a:t>wich</a:t>
            </a:r>
            <a:r>
              <a:rPr lang="en-US" dirty="0" smtClean="0"/>
              <a:t> is usually treated as a magnitude of a fortnight’s moves, but occurring all at once.</a:t>
            </a:r>
          </a:p>
          <a:p>
            <a:r>
              <a:rPr lang="en-US" dirty="0" smtClean="0"/>
              <a:t>A scenario is a movie, with many sub-plots and a timeline for the narrative.</a:t>
            </a:r>
          </a:p>
          <a:p>
            <a:r>
              <a:rPr lang="en-US" dirty="0" smtClean="0"/>
              <a:t>Stress scenarios in real life typically have 4 phases:</a:t>
            </a:r>
          </a:p>
          <a:p>
            <a:pPr marL="796925" lvl="1" indent="-457200">
              <a:buFont typeface="+mj-lt"/>
              <a:buAutoNum type="arabicPeriod"/>
            </a:pPr>
            <a:r>
              <a:rPr lang="en-US" dirty="0" smtClean="0"/>
              <a:t>The initial collapse</a:t>
            </a:r>
          </a:p>
          <a:p>
            <a:pPr marL="796925" lvl="1" indent="-457200">
              <a:buFont typeface="+mj-lt"/>
              <a:buAutoNum type="arabicPeriod"/>
            </a:pPr>
            <a:r>
              <a:rPr lang="en-US" dirty="0" smtClean="0"/>
              <a:t>Contagion spreads the collapse to other participants and starts a cluster of defaults </a:t>
            </a:r>
          </a:p>
          <a:p>
            <a:pPr marL="796925" lvl="1" indent="-457200">
              <a:buFont typeface="+mj-lt"/>
              <a:buAutoNum type="arabicPeriod"/>
            </a:pPr>
            <a:r>
              <a:rPr lang="en-US" dirty="0" smtClean="0"/>
              <a:t>Fire sales of assets from the defaulted firms further depresses the market</a:t>
            </a:r>
          </a:p>
          <a:p>
            <a:pPr marL="796925" lvl="1" indent="-457200">
              <a:buFont typeface="+mj-lt"/>
              <a:buAutoNum type="arabicPeriod"/>
            </a:pPr>
            <a:r>
              <a:rPr lang="en-US" dirty="0" smtClean="0"/>
              <a:t>Long drawn-out recovery, possibly slowed or speeded by policy changes or market regime changes</a:t>
            </a:r>
            <a:endParaRPr lang="en-US" dirty="0"/>
          </a:p>
          <a:p>
            <a:r>
              <a:rPr lang="en-US" dirty="0"/>
              <a:t>Not all stresses are scenarios – some have no time element, and some leave many relevant variables unchanged.</a:t>
            </a:r>
          </a:p>
          <a:p>
            <a:r>
              <a:rPr lang="en-US" dirty="0"/>
              <a:t>Not all scenarios are stressful.  Finding good stress scenarios is more an art than a science.  You can use brute force and ignorance (Monte Carlo) or subtlety. </a:t>
            </a:r>
          </a:p>
          <a:p>
            <a:pPr marL="568325" indent="-457200"/>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208</a:t>
            </a:fld>
            <a:endParaRPr lang="en-US" dirty="0">
              <a:ea typeface="ＭＳ Ｐゴシック" pitchFamily="-84" charset="-128"/>
            </a:endParaRPr>
          </a:p>
        </p:txBody>
      </p:sp>
    </p:spTree>
    <p:extLst>
      <p:ext uri="{BB962C8B-B14F-4D97-AF65-F5344CB8AC3E}">
        <p14:creationId xmlns:p14="http://schemas.microsoft.com/office/powerpoint/2010/main" val="974649177"/>
      </p:ext>
    </p:extLst>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Universality of Recession Timelines</a:t>
            </a:r>
            <a:endParaRPr lang="en-US" sz="3200" dirty="0"/>
          </a:p>
        </p:txBody>
      </p:sp>
      <p:sp>
        <p:nvSpPr>
          <p:cNvPr id="3" name="Content Placeholder 2"/>
          <p:cNvSpPr>
            <a:spLocks noGrp="1"/>
          </p:cNvSpPr>
          <p:nvPr>
            <p:ph idx="1"/>
          </p:nvPr>
        </p:nvSpPr>
        <p:spPr>
          <a:xfrm>
            <a:off x="562886" y="1594883"/>
            <a:ext cx="11015133" cy="3958191"/>
          </a:xfrm>
        </p:spPr>
        <p:txBody>
          <a:bodyPr>
            <a:normAutofit/>
          </a:bodyPr>
          <a:lstStyle/>
          <a:p>
            <a:r>
              <a:rPr lang="en-US" dirty="0" smtClean="0"/>
              <a:t>An interesting graph of various countries’ depressions looking alike </a:t>
            </a:r>
            <a:r>
              <a:rPr lang="en-US" dirty="0"/>
              <a:t>is from </a:t>
            </a:r>
            <a:r>
              <a:rPr lang="en-US" dirty="0">
                <a:hlinkClick r:id="rId2"/>
              </a:rPr>
              <a:t>http://</a:t>
            </a:r>
            <a:r>
              <a:rPr lang="en-US" dirty="0" smtClean="0">
                <a:hlinkClick r:id="rId2"/>
              </a:rPr>
              <a:t>arxiv.org/abs/0802.2004v5</a:t>
            </a:r>
            <a:r>
              <a:rPr lang="en-US" dirty="0" smtClean="0"/>
              <a:t>  </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9029" y="1957275"/>
            <a:ext cx="5943379" cy="440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209</a:t>
            </a:fld>
            <a:endParaRPr lang="en-US" dirty="0">
              <a:ea typeface="ＭＳ Ｐゴシック" pitchFamily="-84" charset="-128"/>
            </a:endParaRPr>
          </a:p>
        </p:txBody>
      </p:sp>
    </p:spTree>
    <p:extLst>
      <p:ext uri="{BB962C8B-B14F-4D97-AF65-F5344CB8AC3E}">
        <p14:creationId xmlns:p14="http://schemas.microsoft.com/office/powerpoint/2010/main" val="32399545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724822"/>
          </a:xfrm>
        </p:spPr>
        <p:txBody>
          <a:bodyPr/>
          <a:lstStyle/>
          <a:p>
            <a:r>
              <a:rPr lang="en-US" altLang="en-US" dirty="0" smtClean="0">
                <a:latin typeface="+mj-lt"/>
              </a:rPr>
              <a:t>Independence </a:t>
            </a:r>
            <a:endParaRPr lang="en-US" altLang="en-US" dirty="0">
              <a:latin typeface="+mj-lt"/>
            </a:endParaRPr>
          </a:p>
        </p:txBody>
      </p:sp>
      <p:sp>
        <p:nvSpPr>
          <p:cNvPr id="31746" name="Content Placeholder 2"/>
          <p:cNvSpPr>
            <a:spLocks noGrp="1"/>
          </p:cNvSpPr>
          <p:nvPr>
            <p:ph idx="1"/>
          </p:nvPr>
        </p:nvSpPr>
        <p:spPr>
          <a:xfrm>
            <a:off x="861237" y="956931"/>
            <a:ext cx="10579395" cy="5303038"/>
          </a:xfrm>
        </p:spPr>
        <p:txBody>
          <a:bodyPr/>
          <a:lstStyle/>
          <a:p>
            <a:pPr>
              <a:spcBef>
                <a:spcPts val="0"/>
              </a:spcBef>
              <a:spcAft>
                <a:spcPts val="600"/>
              </a:spcAft>
              <a:buClr>
                <a:srgbClr val="000000"/>
              </a:buClr>
            </a:pPr>
            <a:r>
              <a:rPr lang="en-US" altLang="en-US" kern="0" dirty="0" smtClean="0">
                <a:solidFill>
                  <a:srgbClr val="000000"/>
                </a:solidFill>
                <a:latin typeface="Garamond"/>
              </a:rPr>
              <a:t>Reporting lines should be separate from developer reporting lines </a:t>
            </a:r>
          </a:p>
          <a:p>
            <a:pPr>
              <a:spcBef>
                <a:spcPts val="0"/>
              </a:spcBef>
              <a:spcAft>
                <a:spcPts val="600"/>
              </a:spcAft>
              <a:buClr>
                <a:srgbClr val="000000"/>
              </a:buClr>
            </a:pPr>
            <a:r>
              <a:rPr lang="en-US" altLang="en-US" kern="0" dirty="0" smtClean="0">
                <a:solidFill>
                  <a:srgbClr val="000000"/>
                </a:solidFill>
                <a:latin typeface="Garamond"/>
              </a:rPr>
              <a:t>The </a:t>
            </a:r>
            <a:r>
              <a:rPr lang="en-US" altLang="en-US" kern="0" dirty="0">
                <a:solidFill>
                  <a:srgbClr val="000000"/>
                </a:solidFill>
                <a:latin typeface="Garamond"/>
              </a:rPr>
              <a:t>validator asks questions, but often it is not their job to answer</a:t>
            </a:r>
          </a:p>
          <a:p>
            <a:pPr>
              <a:spcBef>
                <a:spcPts val="0"/>
              </a:spcBef>
              <a:spcAft>
                <a:spcPts val="600"/>
              </a:spcAft>
              <a:buClr>
                <a:srgbClr val="000000"/>
              </a:buClr>
            </a:pPr>
            <a:r>
              <a:rPr lang="en-US" altLang="en-US" kern="0" dirty="0" smtClean="0">
                <a:solidFill>
                  <a:srgbClr val="000000"/>
                </a:solidFill>
                <a:latin typeface="Garamond"/>
              </a:rPr>
              <a:t>Any detail about the model and its background can be disclosed to the validator without compromising independence</a:t>
            </a:r>
          </a:p>
          <a:p>
            <a:pPr>
              <a:spcBef>
                <a:spcPts val="0"/>
              </a:spcBef>
              <a:spcAft>
                <a:spcPts val="600"/>
              </a:spcAft>
              <a:buClr>
                <a:srgbClr val="000000"/>
              </a:buClr>
            </a:pPr>
            <a:r>
              <a:rPr lang="en-US" altLang="en-US" kern="0" dirty="0" smtClean="0">
                <a:latin typeface="Garamond"/>
              </a:rPr>
              <a:t>Validation staff can never give their code to the developers</a:t>
            </a:r>
            <a:endParaRPr lang="en-US" altLang="en-US" kern="0" dirty="0">
              <a:solidFill>
                <a:srgbClr val="000000"/>
              </a:solidFill>
              <a:latin typeface="Garamond"/>
            </a:endParaRPr>
          </a:p>
          <a:p>
            <a:pPr>
              <a:spcBef>
                <a:spcPts val="0"/>
              </a:spcBef>
              <a:spcAft>
                <a:spcPts val="600"/>
              </a:spcAft>
              <a:buClr>
                <a:srgbClr val="000000"/>
              </a:buClr>
            </a:pPr>
            <a:r>
              <a:rPr lang="en-US" altLang="en-US" kern="0" dirty="0" smtClean="0">
                <a:solidFill>
                  <a:srgbClr val="000000"/>
                </a:solidFill>
                <a:latin typeface="Garamond"/>
              </a:rPr>
              <a:t>Validators can suggest enhancements or </a:t>
            </a:r>
            <a:r>
              <a:rPr lang="en-US" altLang="en-US" kern="0" dirty="0">
                <a:solidFill>
                  <a:srgbClr val="000000"/>
                </a:solidFill>
                <a:latin typeface="Garamond"/>
              </a:rPr>
              <a:t>alternative models </a:t>
            </a:r>
            <a:r>
              <a:rPr lang="en-US" altLang="en-US" kern="0" dirty="0" smtClean="0">
                <a:solidFill>
                  <a:srgbClr val="000000"/>
                </a:solidFill>
                <a:latin typeface="Garamond"/>
              </a:rPr>
              <a:t>but cannot, in general, tell the developers what to do – they are not developers</a:t>
            </a:r>
          </a:p>
          <a:p>
            <a:pPr lvl="1">
              <a:spcBef>
                <a:spcPts val="0"/>
              </a:spcBef>
              <a:spcAft>
                <a:spcPts val="600"/>
              </a:spcAft>
              <a:buClr>
                <a:srgbClr val="000000"/>
              </a:buClr>
            </a:pPr>
            <a:r>
              <a:rPr lang="en-US" altLang="en-US" kern="0" dirty="0">
                <a:latin typeface="Garamond"/>
              </a:rPr>
              <a:t>I suggest that whenever </a:t>
            </a:r>
            <a:r>
              <a:rPr lang="en-US" altLang="en-US" kern="0" dirty="0" smtClean="0">
                <a:latin typeface="Garamond"/>
              </a:rPr>
              <a:t>validators </a:t>
            </a:r>
            <a:r>
              <a:rPr lang="en-US" altLang="en-US" kern="0" dirty="0">
                <a:latin typeface="Garamond"/>
              </a:rPr>
              <a:t>offer an alternative, </a:t>
            </a:r>
            <a:r>
              <a:rPr lang="en-US" altLang="en-US" kern="0" dirty="0" smtClean="0">
                <a:latin typeface="Garamond"/>
              </a:rPr>
              <a:t>they try to offer </a:t>
            </a:r>
            <a:r>
              <a:rPr lang="en-US" altLang="en-US" kern="0" dirty="0">
                <a:latin typeface="Garamond"/>
              </a:rPr>
              <a:t>at least two </a:t>
            </a:r>
            <a:r>
              <a:rPr lang="en-US" altLang="en-US" kern="0" dirty="0" smtClean="0">
                <a:latin typeface="Garamond"/>
              </a:rPr>
              <a:t>incompatible alternatives to avoid being told “I </a:t>
            </a:r>
            <a:r>
              <a:rPr lang="en-US" altLang="en-US" kern="0" dirty="0">
                <a:latin typeface="Garamond"/>
              </a:rPr>
              <a:t>just did what you told me to do</a:t>
            </a:r>
            <a:r>
              <a:rPr lang="en-US" altLang="en-US" kern="0" dirty="0" smtClean="0">
                <a:latin typeface="Garamond"/>
              </a:rPr>
              <a:t>”</a:t>
            </a:r>
          </a:p>
          <a:p>
            <a:pPr lvl="1">
              <a:spcBef>
                <a:spcPts val="0"/>
              </a:spcBef>
              <a:spcAft>
                <a:spcPts val="600"/>
              </a:spcAft>
              <a:buClr>
                <a:srgbClr val="000000"/>
              </a:buClr>
            </a:pPr>
            <a:r>
              <a:rPr lang="en-US" altLang="en-US" kern="0" dirty="0" smtClean="0">
                <a:solidFill>
                  <a:srgbClr val="000000"/>
                </a:solidFill>
                <a:latin typeface="Garamond"/>
              </a:rPr>
              <a:t>The validation report is the best venue to make suggestions yet still maintain independence</a:t>
            </a:r>
          </a:p>
          <a:p>
            <a:pPr lvl="1">
              <a:spcBef>
                <a:spcPts val="0"/>
              </a:spcBef>
              <a:spcAft>
                <a:spcPts val="600"/>
              </a:spcAft>
              <a:buClr>
                <a:srgbClr val="000000"/>
              </a:buClr>
            </a:pPr>
            <a:r>
              <a:rPr lang="en-US" altLang="en-US" kern="0" dirty="0" smtClean="0">
                <a:latin typeface="Garamond"/>
              </a:rPr>
              <a:t>Suggestions should be in the form of references to publications when possible</a:t>
            </a:r>
            <a:endParaRPr lang="en-US" altLang="en-US" kern="0" dirty="0" smtClean="0">
              <a:solidFill>
                <a:srgbClr val="000000"/>
              </a:solidFill>
              <a:latin typeface="Garamond"/>
            </a:endParaRPr>
          </a:p>
          <a:p>
            <a:pPr eaLnBrk="1" hangingPunct="1"/>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a:t>
            </a:fld>
            <a:endParaRPr lang="en-US" dirty="0">
              <a:ea typeface="ＭＳ Ｐゴシック" pitchFamily="-84" charset="-128"/>
            </a:endParaRPr>
          </a:p>
        </p:txBody>
      </p:sp>
    </p:spTree>
    <p:extLst>
      <p:ext uri="{BB962C8B-B14F-4D97-AF65-F5344CB8AC3E}">
        <p14:creationId xmlns:p14="http://schemas.microsoft.com/office/powerpoint/2010/main" val="3560692939"/>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Non-Anticipating</a:t>
            </a:r>
            <a:endParaRPr lang="en-US" sz="3200" dirty="0"/>
          </a:p>
        </p:txBody>
      </p:sp>
      <p:sp>
        <p:nvSpPr>
          <p:cNvPr id="3" name="Content Placeholder 2"/>
          <p:cNvSpPr>
            <a:spLocks noGrp="1"/>
          </p:cNvSpPr>
          <p:nvPr>
            <p:ph idx="1"/>
          </p:nvPr>
        </p:nvSpPr>
        <p:spPr>
          <a:xfrm>
            <a:off x="562886" y="1594883"/>
            <a:ext cx="11015133" cy="3958191"/>
          </a:xfrm>
        </p:spPr>
        <p:txBody>
          <a:bodyPr>
            <a:normAutofit/>
          </a:bodyPr>
          <a:lstStyle/>
          <a:p>
            <a:r>
              <a:rPr lang="en-US" dirty="0" smtClean="0"/>
              <a:t>When validating a CCAR scenario, check for an inappropriate assumption that the firm’s management can correctly call the bottom – usually the Fed scenarios have 4 quarters of recession and then 5 </a:t>
            </a:r>
            <a:r>
              <a:rPr lang="en-US" dirty="0" err="1" smtClean="0"/>
              <a:t>quatrers</a:t>
            </a:r>
            <a:r>
              <a:rPr lang="en-US" dirty="0" smtClean="0"/>
              <a:t> of recovery, but if this were actually happening you would not know which quarter was the nadir.</a:t>
            </a:r>
          </a:p>
          <a:p>
            <a:r>
              <a:rPr lang="en-US" dirty="0" smtClean="0"/>
              <a:t>A simple check on this is to run the scenarios shifted by a quarter or two – start the crash in Q2 or Q3 so the bottom is in Q5 or Q6, and see if their plans still work. </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210</a:t>
            </a:fld>
            <a:endParaRPr lang="en-US" dirty="0">
              <a:ea typeface="ＭＳ Ｐゴシック" pitchFamily="-84" charset="-128"/>
            </a:endParaRPr>
          </a:p>
        </p:txBody>
      </p:sp>
    </p:spTree>
    <p:extLst>
      <p:ext uri="{BB962C8B-B14F-4D97-AF65-F5344CB8AC3E}">
        <p14:creationId xmlns:p14="http://schemas.microsoft.com/office/powerpoint/2010/main" val="2747161131"/>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792162"/>
          </a:xfrm>
        </p:spPr>
        <p:txBody>
          <a:bodyPr>
            <a:normAutofit fontScale="90000"/>
          </a:bodyPr>
          <a:lstStyle/>
          <a:p>
            <a:r>
              <a:rPr lang="en-US" dirty="0" smtClean="0"/>
              <a:t>Validating CCAR narrative with tonsured correlations</a:t>
            </a:r>
            <a:endParaRPr lang="en-US" dirty="0"/>
          </a:p>
        </p:txBody>
      </p:sp>
      <p:sp>
        <p:nvSpPr>
          <p:cNvPr id="3" name="Content Placeholder 2"/>
          <p:cNvSpPr>
            <a:spLocks noGrp="1"/>
          </p:cNvSpPr>
          <p:nvPr>
            <p:ph idx="1"/>
          </p:nvPr>
        </p:nvSpPr>
        <p:spPr>
          <a:xfrm>
            <a:off x="1981200" y="990601"/>
            <a:ext cx="8229600" cy="5135563"/>
          </a:xfrm>
        </p:spPr>
        <p:txBody>
          <a:bodyPr>
            <a:normAutofit/>
          </a:bodyPr>
          <a:lstStyle/>
          <a:p>
            <a:r>
              <a:rPr lang="en-US" dirty="0"/>
              <a:t>This is from some work I did a while ago.  Instead of rejecting “outlier” data, this strips out “inlier” data to get a clearer picture of how the market changed for larger moves in the past.</a:t>
            </a:r>
          </a:p>
          <a:p>
            <a:r>
              <a:rPr lang="en-US" dirty="0"/>
              <a:t> This is an exploratory data analysis technique I call “tonsuring,” intended to highlight infrequent features of the observed data, and does not posit any mechanism for explaining such features.  If one assumes that future extremes will be similar to the extremes of the past, it can help with scenarios of stressful times yet to come.</a:t>
            </a:r>
          </a:p>
          <a:p>
            <a:r>
              <a:rPr lang="en-US" dirty="0"/>
              <a:t>All the details are at </a:t>
            </a:r>
            <a:r>
              <a:rPr lang="en-US" dirty="0">
                <a:hlinkClick r:id="rId2"/>
              </a:rPr>
              <a:t>http://</a:t>
            </a:r>
            <a:r>
              <a:rPr lang="en-US" dirty="0" smtClean="0">
                <a:hlinkClick r:id="rId2"/>
              </a:rPr>
              <a:t>arxiv.org/abs/1110.4648</a:t>
            </a:r>
            <a:r>
              <a:rPr lang="en-US" dirty="0" smtClean="0"/>
              <a:t>  </a:t>
            </a:r>
            <a:endParaRPr lang="en-US" dirty="0"/>
          </a:p>
          <a:p>
            <a:endParaRPr lang="en-US" sz="20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211</a:t>
            </a:fld>
            <a:endParaRPr lang="en-US" dirty="0">
              <a:ea typeface="ＭＳ Ｐゴシック" pitchFamily="-84" charset="-128"/>
            </a:endParaRPr>
          </a:p>
        </p:txBody>
      </p:sp>
    </p:spTree>
    <p:extLst>
      <p:ext uri="{BB962C8B-B14F-4D97-AF65-F5344CB8AC3E}">
        <p14:creationId xmlns:p14="http://schemas.microsoft.com/office/powerpoint/2010/main" val="1044018541"/>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a:solidFill>
                  <a:schemeClr val="tx1"/>
                </a:solidFill>
              </a:rPr>
              <a:t>Tonsuring</a:t>
            </a:r>
          </a:p>
        </p:txBody>
      </p:sp>
      <p:sp>
        <p:nvSpPr>
          <p:cNvPr id="246787" name="Rectangle 3"/>
          <p:cNvSpPr>
            <a:spLocks noGrp="1" noChangeArrowheads="1"/>
          </p:cNvSpPr>
          <p:nvPr>
            <p:ph type="body" sz="half" idx="1"/>
          </p:nvPr>
        </p:nvSpPr>
        <p:spPr>
          <a:xfrm>
            <a:off x="527051" y="620614"/>
            <a:ext cx="11233149" cy="5400972"/>
          </a:xfrm>
        </p:spPr>
        <p:txBody>
          <a:bodyPr/>
          <a:lstStyle/>
          <a:p>
            <a:r>
              <a:rPr lang="en-US" dirty="0"/>
              <a:t>For this example, I will talk about tonsured correlation.</a:t>
            </a:r>
          </a:p>
          <a:p>
            <a:r>
              <a:rPr lang="en-US" dirty="0"/>
              <a:t>Start from a bivariate data set that is assumed scrubbed.  Assume stationarity.  Calculate the mean/median.</a:t>
            </a:r>
          </a:p>
          <a:p>
            <a:r>
              <a:rPr lang="en-US" dirty="0"/>
              <a:t>Each datum </a:t>
            </a:r>
            <a:r>
              <a:rPr lang="en-US" i="1" dirty="0"/>
              <a:t>j</a:t>
            </a:r>
            <a:r>
              <a:rPr lang="en-US" dirty="0"/>
              <a:t>  is some distance </a:t>
            </a:r>
            <a:r>
              <a:rPr lang="el-GR" dirty="0"/>
              <a:t>δ</a:t>
            </a:r>
            <a:r>
              <a:rPr lang="en-US" baseline="-25000" dirty="0"/>
              <a:t>j</a:t>
            </a:r>
            <a:r>
              <a:rPr lang="en-US" dirty="0"/>
              <a:t>  from the centroid: </a:t>
            </a:r>
          </a:p>
          <a:p>
            <a:endParaRPr lang="en-US" dirty="0"/>
          </a:p>
          <a:p>
            <a:endParaRPr lang="en-US" dirty="0"/>
          </a:p>
          <a:p>
            <a:endParaRPr lang="en-US" dirty="0"/>
          </a:p>
          <a:p>
            <a:endParaRPr lang="en-US" dirty="0"/>
          </a:p>
          <a:p>
            <a:endParaRPr lang="en-US" dirty="0"/>
          </a:p>
          <a:p>
            <a:endParaRPr lang="en-US" dirty="0"/>
          </a:p>
          <a:p>
            <a:endParaRPr lang="en-US" dirty="0"/>
          </a:p>
          <a:p>
            <a:r>
              <a:rPr lang="en-US" dirty="0"/>
              <a:t>Discard data closer than some cutoff (</a:t>
            </a:r>
            <a:r>
              <a:rPr lang="el-GR" dirty="0"/>
              <a:t>δ</a:t>
            </a:r>
            <a:r>
              <a:rPr lang="en-US" baseline="-25000" dirty="0"/>
              <a:t>j  </a:t>
            </a:r>
            <a:r>
              <a:rPr lang="en-US" dirty="0"/>
              <a:t>&lt;</a:t>
            </a:r>
            <a:r>
              <a:rPr lang="en-US" baseline="-25000" dirty="0"/>
              <a:t> </a:t>
            </a:r>
            <a:r>
              <a:rPr lang="en-US" dirty="0"/>
              <a:t>T).  Vary T from 0 to ∞.</a:t>
            </a:r>
          </a:p>
        </p:txBody>
      </p:sp>
      <p:graphicFrame>
        <p:nvGraphicFramePr>
          <p:cNvPr id="246788" name="Object 4"/>
          <p:cNvGraphicFramePr>
            <a:graphicFrameLocks noGrp="1" noChangeAspect="1"/>
          </p:cNvGraphicFramePr>
          <p:nvPr>
            <p:ph sz="half" idx="2"/>
            <p:extLst>
              <p:ext uri="{D42A27DB-BD31-4B8C-83A1-F6EECF244321}">
                <p14:modId xmlns:p14="http://schemas.microsoft.com/office/powerpoint/2010/main" val="3302533303"/>
              </p:ext>
            </p:extLst>
          </p:nvPr>
        </p:nvGraphicFramePr>
        <p:xfrm>
          <a:off x="283634" y="2551114"/>
          <a:ext cx="11866033" cy="2498725"/>
        </p:xfrm>
        <a:graphic>
          <a:graphicData uri="http://schemas.openxmlformats.org/presentationml/2006/ole">
            <mc:AlternateContent xmlns:mc="http://schemas.openxmlformats.org/markup-compatibility/2006">
              <mc:Choice xmlns:v="urn:schemas-microsoft-com:vml" Requires="v">
                <p:oleObj spid="_x0000_s8278" name="Document" r:id="rId5" imgW="4723169" imgH="1326993" progId="Word.Document.8">
                  <p:embed/>
                </p:oleObj>
              </mc:Choice>
              <mc:Fallback>
                <p:oleObj name="Document" r:id="rId5" imgW="4723169" imgH="1326993" progId="Word.Document.8">
                  <p:embed/>
                  <p:pic>
                    <p:nvPicPr>
                      <p:cNvPr id="0" name=""/>
                      <p:cNvPicPr>
                        <a:picLocks noChangeAspect="1" noChangeArrowheads="1"/>
                      </p:cNvPicPr>
                      <p:nvPr/>
                    </p:nvPicPr>
                    <p:blipFill>
                      <a:blip r:embed="rId6"/>
                      <a:srcRect/>
                      <a:stretch>
                        <a:fillRect/>
                      </a:stretch>
                    </p:blipFill>
                    <p:spPr bwMode="auto">
                      <a:xfrm>
                        <a:off x="283634" y="2551114"/>
                        <a:ext cx="11866033" cy="2498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212</a:t>
            </a:fld>
            <a:endParaRPr lang="en-US" dirty="0">
              <a:ea typeface="ＭＳ Ｐゴシック" pitchFamily="-84" charset="-128"/>
            </a:endParaRPr>
          </a:p>
        </p:txBody>
      </p:sp>
    </p:spTree>
    <p:extLst>
      <p:ext uri="{BB962C8B-B14F-4D97-AF65-F5344CB8AC3E}">
        <p14:creationId xmlns:p14="http://schemas.microsoft.com/office/powerpoint/2010/main" val="5104811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dirty="0">
                <a:solidFill>
                  <a:schemeClr val="tx1"/>
                </a:solidFill>
              </a:rPr>
              <a:t>Tonsured Copula Density – Brent vs Kerosene</a:t>
            </a:r>
          </a:p>
        </p:txBody>
      </p:sp>
      <p:sp>
        <p:nvSpPr>
          <p:cNvPr id="246787" name="Rectangle 3"/>
          <p:cNvSpPr>
            <a:spLocks noGrp="1" noChangeArrowheads="1"/>
          </p:cNvSpPr>
          <p:nvPr>
            <p:ph type="body" sz="half" idx="1"/>
          </p:nvPr>
        </p:nvSpPr>
        <p:spPr>
          <a:xfrm>
            <a:off x="527051" y="620614"/>
            <a:ext cx="11233149" cy="5400972"/>
          </a:xfrm>
        </p:spPr>
        <p:txBody>
          <a:bodyPr/>
          <a:lstStyle/>
          <a:p>
            <a:pPr marL="0" indent="0">
              <a:buNone/>
            </a:pPr>
            <a:r>
              <a:rPr lang="en-US" dirty="0" smtClean="0"/>
              <a:t> </a:t>
            </a: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1433623" y="759495"/>
            <a:ext cx="8061251" cy="5482548"/>
          </a:xfrm>
          <a:prstGeom prst="rect">
            <a:avLst/>
          </a:prstGeom>
          <a:noFill/>
          <a:ln/>
          <a:extLst>
            <a:ext uri="{91240B29-F687-4F45-9708-019B960494DF}">
              <a14:hiddenLine xmlns:a14="http://schemas.microsoft.com/office/drawing/2010/main" w="9525">
                <a:solidFill>
                  <a:schemeClr val="bg1"/>
                </a:solidFill>
                <a:miter lim="800000"/>
                <a:headEnd/>
                <a:tailEnd/>
              </a14:hiddenLine>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0990" y="3078125"/>
            <a:ext cx="1308094" cy="845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213</a:t>
            </a:fld>
            <a:endParaRPr lang="en-US" dirty="0">
              <a:ea typeface="ＭＳ Ｐゴシック" pitchFamily="-84" charset="-128"/>
            </a:endParaRPr>
          </a:p>
        </p:txBody>
      </p:sp>
    </p:spTree>
    <p:extLst>
      <p:ext uri="{BB962C8B-B14F-4D97-AF65-F5344CB8AC3E}">
        <p14:creationId xmlns:p14="http://schemas.microsoft.com/office/powerpoint/2010/main" val="317706036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ChangeArrowheads="1"/>
          </p:cNvSpPr>
          <p:nvPr>
            <p:ph type="title"/>
          </p:nvPr>
        </p:nvSpPr>
        <p:spPr/>
        <p:txBody>
          <a:bodyPr/>
          <a:lstStyle/>
          <a:p>
            <a:r>
              <a:rPr lang="en-US" sz="3600" dirty="0" smtClean="0"/>
              <a:t>Copulas</a:t>
            </a:r>
            <a:endParaRPr lang="en-US" sz="3600" dirty="0"/>
          </a:p>
        </p:txBody>
      </p:sp>
      <p:sp>
        <p:nvSpPr>
          <p:cNvPr id="331779" name="Rectangle 3"/>
          <p:cNvSpPr>
            <a:spLocks noGrp="1" noChangeArrowheads="1"/>
          </p:cNvSpPr>
          <p:nvPr>
            <p:ph type="body" idx="1"/>
          </p:nvPr>
        </p:nvSpPr>
        <p:spPr/>
        <p:txBody>
          <a:bodyPr/>
          <a:lstStyle/>
          <a:p>
            <a:pPr>
              <a:lnSpc>
                <a:spcPct val="110000"/>
              </a:lnSpc>
            </a:pPr>
            <a:r>
              <a:rPr lang="en-US" dirty="0"/>
              <a:t>Most models in Finance with two or more variables use an approximation of the relationship between them called Pearson correlation, </a:t>
            </a:r>
            <a:r>
              <a:rPr lang="el-GR" dirty="0"/>
              <a:t>ρ</a:t>
            </a:r>
            <a:r>
              <a:rPr lang="en-US" dirty="0"/>
              <a:t>, or just correlation.  For more than two variables, typically we use a matrix of pairwise </a:t>
            </a:r>
            <a:r>
              <a:rPr lang="el-GR" dirty="0"/>
              <a:t>ρ</a:t>
            </a:r>
            <a:r>
              <a:rPr lang="en-US" dirty="0"/>
              <a:t> (the correlation matrix) and ignore three-body effects.  Strictly speaking, </a:t>
            </a:r>
            <a:r>
              <a:rPr lang="el-GR" dirty="0"/>
              <a:t>ρ</a:t>
            </a:r>
            <a:r>
              <a:rPr lang="en-US" dirty="0"/>
              <a:t> is only appropriate for elliptical distributions (both variables Gaussian with zero skew and no jumps, and are associated by a Gaussian copula).</a:t>
            </a:r>
          </a:p>
          <a:p>
            <a:pPr>
              <a:lnSpc>
                <a:spcPct val="110000"/>
              </a:lnSpc>
            </a:pPr>
            <a:r>
              <a:rPr lang="en-US" dirty="0"/>
              <a:t>Even if the separate variables (called “</a:t>
            </a:r>
            <a:r>
              <a:rPr lang="en-US" dirty="0" err="1"/>
              <a:t>marginals</a:t>
            </a:r>
            <a:r>
              <a:rPr lang="en-US" dirty="0"/>
              <a:t>” in copula jargon) are Gaussians, for real financial time series the copula is not Gaussian.</a:t>
            </a:r>
          </a:p>
          <a:p>
            <a:pPr lvl="1">
              <a:lnSpc>
                <a:spcPct val="110000"/>
              </a:lnSpc>
            </a:pPr>
            <a:r>
              <a:rPr lang="en-US" dirty="0"/>
              <a:t>For example, see “THE JOINT DISTRIBUTION OF STOCK RETURNS IS NOT ELLIPTICAL”  (  </a:t>
            </a:r>
            <a:r>
              <a:rPr lang="en-US" dirty="0">
                <a:hlinkClick r:id="rId3"/>
              </a:rPr>
              <a:t>http://arxiv.org/abs/1009.1100</a:t>
            </a:r>
            <a:r>
              <a:rPr lang="en-US" dirty="0"/>
              <a:t> )</a:t>
            </a:r>
          </a:p>
          <a:p>
            <a:pPr>
              <a:lnSpc>
                <a:spcPct val="110000"/>
              </a:lnSpc>
            </a:pPr>
            <a:r>
              <a:rPr lang="en-US" dirty="0"/>
              <a:t>We can stress the copula by increasing/decreasing the contagion (includes tail dependence), while leaving the </a:t>
            </a:r>
            <a:r>
              <a:rPr lang="en-US" dirty="0" err="1"/>
              <a:t>marginals</a:t>
            </a:r>
            <a:r>
              <a:rPr lang="en-US" dirty="0"/>
              <a:t> unchanged.  This is yet another dial to turn to try and “break” the model.</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214</a:t>
            </a:fld>
            <a:endParaRPr lang="en-US" dirty="0">
              <a:ea typeface="ＭＳ Ｐゴシック" pitchFamily="-84" charset="-128"/>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dirty="0" smtClean="0">
                <a:solidFill>
                  <a:schemeClr val="tx1"/>
                </a:solidFill>
              </a:rPr>
              <a:t>What are Copulas</a:t>
            </a:r>
            <a:endParaRPr lang="en-US" dirty="0">
              <a:solidFill>
                <a:schemeClr val="tx1"/>
              </a:solidFill>
            </a:endParaRPr>
          </a:p>
        </p:txBody>
      </p:sp>
      <p:sp>
        <p:nvSpPr>
          <p:cNvPr id="246787" name="Rectangle 3"/>
          <p:cNvSpPr>
            <a:spLocks noGrp="1" noChangeArrowheads="1"/>
          </p:cNvSpPr>
          <p:nvPr>
            <p:ph type="body" sz="half" idx="1"/>
          </p:nvPr>
        </p:nvSpPr>
        <p:spPr>
          <a:xfrm>
            <a:off x="527051" y="620614"/>
            <a:ext cx="11233149" cy="5400972"/>
          </a:xfrm>
        </p:spPr>
        <p:txBody>
          <a:bodyPr/>
          <a:lstStyle/>
          <a:p>
            <a:r>
              <a:rPr lang="en-US" dirty="0"/>
              <a:t>First convert each variable separately to a </a:t>
            </a:r>
            <a:r>
              <a:rPr lang="en-US" dirty="0" err="1"/>
              <a:t>quantile</a:t>
            </a:r>
            <a:r>
              <a:rPr lang="en-US" dirty="0"/>
              <a:t> (e.g. </a:t>
            </a:r>
            <a:r>
              <a:rPr lang="en-US" dirty="0" smtClean="0"/>
              <a:t>Excel RANK</a:t>
            </a:r>
            <a:r>
              <a:rPr lang="en-US" dirty="0"/>
              <a:t>() function</a:t>
            </a:r>
            <a:r>
              <a:rPr lang="en-US" dirty="0" smtClean="0"/>
              <a:t>)</a:t>
            </a:r>
            <a:endParaRPr lang="en-US" dirty="0"/>
          </a:p>
          <a:p>
            <a:r>
              <a:rPr lang="en-US" dirty="0"/>
              <a:t>A copula is a number between 0 and 1 describing what </a:t>
            </a:r>
            <a:r>
              <a:rPr lang="en-US" dirty="0" smtClean="0"/>
              <a:t>fraction of </a:t>
            </a:r>
            <a:r>
              <a:rPr lang="en-US" dirty="0"/>
              <a:t>the data is below and to the left of each point.</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0746" y="1442198"/>
            <a:ext cx="5707169" cy="4970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215</a:t>
            </a:fld>
            <a:endParaRPr lang="en-US" dirty="0">
              <a:ea typeface="ＭＳ Ｐゴシック" pitchFamily="-84" charset="-128"/>
            </a:endParaRPr>
          </a:p>
        </p:txBody>
      </p:sp>
    </p:spTree>
    <p:extLst>
      <p:ext uri="{BB962C8B-B14F-4D97-AF65-F5344CB8AC3E}">
        <p14:creationId xmlns:p14="http://schemas.microsoft.com/office/powerpoint/2010/main" val="30890818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dirty="0" smtClean="0">
                <a:solidFill>
                  <a:schemeClr val="tx1"/>
                </a:solidFill>
              </a:rPr>
              <a:t>What are Copula Densities</a:t>
            </a:r>
            <a:endParaRPr lang="en-US" dirty="0">
              <a:solidFill>
                <a:schemeClr val="tx1"/>
              </a:solidFill>
            </a:endParaRPr>
          </a:p>
        </p:txBody>
      </p:sp>
      <p:sp>
        <p:nvSpPr>
          <p:cNvPr id="246787" name="Rectangle 3"/>
          <p:cNvSpPr>
            <a:spLocks noGrp="1" noChangeArrowheads="1"/>
          </p:cNvSpPr>
          <p:nvPr>
            <p:ph type="body" sz="half" idx="1"/>
          </p:nvPr>
        </p:nvSpPr>
        <p:spPr>
          <a:xfrm>
            <a:off x="527051" y="620614"/>
            <a:ext cx="11233149" cy="5400972"/>
          </a:xfrm>
        </p:spPr>
        <p:txBody>
          <a:bodyPr/>
          <a:lstStyle/>
          <a:p>
            <a:r>
              <a:rPr lang="en-US" dirty="0"/>
              <a:t>The copula density is the derivative of the copula.</a:t>
            </a:r>
          </a:p>
          <a:p>
            <a:r>
              <a:rPr lang="en-US" dirty="0"/>
              <a:t>Copula densities can be combined – if d1 and d2 are both copula densities, so is (x d1 + (1 – x) d2).</a:t>
            </a:r>
          </a:p>
          <a:p>
            <a:r>
              <a:rPr lang="en-US" dirty="0" smtClean="0"/>
              <a:t>Copula </a:t>
            </a:r>
            <a:r>
              <a:rPr lang="en-US" dirty="0"/>
              <a:t>densities make better graphics than copulas, and so lend themselves more to human judgment and pattern recognition</a:t>
            </a:r>
            <a:r>
              <a:rPr lang="en-US" dirty="0" smtClean="0"/>
              <a:t>.</a:t>
            </a:r>
          </a:p>
          <a:p>
            <a:r>
              <a:rPr lang="en-US" dirty="0" smtClean="0"/>
              <a:t>Plotting a copula density is easy – just plot rank(x) vs rank(y) for each data point.</a:t>
            </a:r>
            <a:endParaRPr lang="en-US" dirty="0"/>
          </a:p>
          <a:p>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6941" y="3062070"/>
            <a:ext cx="6115665" cy="3795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216</a:t>
            </a:fld>
            <a:endParaRPr lang="en-US" dirty="0">
              <a:ea typeface="ＭＳ Ｐゴシック" pitchFamily="-84" charset="-128"/>
            </a:endParaRPr>
          </a:p>
        </p:txBody>
      </p:sp>
    </p:spTree>
    <p:extLst>
      <p:ext uri="{BB962C8B-B14F-4D97-AF65-F5344CB8AC3E}">
        <p14:creationId xmlns:p14="http://schemas.microsoft.com/office/powerpoint/2010/main" val="158520459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a:lstStyle/>
          <a:p>
            <a:r>
              <a:rPr lang="en-US" dirty="0" smtClean="0">
                <a:solidFill>
                  <a:schemeClr val="tx1"/>
                </a:solidFill>
              </a:rPr>
              <a:t>Fiendish copula density</a:t>
            </a:r>
            <a:endParaRPr lang="en-US" dirty="0">
              <a:solidFill>
                <a:schemeClr val="tx1"/>
              </a:solidFill>
            </a:endParaRPr>
          </a:p>
        </p:txBody>
      </p:sp>
      <p:sp>
        <p:nvSpPr>
          <p:cNvPr id="246787" name="Rectangle 3"/>
          <p:cNvSpPr>
            <a:spLocks noGrp="1" noChangeArrowheads="1"/>
          </p:cNvSpPr>
          <p:nvPr>
            <p:ph type="body" sz="half" idx="1"/>
          </p:nvPr>
        </p:nvSpPr>
        <p:spPr>
          <a:xfrm>
            <a:off x="527051" y="620614"/>
            <a:ext cx="11233149" cy="5400972"/>
          </a:xfrm>
        </p:spPr>
        <p:txBody>
          <a:bodyPr/>
          <a:lstStyle/>
          <a:p>
            <a:r>
              <a:rPr lang="en-US" dirty="0"/>
              <a:t>The most fiendish copula tweak I have come up with starts with independent variables and makes them contagious for large moves and anti-contagious for small moves. (Not symmetric in x and y) Here is the resulting copula density.</a:t>
            </a:r>
          </a:p>
          <a:p>
            <a:endParaRPr lang="en-US" dirty="0"/>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999" y="1612604"/>
            <a:ext cx="8742214" cy="4671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217</a:t>
            </a:fld>
            <a:endParaRPr lang="en-US" dirty="0">
              <a:ea typeface="ＭＳ Ｐゴシック" pitchFamily="-84" charset="-128"/>
            </a:endParaRPr>
          </a:p>
        </p:txBody>
      </p:sp>
    </p:spTree>
    <p:extLst>
      <p:ext uri="{BB962C8B-B14F-4D97-AF65-F5344CB8AC3E}">
        <p14:creationId xmlns:p14="http://schemas.microsoft.com/office/powerpoint/2010/main" val="184062378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p:cNvSpPr>
            <a:spLocks noGrp="1" noChangeArrowheads="1"/>
          </p:cNvSpPr>
          <p:nvPr>
            <p:ph type="title"/>
          </p:nvPr>
        </p:nvSpPr>
        <p:spPr>
          <a:xfrm>
            <a:off x="527053" y="0"/>
            <a:ext cx="11163300" cy="462856"/>
          </a:xfrm>
        </p:spPr>
        <p:txBody>
          <a:bodyPr/>
          <a:lstStyle/>
          <a:p>
            <a:r>
              <a:rPr lang="en-US" sz="3200" dirty="0" smtClean="0">
                <a:solidFill>
                  <a:srgbClr val="000066"/>
                </a:solidFill>
              </a:rPr>
              <a:t>Tonsuring Correlation </a:t>
            </a:r>
            <a:r>
              <a:rPr lang="en-US" sz="3200" dirty="0">
                <a:solidFill>
                  <a:srgbClr val="000066"/>
                </a:solidFill>
              </a:rPr>
              <a:t>1871 – 2004 between annual changes in US stocks and bonds</a:t>
            </a:r>
          </a:p>
        </p:txBody>
      </p:sp>
      <p:sp>
        <p:nvSpPr>
          <p:cNvPr id="249859" name="Rectangle 3"/>
          <p:cNvSpPr>
            <a:spLocks noGrp="1" noChangeArrowheads="1"/>
          </p:cNvSpPr>
          <p:nvPr>
            <p:ph type="body" idx="1"/>
          </p:nvPr>
        </p:nvSpPr>
        <p:spPr/>
        <p:txBody>
          <a:bodyPr/>
          <a:lstStyle/>
          <a:p>
            <a:pPr>
              <a:buFont typeface="Arial" charset="0"/>
              <a:buNone/>
            </a:pPr>
            <a:r>
              <a:rPr lang="en-US"/>
              <a:t> </a:t>
            </a:r>
          </a:p>
        </p:txBody>
      </p:sp>
      <p:pic>
        <p:nvPicPr>
          <p:cNvPr id="2498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917" y="998638"/>
            <a:ext cx="10752667" cy="5031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218</a:t>
            </a:fld>
            <a:endParaRPr lang="en-US" dirty="0">
              <a:ea typeface="ＭＳ Ｐゴシック" pitchFamily="-84" charset="-128"/>
            </a:endParaRPr>
          </a:p>
        </p:txBody>
      </p:sp>
    </p:spTree>
    <p:extLst>
      <p:ext uri="{BB962C8B-B14F-4D97-AF65-F5344CB8AC3E}">
        <p14:creationId xmlns:p14="http://schemas.microsoft.com/office/powerpoint/2010/main" val="1356199861"/>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a:t>Tonsured Historical Beta – Bank of America stock</a:t>
            </a:r>
          </a:p>
        </p:txBody>
      </p:sp>
      <p:pic>
        <p:nvPicPr>
          <p:cNvPr id="251908"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183217" y="863202"/>
            <a:ext cx="8907081" cy="529304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219</a:t>
            </a:fld>
            <a:endParaRPr lang="en-US" dirty="0">
              <a:ea typeface="ＭＳ Ｐゴシック" pitchFamily="-84" charset="-128"/>
            </a:endParaRPr>
          </a:p>
        </p:txBody>
      </p:sp>
    </p:spTree>
    <p:extLst>
      <p:ext uri="{BB962C8B-B14F-4D97-AF65-F5344CB8AC3E}">
        <p14:creationId xmlns:p14="http://schemas.microsoft.com/office/powerpoint/2010/main" val="11040444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724822"/>
          </a:xfrm>
        </p:spPr>
        <p:txBody>
          <a:bodyPr/>
          <a:lstStyle/>
          <a:p>
            <a:r>
              <a:rPr lang="en-US" altLang="en-US" dirty="0" smtClean="0">
                <a:latin typeface="+mj-lt"/>
              </a:rPr>
              <a:t>More on Independence </a:t>
            </a:r>
            <a:endParaRPr lang="en-US" altLang="en-US" dirty="0">
              <a:latin typeface="+mj-lt"/>
            </a:endParaRPr>
          </a:p>
        </p:txBody>
      </p:sp>
      <p:sp>
        <p:nvSpPr>
          <p:cNvPr id="31746" name="Content Placeholder 2"/>
          <p:cNvSpPr>
            <a:spLocks noGrp="1"/>
          </p:cNvSpPr>
          <p:nvPr>
            <p:ph idx="1"/>
          </p:nvPr>
        </p:nvSpPr>
        <p:spPr>
          <a:xfrm>
            <a:off x="839972" y="1095153"/>
            <a:ext cx="10579395" cy="5090388"/>
          </a:xfrm>
        </p:spPr>
        <p:txBody>
          <a:bodyPr/>
          <a:lstStyle/>
          <a:p>
            <a:pPr>
              <a:spcBef>
                <a:spcPts val="0"/>
              </a:spcBef>
              <a:spcAft>
                <a:spcPts val="600"/>
              </a:spcAft>
              <a:buClr>
                <a:srgbClr val="000000"/>
              </a:buClr>
            </a:pPr>
            <a:r>
              <a:rPr lang="en-US" altLang="en-US" kern="0" dirty="0" smtClean="0">
                <a:latin typeface="Garamond"/>
              </a:rPr>
              <a:t>Validators can tell the developers what not to do</a:t>
            </a:r>
          </a:p>
          <a:p>
            <a:pPr lvl="1">
              <a:spcBef>
                <a:spcPts val="0"/>
              </a:spcBef>
              <a:spcAft>
                <a:spcPts val="600"/>
              </a:spcAft>
              <a:buClr>
                <a:srgbClr val="000000"/>
              </a:buClr>
            </a:pPr>
            <a:r>
              <a:rPr lang="en-US" altLang="en-US" kern="0" dirty="0" smtClean="0">
                <a:latin typeface="Garamond"/>
              </a:rPr>
              <a:t>This is what Findings are</a:t>
            </a:r>
          </a:p>
          <a:p>
            <a:pPr lvl="1">
              <a:spcBef>
                <a:spcPts val="0"/>
              </a:spcBef>
              <a:spcAft>
                <a:spcPts val="600"/>
              </a:spcAft>
              <a:buClr>
                <a:srgbClr val="000000"/>
              </a:buClr>
            </a:pPr>
            <a:r>
              <a:rPr lang="en-US" altLang="en-US" kern="0" dirty="0" smtClean="0">
                <a:latin typeface="Garamond"/>
              </a:rPr>
              <a:t>Even if they may not have suggestions for alternatives, they should still flag inappropriate or flawed aspects of the model</a:t>
            </a:r>
          </a:p>
          <a:p>
            <a:pPr>
              <a:spcBef>
                <a:spcPts val="0"/>
              </a:spcBef>
              <a:spcAft>
                <a:spcPts val="600"/>
              </a:spcAft>
              <a:buClr>
                <a:srgbClr val="000000"/>
              </a:buClr>
            </a:pPr>
            <a:r>
              <a:rPr lang="en-US" altLang="en-US" kern="0" dirty="0" smtClean="0">
                <a:solidFill>
                  <a:srgbClr val="000000"/>
                </a:solidFill>
                <a:latin typeface="Garamond"/>
              </a:rPr>
              <a:t>Validators should not have to worry about consequences of their findings</a:t>
            </a:r>
          </a:p>
          <a:p>
            <a:pPr lvl="1">
              <a:spcBef>
                <a:spcPts val="0"/>
              </a:spcBef>
              <a:spcAft>
                <a:spcPts val="600"/>
              </a:spcAft>
              <a:buClr>
                <a:srgbClr val="000000"/>
              </a:buClr>
            </a:pPr>
            <a:r>
              <a:rPr lang="en-US" altLang="en-US" kern="0" dirty="0" smtClean="0">
                <a:latin typeface="Garamond"/>
              </a:rPr>
              <a:t>Sales projections should not be shared with validators if possible</a:t>
            </a:r>
          </a:p>
          <a:p>
            <a:pPr>
              <a:spcBef>
                <a:spcPts val="0"/>
              </a:spcBef>
              <a:spcAft>
                <a:spcPts val="600"/>
              </a:spcAft>
              <a:buClr>
                <a:srgbClr val="000000"/>
              </a:buClr>
            </a:pPr>
            <a:r>
              <a:rPr lang="en-US" altLang="en-US" kern="0" dirty="0" smtClean="0">
                <a:solidFill>
                  <a:srgbClr val="000000"/>
                </a:solidFill>
                <a:latin typeface="Garamond"/>
              </a:rPr>
              <a:t>The validators cannot do their job without communicating with developers and users, but they should not feel pressured to agree with the developer</a:t>
            </a:r>
          </a:p>
          <a:p>
            <a:pPr>
              <a:spcBef>
                <a:spcPts val="0"/>
              </a:spcBef>
              <a:spcAft>
                <a:spcPts val="600"/>
              </a:spcAft>
              <a:buClr>
                <a:srgbClr val="000000"/>
              </a:buClr>
            </a:pPr>
            <a:r>
              <a:rPr lang="en-US" altLang="en-US" kern="0" dirty="0" smtClean="0">
                <a:latin typeface="Garamond"/>
              </a:rPr>
              <a:t>Comparison to similar models elsewhere in the firm may require communicating with staff unconnected to the model under review.</a:t>
            </a:r>
          </a:p>
          <a:p>
            <a:pPr>
              <a:spcBef>
                <a:spcPts val="0"/>
              </a:spcBef>
              <a:spcAft>
                <a:spcPts val="600"/>
              </a:spcAft>
              <a:buClr>
                <a:srgbClr val="000000"/>
              </a:buClr>
            </a:pPr>
            <a:r>
              <a:rPr lang="en-US" altLang="en-US" kern="0" dirty="0" smtClean="0">
                <a:solidFill>
                  <a:srgbClr val="000000"/>
                </a:solidFill>
                <a:latin typeface="Garamond"/>
              </a:rPr>
              <a:t>Attending developer meetings does not compromise independence, but the validator should be careful about what they say in such a venue.</a:t>
            </a:r>
          </a:p>
          <a:p>
            <a:pPr eaLnBrk="1" hangingPunct="1"/>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a:t>
            </a:fld>
            <a:endParaRPr lang="en-US" dirty="0">
              <a:ea typeface="ＭＳ Ｐゴシック" pitchFamily="-84" charset="-128"/>
            </a:endParaRPr>
          </a:p>
        </p:txBody>
      </p:sp>
    </p:spTree>
    <p:extLst>
      <p:ext uri="{BB962C8B-B14F-4D97-AF65-F5344CB8AC3E}">
        <p14:creationId xmlns:p14="http://schemas.microsoft.com/office/powerpoint/2010/main" val="293348789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dirty="0" smtClean="0"/>
              <a:t>Use for CCAR and stress tests</a:t>
            </a:r>
            <a:endParaRPr lang="en-US" dirty="0"/>
          </a:p>
        </p:txBody>
      </p:sp>
      <p:sp>
        <p:nvSpPr>
          <p:cNvPr id="2" name="Content Placeholder 1"/>
          <p:cNvSpPr>
            <a:spLocks noGrp="1"/>
          </p:cNvSpPr>
          <p:nvPr>
            <p:ph idx="1"/>
          </p:nvPr>
        </p:nvSpPr>
        <p:spPr/>
        <p:txBody>
          <a:bodyPr/>
          <a:lstStyle/>
          <a:p>
            <a:r>
              <a:rPr lang="en-US" dirty="0" smtClean="0"/>
              <a:t>So this technique, although it does not predict stresses, hints at what will happen to the concordance between X and Y during large moves.  If the scenario being validated is not consistent with the tonsuring graph’s hint, ask the developer whether this is a bug or a feature.</a:t>
            </a:r>
          </a:p>
          <a:p>
            <a:r>
              <a:rPr lang="en-US" dirty="0" smtClean="0"/>
              <a:t>Concordance increasing with stress may imply more contagion, but decreasing during stress might imply a circuit breaker or a natural crisis hedge.</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220</a:t>
            </a:fld>
            <a:endParaRPr lang="en-US" dirty="0">
              <a:ea typeface="ＭＳ Ｐゴシック" pitchFamily="-84" charset="-128"/>
            </a:endParaRPr>
          </a:p>
        </p:txBody>
      </p:sp>
    </p:spTree>
    <p:extLst>
      <p:ext uri="{BB962C8B-B14F-4D97-AF65-F5344CB8AC3E}">
        <p14:creationId xmlns:p14="http://schemas.microsoft.com/office/powerpoint/2010/main" val="110140488"/>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dirty="0" smtClean="0"/>
              <a:t>Levels of Stress and Intended Model Use</a:t>
            </a:r>
            <a:endParaRPr lang="en-US" dirty="0"/>
          </a:p>
        </p:txBody>
      </p:sp>
      <p:sp>
        <p:nvSpPr>
          <p:cNvPr id="2" name="Content Placeholder 1"/>
          <p:cNvSpPr>
            <a:spLocks noGrp="1"/>
          </p:cNvSpPr>
          <p:nvPr>
            <p:ph idx="1"/>
          </p:nvPr>
        </p:nvSpPr>
        <p:spPr>
          <a:xfrm>
            <a:off x="562886" y="851876"/>
            <a:ext cx="11015133" cy="5517025"/>
          </a:xfrm>
        </p:spPr>
        <p:txBody>
          <a:bodyPr/>
          <a:lstStyle/>
          <a:p>
            <a:r>
              <a:rPr lang="en-US" dirty="0" smtClean="0"/>
              <a:t>How stressful of a stress you use will depend on what you are using it for.  </a:t>
            </a:r>
          </a:p>
          <a:p>
            <a:r>
              <a:rPr lang="en-US" dirty="0" smtClean="0"/>
              <a:t>A circular argument would measure the level of stress by how much loss it causes to your firm’s portfolio, and then run a stress test at the decided level to see how big a loss was caused.</a:t>
            </a:r>
          </a:p>
          <a:p>
            <a:pPr lvl="1"/>
            <a:r>
              <a:rPr lang="en-US" dirty="0" smtClean="0"/>
              <a:t>Do you want this level to be painful, very painful, equal to N times average VaR, big enough to cause CCAR failure, or some other objective?</a:t>
            </a:r>
          </a:p>
          <a:p>
            <a:r>
              <a:rPr lang="en-US" dirty="0" smtClean="0"/>
              <a:t>Less circular is if level was defined by losses on some “standardized” portfolio that was sort of like the real one but had no hedging or dynamic rebalancing.</a:t>
            </a:r>
          </a:p>
          <a:p>
            <a:r>
              <a:rPr lang="en-US" dirty="0" smtClean="0"/>
              <a:t>Using these standard portfolios, one suggestion for multiple stress scenarios is to scale them to the same loss on the standardized portfolio.  If you know in advance which scenario is more stressful in a given run, or it’s always the same scenario every time (often monthly) you run them, you’ve done it wrong. </a:t>
            </a:r>
          </a:p>
          <a:p>
            <a:r>
              <a:rPr lang="en-US" dirty="0" smtClean="0"/>
              <a:t>Either the positions are not being altered to lower stress losses, or the tests themselves need work.</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221</a:t>
            </a:fld>
            <a:endParaRPr lang="en-US" dirty="0">
              <a:ea typeface="ＭＳ Ｐゴシック" pitchFamily="-84" charset="-128"/>
            </a:endParaRPr>
          </a:p>
        </p:txBody>
      </p:sp>
    </p:spTree>
    <p:extLst>
      <p:ext uri="{BB962C8B-B14F-4D97-AF65-F5344CB8AC3E}">
        <p14:creationId xmlns:p14="http://schemas.microsoft.com/office/powerpoint/2010/main" val="4244911917"/>
      </p:ext>
    </p:extLst>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p:txBody>
          <a:bodyPr/>
          <a:lstStyle/>
          <a:p>
            <a:r>
              <a:rPr lang="en-US" dirty="0" smtClean="0"/>
              <a:t>Calibration, Data, and Judgment</a:t>
            </a:r>
            <a:endParaRPr lang="en-US" dirty="0"/>
          </a:p>
        </p:txBody>
      </p:sp>
      <p:sp>
        <p:nvSpPr>
          <p:cNvPr id="2" name="Content Placeholder 1"/>
          <p:cNvSpPr>
            <a:spLocks noGrp="1"/>
          </p:cNvSpPr>
          <p:nvPr>
            <p:ph idx="1"/>
          </p:nvPr>
        </p:nvSpPr>
        <p:spPr>
          <a:xfrm>
            <a:off x="562886" y="851876"/>
            <a:ext cx="11015133" cy="5517025"/>
          </a:xfrm>
        </p:spPr>
        <p:txBody>
          <a:bodyPr/>
          <a:lstStyle/>
          <a:p>
            <a:r>
              <a:rPr lang="en-US" dirty="0" smtClean="0"/>
              <a:t>The larger the stress, the less historical data there is that had such a large stress.  </a:t>
            </a:r>
          </a:p>
          <a:p>
            <a:r>
              <a:rPr lang="en-US" dirty="0" smtClean="0"/>
              <a:t>So for less severe stresses, you can calibrate it vs. the historical record of your own economy or a proxy similar country’s economy.  </a:t>
            </a:r>
          </a:p>
          <a:p>
            <a:r>
              <a:rPr lang="en-US" dirty="0" smtClean="0"/>
              <a:t>The further back in time or less similar the proxy economy was to here and now, the less informative the comparison, so it’s more a suggestion than a calibration.</a:t>
            </a:r>
          </a:p>
          <a:p>
            <a:r>
              <a:rPr lang="en-US" dirty="0" smtClean="0"/>
              <a:t>Subjective assessment is needed for larger stresses, on plausibility and on relevance.</a:t>
            </a:r>
          </a:p>
          <a:p>
            <a:pPr lvl="1"/>
            <a:r>
              <a:rPr lang="en-US" dirty="0" smtClean="0"/>
              <a:t>The validator should ask themselves what biases are inherent in the person or committee making these subjective judgments.</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222</a:t>
            </a:fld>
            <a:endParaRPr lang="en-US" dirty="0">
              <a:ea typeface="ＭＳ Ｐゴシック" pitchFamily="-84" charset="-128"/>
            </a:endParaRPr>
          </a:p>
        </p:txBody>
      </p:sp>
    </p:spTree>
    <p:extLst>
      <p:ext uri="{BB962C8B-B14F-4D97-AF65-F5344CB8AC3E}">
        <p14:creationId xmlns:p14="http://schemas.microsoft.com/office/powerpoint/2010/main" val="744874369"/>
      </p:ext>
    </p:extLst>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r>
              <a:rPr lang="en-US"/>
              <a:t>Stress Testing for Validation vs. Stress Testing for Risk</a:t>
            </a:r>
          </a:p>
        </p:txBody>
      </p:sp>
      <p:sp>
        <p:nvSpPr>
          <p:cNvPr id="267267" name="Rectangle 3"/>
          <p:cNvSpPr>
            <a:spLocks noGrp="1" noChangeArrowheads="1"/>
          </p:cNvSpPr>
          <p:nvPr>
            <p:ph type="body" sz="half" idx="1"/>
          </p:nvPr>
        </p:nvSpPr>
        <p:spPr/>
        <p:txBody>
          <a:bodyPr/>
          <a:lstStyle/>
          <a:p>
            <a:pPr>
              <a:buFont typeface="Arial" pitchFamily="34" charset="0"/>
              <a:buNone/>
            </a:pPr>
            <a:r>
              <a:rPr lang="en-US" sz="1600" dirty="0"/>
              <a:t> </a:t>
            </a:r>
            <a:r>
              <a:rPr lang="en-US" sz="2200" dirty="0"/>
              <a:t>Stressing a Model</a:t>
            </a:r>
          </a:p>
          <a:p>
            <a:pPr>
              <a:spcBef>
                <a:spcPct val="0"/>
              </a:spcBef>
            </a:pPr>
            <a:r>
              <a:rPr lang="en-US" sz="2200" b="0" dirty="0"/>
              <a:t>Stresses so large that the model “breaks” or misbehaves</a:t>
            </a:r>
          </a:p>
          <a:p>
            <a:pPr>
              <a:spcBef>
                <a:spcPct val="0"/>
              </a:spcBef>
            </a:pPr>
            <a:r>
              <a:rPr lang="en-US" sz="2200" b="0" dirty="0"/>
              <a:t>Designed to test model</a:t>
            </a:r>
          </a:p>
          <a:p>
            <a:pPr>
              <a:spcBef>
                <a:spcPct val="0"/>
              </a:spcBef>
            </a:pPr>
            <a:r>
              <a:rPr lang="en-US" sz="2200" b="0" dirty="0"/>
              <a:t>Stresses to test facets of model, not necessary to be plausible or meaningful</a:t>
            </a:r>
          </a:p>
          <a:p>
            <a:pPr>
              <a:spcBef>
                <a:spcPct val="0"/>
              </a:spcBef>
            </a:pPr>
            <a:r>
              <a:rPr lang="en-US" sz="2200" b="0" dirty="0"/>
              <a:t>Examine each result separately</a:t>
            </a:r>
          </a:p>
          <a:p>
            <a:pPr>
              <a:spcBef>
                <a:spcPct val="0"/>
              </a:spcBef>
            </a:pPr>
            <a:r>
              <a:rPr lang="en-US" sz="2200" b="0" dirty="0"/>
              <a:t>Choose a few representative positions</a:t>
            </a:r>
          </a:p>
          <a:p>
            <a:pPr>
              <a:spcBef>
                <a:spcPct val="0"/>
              </a:spcBef>
            </a:pPr>
            <a:r>
              <a:rPr lang="en-US" sz="2200" b="0" dirty="0"/>
              <a:t>Only report results that are informative or unexpected</a:t>
            </a:r>
          </a:p>
          <a:p>
            <a:pPr>
              <a:spcBef>
                <a:spcPct val="0"/>
              </a:spcBef>
            </a:pPr>
            <a:r>
              <a:rPr lang="en-US" sz="2200" b="0" dirty="0"/>
              <a:t>Calibrate if needed, and not necessarily to any particular date</a:t>
            </a:r>
          </a:p>
          <a:p>
            <a:pPr>
              <a:spcBef>
                <a:spcPct val="0"/>
              </a:spcBef>
            </a:pPr>
            <a:r>
              <a:rPr lang="en-US" sz="2200" b="0" dirty="0"/>
              <a:t>Stresses usually ad-hoc, need not be plausible or multidimensional</a:t>
            </a:r>
          </a:p>
          <a:p>
            <a:pPr>
              <a:spcBef>
                <a:spcPct val="0"/>
              </a:spcBef>
            </a:pPr>
            <a:r>
              <a:rPr lang="en-US" sz="2200" b="0" dirty="0"/>
              <a:t>Stresses might include regime changes or variant stochastic processes </a:t>
            </a:r>
          </a:p>
          <a:p>
            <a:pPr>
              <a:spcBef>
                <a:spcPct val="0"/>
              </a:spcBef>
            </a:pPr>
            <a:endParaRPr lang="en-US" sz="1600" b="0" dirty="0"/>
          </a:p>
        </p:txBody>
      </p:sp>
      <p:sp>
        <p:nvSpPr>
          <p:cNvPr id="267268" name="Rectangle 4"/>
          <p:cNvSpPr>
            <a:spLocks noGrp="1" noChangeArrowheads="1"/>
          </p:cNvSpPr>
          <p:nvPr>
            <p:ph type="body" sz="half" idx="2"/>
          </p:nvPr>
        </p:nvSpPr>
        <p:spPr/>
        <p:txBody>
          <a:bodyPr/>
          <a:lstStyle/>
          <a:p>
            <a:pPr>
              <a:buFont typeface="Arial" pitchFamily="34" charset="0"/>
              <a:buNone/>
            </a:pPr>
            <a:r>
              <a:rPr lang="en-US" sz="2200" dirty="0"/>
              <a:t>Modeling a Stress</a:t>
            </a:r>
          </a:p>
          <a:p>
            <a:pPr>
              <a:spcBef>
                <a:spcPct val="0"/>
              </a:spcBef>
            </a:pPr>
            <a:r>
              <a:rPr lang="en-US" sz="2200" b="0" dirty="0"/>
              <a:t>Stresses large but plausible OR Monte-Carlo with no plausibility test</a:t>
            </a:r>
          </a:p>
          <a:p>
            <a:pPr>
              <a:spcBef>
                <a:spcPct val="0"/>
              </a:spcBef>
            </a:pPr>
            <a:r>
              <a:rPr lang="en-US" sz="2200" b="0" dirty="0"/>
              <a:t>Designed for informative outputs</a:t>
            </a:r>
          </a:p>
          <a:p>
            <a:pPr>
              <a:spcBef>
                <a:spcPct val="0"/>
              </a:spcBef>
            </a:pPr>
            <a:r>
              <a:rPr lang="en-US" sz="2200" b="0" dirty="0"/>
              <a:t>Meaningful broad-based scenarios, preferably with descriptive titles</a:t>
            </a:r>
          </a:p>
          <a:p>
            <a:pPr>
              <a:spcBef>
                <a:spcPct val="0"/>
              </a:spcBef>
            </a:pPr>
            <a:r>
              <a:rPr lang="en-US" sz="2200" b="0" dirty="0"/>
              <a:t>Possibly only use ensemble statistics</a:t>
            </a:r>
          </a:p>
          <a:p>
            <a:pPr>
              <a:spcBef>
                <a:spcPct val="0"/>
              </a:spcBef>
            </a:pPr>
            <a:r>
              <a:rPr lang="en-US" sz="2200" b="0" dirty="0"/>
              <a:t>Run entire portfolio through each stress</a:t>
            </a:r>
          </a:p>
          <a:p>
            <a:pPr>
              <a:spcBef>
                <a:spcPct val="0"/>
              </a:spcBef>
            </a:pPr>
            <a:r>
              <a:rPr lang="en-US" sz="2200" b="0" dirty="0"/>
              <a:t>Report all results, but probably aggregated or summarized</a:t>
            </a:r>
          </a:p>
          <a:p>
            <a:pPr>
              <a:spcBef>
                <a:spcPct val="0"/>
              </a:spcBef>
            </a:pPr>
            <a:r>
              <a:rPr lang="en-US" sz="2200" b="0" dirty="0"/>
              <a:t>Periodic up-to-date recalibration to retain plausibility</a:t>
            </a:r>
          </a:p>
          <a:p>
            <a:pPr>
              <a:spcBef>
                <a:spcPct val="0"/>
              </a:spcBef>
            </a:pPr>
            <a:r>
              <a:rPr lang="en-US" sz="2200" b="0" dirty="0"/>
              <a:t>Stresses subject to senior management scrutiny</a:t>
            </a:r>
          </a:p>
          <a:p>
            <a:pPr>
              <a:spcBef>
                <a:spcPct val="0"/>
              </a:spcBef>
            </a:pPr>
            <a:r>
              <a:rPr lang="en-US" sz="2200" b="0" dirty="0"/>
              <a:t>Has market changed regimes enough to make model irrelevant or obsolete?</a:t>
            </a:r>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223</a:t>
            </a:fld>
            <a:endParaRPr lang="en-US" dirty="0">
              <a:ea typeface="ＭＳ Ｐゴシック" pitchFamily="-84" charset="-128"/>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p:txBody>
          <a:bodyPr/>
          <a:lstStyle/>
          <a:p>
            <a:r>
              <a:rPr lang="en-US" dirty="0"/>
              <a:t>Validation stresses – a menu</a:t>
            </a:r>
          </a:p>
        </p:txBody>
      </p:sp>
      <p:sp>
        <p:nvSpPr>
          <p:cNvPr id="252931" name="Rectangle 3"/>
          <p:cNvSpPr>
            <a:spLocks noGrp="1" noChangeArrowheads="1"/>
          </p:cNvSpPr>
          <p:nvPr>
            <p:ph type="body" idx="1"/>
          </p:nvPr>
        </p:nvSpPr>
        <p:spPr/>
        <p:txBody>
          <a:bodyPr/>
          <a:lstStyle/>
          <a:p>
            <a:pPr>
              <a:lnSpc>
                <a:spcPct val="100000"/>
              </a:lnSpc>
            </a:pPr>
            <a:r>
              <a:rPr lang="en-US" sz="2200" dirty="0"/>
              <a:t>There are several ways of choosing validation stress tests, and often it is helpful to use more than one.</a:t>
            </a:r>
          </a:p>
          <a:p>
            <a:pPr lvl="1">
              <a:lnSpc>
                <a:spcPct val="100000"/>
              </a:lnSpc>
            </a:pPr>
            <a:r>
              <a:rPr lang="en-US" sz="2200" dirty="0"/>
              <a:t>Historical scenarios – observed past intervals, usually involving large changes, that might be a useful test for the model.  This is also called backtesting.</a:t>
            </a:r>
          </a:p>
          <a:p>
            <a:pPr lvl="1">
              <a:lnSpc>
                <a:spcPct val="100000"/>
              </a:lnSpc>
            </a:pPr>
            <a:r>
              <a:rPr lang="en-US" sz="2200" dirty="0"/>
              <a:t>Sensitivity tests – Here the start date and the end date are both now, and all but one (or perhaps a few) of the inputs are unchanged. (Instantaneous jumps)</a:t>
            </a:r>
          </a:p>
          <a:p>
            <a:pPr lvl="1">
              <a:lnSpc>
                <a:spcPct val="100000"/>
              </a:lnSpc>
            </a:pPr>
            <a:r>
              <a:rPr lang="en-US" sz="2200" dirty="0"/>
              <a:t>Ladder (grid) tests </a:t>
            </a:r>
            <a:r>
              <a:rPr lang="en-US" sz="2200" dirty="0">
                <a:latin typeface="Garamond"/>
              </a:rPr>
              <a:t>–</a:t>
            </a:r>
            <a:r>
              <a:rPr lang="en-US" sz="2200" dirty="0"/>
              <a:t> a set of sensitivity tests with various widely spaced values of the same input(s).  </a:t>
            </a:r>
          </a:p>
          <a:p>
            <a:pPr lvl="1">
              <a:lnSpc>
                <a:spcPct val="100000"/>
              </a:lnSpc>
            </a:pPr>
            <a:r>
              <a:rPr lang="en-US" sz="2200" dirty="0"/>
              <a:t>Monte Carlo </a:t>
            </a:r>
            <a:r>
              <a:rPr lang="en-US" sz="2200" dirty="0">
                <a:latin typeface="Garamond"/>
              </a:rPr>
              <a:t>–</a:t>
            </a:r>
            <a:r>
              <a:rPr lang="en-US" sz="2200" dirty="0"/>
              <a:t> Generate lots of random scenarios, examine each individually, and see which ones are stressful </a:t>
            </a:r>
            <a:r>
              <a:rPr lang="en-US" sz="2200" dirty="0">
                <a:latin typeface="Garamond"/>
              </a:rPr>
              <a:t>–</a:t>
            </a:r>
            <a:r>
              <a:rPr lang="en-US" sz="2200" dirty="0"/>
              <a:t> they cause the model to behave oddly or unexpectedly.  Use a generator with fatter tails than any calibration.  Look for patterns. This is not the same as statistical analysis of the result distribution.  </a:t>
            </a:r>
          </a:p>
          <a:p>
            <a:pPr lvl="1">
              <a:lnSpc>
                <a:spcPct val="100000"/>
              </a:lnSpc>
            </a:pPr>
            <a:r>
              <a:rPr lang="en-US" sz="2200" dirty="0"/>
              <a:t>Process alterations </a:t>
            </a:r>
            <a:r>
              <a:rPr lang="en-US" sz="2200" dirty="0">
                <a:latin typeface="Garamond"/>
              </a:rPr>
              <a:t>–</a:t>
            </a:r>
            <a:r>
              <a:rPr lang="en-US" sz="2200" dirty="0"/>
              <a:t> Add a new tunable parameter where the model assumes this is tuned to zero.</a:t>
            </a:r>
          </a:p>
          <a:p>
            <a:pPr lvl="1">
              <a:lnSpc>
                <a:spcPct val="100000"/>
              </a:lnSpc>
            </a:pPr>
            <a:r>
              <a:rPr lang="en-US" sz="2200" dirty="0"/>
              <a:t>Manual selection </a:t>
            </a:r>
            <a:r>
              <a:rPr lang="en-US" sz="2200" dirty="0">
                <a:latin typeface="Garamond"/>
              </a:rPr>
              <a:t>–</a:t>
            </a:r>
            <a:r>
              <a:rPr lang="en-US" sz="2200" dirty="0"/>
              <a:t> What particular few stress patterns are most instructive about the model</a:t>
            </a:r>
            <a:r>
              <a:rPr lang="en-US" sz="2200" dirty="0">
                <a:latin typeface="Garamond"/>
              </a:rPr>
              <a:t>’</a:t>
            </a:r>
            <a:r>
              <a:rPr lang="en-US" sz="2200" dirty="0"/>
              <a:t>s behavior and limitations? This is often informed by prior MC stresses.</a:t>
            </a:r>
            <a:endParaRPr lang="el-GR" sz="2200"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224</a:t>
            </a:fld>
            <a:endParaRPr lang="en-US" dirty="0">
              <a:ea typeface="ＭＳ Ｐゴシック" pitchFamily="-84" charset="-128"/>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r>
              <a:rPr lang="en-US"/>
              <a:t>Stresses for validation</a:t>
            </a:r>
          </a:p>
        </p:txBody>
      </p:sp>
      <p:sp>
        <p:nvSpPr>
          <p:cNvPr id="254979" name="Rectangle 3"/>
          <p:cNvSpPr>
            <a:spLocks noGrp="1" noChangeArrowheads="1"/>
          </p:cNvSpPr>
          <p:nvPr>
            <p:ph type="body" idx="1"/>
          </p:nvPr>
        </p:nvSpPr>
        <p:spPr/>
        <p:txBody>
          <a:bodyPr/>
          <a:lstStyle/>
          <a:p>
            <a:pPr>
              <a:lnSpc>
                <a:spcPct val="110000"/>
              </a:lnSpc>
            </a:pPr>
            <a:r>
              <a:rPr lang="en-US" dirty="0"/>
              <a:t>The point of running stress tests for validation is to try to cause the model to misbehave, separately from any details about the positions that are being modeled.  The size of portfolios being stressed should, in my opinion, all be quite small, and at least as diverse as anything you plausibly might use the model for in the foreseeable future.  </a:t>
            </a:r>
          </a:p>
          <a:p>
            <a:pPr>
              <a:lnSpc>
                <a:spcPct val="110000"/>
              </a:lnSpc>
            </a:pPr>
            <a:r>
              <a:rPr lang="en-US" dirty="0"/>
              <a:t>This </a:t>
            </a:r>
            <a:r>
              <a:rPr lang="en-US" dirty="0" smtClean="0"/>
              <a:t>tests the </a:t>
            </a:r>
            <a:r>
              <a:rPr lang="en-US" dirty="0"/>
              <a:t>model’s response to inputs and parameters, not the validity of the inputs or the plausibility of the stresses.  In a realistic stress scenario, you may wish to include the feedback effects of portfolio or model changes that could be caused by embedded contract triggers or company policies.  Validation stresses need not be realistic.</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225</a:t>
            </a:fld>
            <a:endParaRPr lang="en-US" dirty="0">
              <a:ea typeface="ＭＳ Ｐゴシック" pitchFamily="-84" charset="-128"/>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a:t>Unrealistic is okay</a:t>
            </a:r>
          </a:p>
        </p:txBody>
      </p:sp>
      <p:pic>
        <p:nvPicPr>
          <p:cNvPr id="356355"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087429" y="956930"/>
            <a:ext cx="8247418" cy="5141728"/>
          </a:xfrm>
        </p:spPr>
      </p:pic>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226</a:t>
            </a:fld>
            <a:endParaRPr lang="en-US" dirty="0">
              <a:ea typeface="ＭＳ Ｐゴシック" pitchFamily="-84" charset="-128"/>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p:cNvSpPr>
            <a:spLocks noGrp="1" noChangeArrowheads="1"/>
          </p:cNvSpPr>
          <p:nvPr>
            <p:ph type="title"/>
          </p:nvPr>
        </p:nvSpPr>
        <p:spPr/>
        <p:txBody>
          <a:bodyPr/>
          <a:lstStyle/>
          <a:p>
            <a:r>
              <a:rPr lang="en-US"/>
              <a:t>Stressed Time Series Scenario</a:t>
            </a:r>
          </a:p>
        </p:txBody>
      </p:sp>
      <p:sp>
        <p:nvSpPr>
          <p:cNvPr id="263171" name="Rectangle 3"/>
          <p:cNvSpPr>
            <a:spLocks noGrp="1" noChangeArrowheads="1"/>
          </p:cNvSpPr>
          <p:nvPr>
            <p:ph type="body" idx="1"/>
          </p:nvPr>
        </p:nvSpPr>
        <p:spPr/>
        <p:txBody>
          <a:bodyPr/>
          <a:lstStyle/>
          <a:p>
            <a:pPr>
              <a:buFont typeface="Arial" pitchFamily="34" charset="0"/>
              <a:buNone/>
            </a:pPr>
            <a:r>
              <a:rPr lang="en-US"/>
              <a:t> </a:t>
            </a:r>
          </a:p>
          <a:p>
            <a:pPr>
              <a:buFont typeface="Arial" pitchFamily="34" charset="0"/>
              <a:buNone/>
            </a:pPr>
            <a:endParaRPr lang="en-US"/>
          </a:p>
        </p:txBody>
      </p:sp>
      <p:pic>
        <p:nvPicPr>
          <p:cNvPr id="263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667" y="981075"/>
            <a:ext cx="10752667"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442791" y="1158949"/>
            <a:ext cx="1509823" cy="2764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227</a:t>
            </a:fld>
            <a:endParaRPr lang="en-US" dirty="0">
              <a:ea typeface="ＭＳ Ｐゴシック" pitchFamily="-84" charset="-128"/>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smtClean="0"/>
              <a:t>Stressing the Copula</a:t>
            </a:r>
            <a:endParaRPr lang="en-US" dirty="0"/>
          </a:p>
        </p:txBody>
      </p:sp>
      <p:sp>
        <p:nvSpPr>
          <p:cNvPr id="360451" name="Rectangle 3"/>
          <p:cNvSpPr>
            <a:spLocks noGrp="1" noChangeArrowheads="1"/>
          </p:cNvSpPr>
          <p:nvPr>
            <p:ph type="body" idx="1"/>
          </p:nvPr>
        </p:nvSpPr>
        <p:spPr>
          <a:xfrm>
            <a:off x="562886" y="851877"/>
            <a:ext cx="11015133" cy="5538290"/>
          </a:xfrm>
        </p:spPr>
        <p:txBody>
          <a:bodyPr/>
          <a:lstStyle/>
          <a:p>
            <a:r>
              <a:rPr lang="en-US" sz="1800" dirty="0"/>
              <a:t>Here I start with the independence copula density</a:t>
            </a:r>
          </a:p>
          <a:p>
            <a:endParaRPr lang="en-US" sz="1800" dirty="0"/>
          </a:p>
          <a:p>
            <a:endParaRPr lang="en-US" sz="1800" dirty="0"/>
          </a:p>
          <a:p>
            <a:endParaRPr lang="en-US" sz="1800" dirty="0"/>
          </a:p>
          <a:p>
            <a:r>
              <a:rPr lang="en-US" sz="1800" dirty="0"/>
              <a:t>And add some lower tail dependence</a:t>
            </a:r>
          </a:p>
          <a:p>
            <a:endParaRPr lang="en-US" sz="1800" dirty="0"/>
          </a:p>
          <a:p>
            <a:endParaRPr lang="en-US" sz="1800" dirty="0" smtClean="0"/>
          </a:p>
          <a:p>
            <a:endParaRPr lang="en-US" sz="1800" dirty="0"/>
          </a:p>
          <a:p>
            <a:endParaRPr lang="en-US" sz="1800" dirty="0"/>
          </a:p>
          <a:p>
            <a:r>
              <a:rPr lang="en-US" sz="1800" dirty="0"/>
              <a:t>and some </a:t>
            </a:r>
            <a:r>
              <a:rPr lang="en-US" sz="1800" dirty="0" smtClean="0"/>
              <a:t>more</a:t>
            </a:r>
          </a:p>
          <a:p>
            <a:endParaRPr lang="en-US" sz="1800" dirty="0"/>
          </a:p>
          <a:p>
            <a:endParaRPr lang="en-US" sz="1800" dirty="0" smtClean="0"/>
          </a:p>
          <a:p>
            <a:endParaRPr lang="en-US" sz="1800" dirty="0"/>
          </a:p>
          <a:p>
            <a:endParaRPr lang="en-US" sz="1800" dirty="0" smtClean="0"/>
          </a:p>
          <a:p>
            <a:r>
              <a:rPr lang="en-US" sz="1800" dirty="0" smtClean="0"/>
              <a:t>You can do this with any two time series; it leaves marginal densities unchanged but adds tail dependence.</a:t>
            </a:r>
            <a:endParaRPr lang="en-US" sz="1800" dirty="0"/>
          </a:p>
          <a:p>
            <a:endParaRPr lang="en-US" sz="1800" dirty="0"/>
          </a:p>
          <a:p>
            <a:endParaRPr lang="en-US" dirty="0"/>
          </a:p>
        </p:txBody>
      </p:sp>
      <p:pic>
        <p:nvPicPr>
          <p:cNvPr id="3604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5611" y="859724"/>
            <a:ext cx="4895849" cy="151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04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1750" y="2541404"/>
            <a:ext cx="4897967" cy="151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04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754" y="4291456"/>
            <a:ext cx="4927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228</a:t>
            </a:fld>
            <a:endParaRPr lang="en-US" dirty="0">
              <a:ea typeface="ＭＳ Ｐゴシック" pitchFamily="-84" charset="-128"/>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smtClean="0"/>
              <a:t>Stresses for Risk Management or CCAR</a:t>
            </a:r>
            <a:endParaRPr lang="en-US" dirty="0"/>
          </a:p>
        </p:txBody>
      </p:sp>
      <p:sp>
        <p:nvSpPr>
          <p:cNvPr id="360451" name="Rectangle 3"/>
          <p:cNvSpPr>
            <a:spLocks noGrp="1" noChangeArrowheads="1"/>
          </p:cNvSpPr>
          <p:nvPr>
            <p:ph type="body" idx="1"/>
          </p:nvPr>
        </p:nvSpPr>
        <p:spPr>
          <a:xfrm>
            <a:off x="562886" y="851877"/>
            <a:ext cx="11015133" cy="5538290"/>
          </a:xfrm>
        </p:spPr>
        <p:txBody>
          <a:bodyPr/>
          <a:lstStyle/>
          <a:p>
            <a:endParaRPr lang="en-US" sz="1800" dirty="0"/>
          </a:p>
          <a:p>
            <a:r>
              <a:rPr lang="en-US" dirty="0" smtClean="0"/>
              <a:t>Ideally there should be a mix of historical stresses and hypothetical ones.</a:t>
            </a:r>
          </a:p>
          <a:p>
            <a:r>
              <a:rPr lang="en-US" dirty="0" smtClean="0"/>
              <a:t>Try informing </a:t>
            </a:r>
            <a:r>
              <a:rPr lang="en-US" dirty="0"/>
              <a:t>your models with user expertise and </a:t>
            </a:r>
            <a:r>
              <a:rPr lang="en-US" dirty="0" smtClean="0"/>
              <a:t>judgment </a:t>
            </a:r>
            <a:r>
              <a:rPr lang="en-US" dirty="0"/>
              <a:t>in the selection of hypothetical scenarios.  There are several ways of doing this:</a:t>
            </a:r>
          </a:p>
          <a:p>
            <a:r>
              <a:rPr lang="en-US" dirty="0"/>
              <a:t>Let the user choose and then fill in the details they omitted.  The best of these have pithy names like “China Invades Taiwan” or “Mr. Fusion” or “Hyperinflation</a:t>
            </a:r>
            <a:r>
              <a:rPr lang="en-US" dirty="0" smtClean="0"/>
              <a:t>”</a:t>
            </a:r>
          </a:p>
          <a:p>
            <a:r>
              <a:rPr lang="en-US" dirty="0"/>
              <a:t>Stress scenarios need not have a probability assigned, but a catchy name helps</a:t>
            </a:r>
            <a:r>
              <a:rPr lang="en-US" dirty="0" smtClean="0"/>
              <a:t>.</a:t>
            </a:r>
            <a:endParaRPr lang="en-US" dirty="0"/>
          </a:p>
          <a:p>
            <a:r>
              <a:rPr lang="en-US" dirty="0"/>
              <a:t>Choose past time periods that illustrate the effect or stress you want to model. </a:t>
            </a:r>
          </a:p>
          <a:p>
            <a:r>
              <a:rPr lang="en-US" dirty="0"/>
              <a:t>Run Monte Carlo and  grab some of the scenarios the computer generated – they won’t make any </a:t>
            </a:r>
            <a:r>
              <a:rPr lang="en-US" dirty="0" smtClean="0"/>
              <a:t>sense but there will be arbitrarily many of them unrelated to each other.</a:t>
            </a:r>
            <a:endParaRPr lang="en-US" dirty="0"/>
          </a:p>
          <a:p>
            <a:r>
              <a:rPr lang="en-US" dirty="0"/>
              <a:t>(PLUG FOR MY COLLEAGUE) Craig Friedman et al (see </a:t>
            </a:r>
            <a:r>
              <a:rPr lang="en-US" dirty="0">
                <a:hlinkClick r:id="rId3"/>
              </a:rPr>
              <a:t>http://</a:t>
            </a:r>
            <a:r>
              <a:rPr lang="en-US" dirty="0" smtClean="0">
                <a:hlinkClick r:id="rId3"/>
              </a:rPr>
              <a:t>papers.ssrn.com/sol3/papers.cfm?abstract_id=1722871</a:t>
            </a:r>
            <a:r>
              <a:rPr lang="en-US" dirty="0" smtClean="0"/>
              <a:t>  </a:t>
            </a:r>
            <a:r>
              <a:rPr lang="en-US" dirty="0"/>
              <a:t>)  has a better </a:t>
            </a:r>
            <a:r>
              <a:rPr lang="en-US" dirty="0" smtClean="0"/>
              <a:t>way, but I won’t discuss it here.</a:t>
            </a:r>
            <a:endParaRPr lang="en-US" dirty="0"/>
          </a:p>
          <a:p>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229</a:t>
            </a:fld>
            <a:endParaRPr lang="en-US" dirty="0">
              <a:ea typeface="ＭＳ Ｐゴシック" pitchFamily="-84" charset="-128"/>
            </a:endParaRPr>
          </a:p>
        </p:txBody>
      </p:sp>
    </p:spTree>
    <p:extLst>
      <p:ext uri="{BB962C8B-B14F-4D97-AF65-F5344CB8AC3E}">
        <p14:creationId xmlns:p14="http://schemas.microsoft.com/office/powerpoint/2010/main" val="1807893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981200" y="274638"/>
            <a:ext cx="7018338" cy="607864"/>
          </a:xfrm>
        </p:spPr>
        <p:txBody>
          <a:bodyPr/>
          <a:lstStyle/>
          <a:p>
            <a:r>
              <a:rPr lang="en-US" altLang="en-US" dirty="0" smtClean="0">
                <a:latin typeface="+mj-lt"/>
              </a:rPr>
              <a:t>Effective Challenge</a:t>
            </a:r>
            <a:endParaRPr lang="en-US" altLang="en-US" dirty="0">
              <a:latin typeface="+mj-lt"/>
            </a:endParaRPr>
          </a:p>
        </p:txBody>
      </p:sp>
      <p:sp>
        <p:nvSpPr>
          <p:cNvPr id="31746" name="Content Placeholder 2"/>
          <p:cNvSpPr>
            <a:spLocks noGrp="1"/>
          </p:cNvSpPr>
          <p:nvPr>
            <p:ph idx="1"/>
          </p:nvPr>
        </p:nvSpPr>
        <p:spPr>
          <a:xfrm>
            <a:off x="1201479" y="1095153"/>
            <a:ext cx="9898912" cy="5090388"/>
          </a:xfrm>
        </p:spPr>
        <p:txBody>
          <a:bodyPr/>
          <a:lstStyle/>
          <a:p>
            <a:pPr>
              <a:lnSpc>
                <a:spcPct val="120000"/>
              </a:lnSpc>
              <a:spcBef>
                <a:spcPct val="40000"/>
              </a:spcBef>
              <a:spcAft>
                <a:spcPct val="0"/>
              </a:spcAft>
              <a:buClr>
                <a:srgbClr val="000000"/>
              </a:buClr>
            </a:pPr>
            <a:r>
              <a:rPr lang="en-US" altLang="en-US" kern="0" dirty="0" smtClean="0">
                <a:solidFill>
                  <a:srgbClr val="000000"/>
                </a:solidFill>
                <a:latin typeface="Garamond"/>
              </a:rPr>
              <a:t>The validator’s job is to try to find flaws and areas for potential improvement</a:t>
            </a:r>
            <a:endParaRPr lang="en-US" altLang="en-US" kern="0" dirty="0">
              <a:solidFill>
                <a:srgbClr val="000000"/>
              </a:solidFill>
              <a:latin typeface="Garamond"/>
            </a:endParaRPr>
          </a:p>
          <a:p>
            <a:pPr>
              <a:lnSpc>
                <a:spcPct val="120000"/>
              </a:lnSpc>
              <a:spcBef>
                <a:spcPct val="40000"/>
              </a:spcBef>
              <a:spcAft>
                <a:spcPct val="0"/>
              </a:spcAft>
              <a:buClr>
                <a:srgbClr val="000000"/>
              </a:buClr>
            </a:pPr>
            <a:r>
              <a:rPr lang="en-US" altLang="en-US" kern="0" dirty="0" smtClean="0">
                <a:latin typeface="Garamond"/>
              </a:rPr>
              <a:t>Must be skilled enough to have a chance of finding issues</a:t>
            </a:r>
          </a:p>
          <a:p>
            <a:pPr>
              <a:lnSpc>
                <a:spcPct val="120000"/>
              </a:lnSpc>
              <a:spcBef>
                <a:spcPct val="40000"/>
              </a:spcBef>
              <a:spcAft>
                <a:spcPct val="0"/>
              </a:spcAft>
              <a:buClr>
                <a:srgbClr val="000000"/>
              </a:buClr>
            </a:pPr>
            <a:r>
              <a:rPr lang="en-US" altLang="en-US" kern="0" dirty="0" smtClean="0">
                <a:latin typeface="Garamond"/>
              </a:rPr>
              <a:t>Need access to data and time to question developers and users</a:t>
            </a:r>
          </a:p>
          <a:p>
            <a:pPr>
              <a:lnSpc>
                <a:spcPct val="120000"/>
              </a:lnSpc>
              <a:spcBef>
                <a:spcPct val="40000"/>
              </a:spcBef>
              <a:spcAft>
                <a:spcPct val="0"/>
              </a:spcAft>
              <a:buClr>
                <a:srgbClr val="000000"/>
              </a:buClr>
            </a:pPr>
            <a:r>
              <a:rPr lang="en-US" altLang="en-US" kern="0" dirty="0" smtClean="0">
                <a:latin typeface="Garamond"/>
              </a:rPr>
              <a:t>Should not feel that compensation and promotions will be withheld as revenge </a:t>
            </a:r>
          </a:p>
          <a:p>
            <a:pPr lvl="1">
              <a:lnSpc>
                <a:spcPct val="120000"/>
              </a:lnSpc>
              <a:spcBef>
                <a:spcPct val="40000"/>
              </a:spcBef>
              <a:buClr>
                <a:srgbClr val="000000"/>
              </a:buClr>
            </a:pPr>
            <a:r>
              <a:rPr lang="en-US" altLang="en-US" kern="0" dirty="0" smtClean="0">
                <a:latin typeface="Garamond"/>
              </a:rPr>
              <a:t>(it happened to me) </a:t>
            </a:r>
          </a:p>
          <a:p>
            <a:pPr>
              <a:lnSpc>
                <a:spcPct val="120000"/>
              </a:lnSpc>
              <a:spcBef>
                <a:spcPct val="40000"/>
              </a:spcBef>
              <a:buClr>
                <a:srgbClr val="000000"/>
              </a:buClr>
            </a:pPr>
            <a:r>
              <a:rPr lang="en-US" altLang="en-US" kern="0" dirty="0" smtClean="0">
                <a:latin typeface="Garamond"/>
              </a:rPr>
              <a:t>Validators have less deadline pressure so they have more time to think about what best practice would be</a:t>
            </a:r>
          </a:p>
          <a:p>
            <a:pPr>
              <a:lnSpc>
                <a:spcPct val="120000"/>
              </a:lnSpc>
              <a:spcBef>
                <a:spcPct val="40000"/>
              </a:spcBef>
              <a:buClr>
                <a:srgbClr val="000000"/>
              </a:buClr>
            </a:pPr>
            <a:r>
              <a:rPr lang="en-US" altLang="en-US" kern="0" dirty="0" smtClean="0">
                <a:latin typeface="Garamond"/>
              </a:rPr>
              <a:t>Reports should include references to relevant literature</a:t>
            </a:r>
          </a:p>
          <a:p>
            <a:pPr eaLnBrk="1" hangingPunct="1"/>
            <a:endParaRPr lang="en-US" altLang="en-US" sz="1500" dirty="0">
              <a:latin typeface="Arial" pitchFamily="34" charset="0"/>
              <a:cs typeface="Arial" pitchFamily="34"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a:t>
            </a:fld>
            <a:endParaRPr lang="en-US" dirty="0">
              <a:ea typeface="ＭＳ Ｐゴシック" pitchFamily="-84" charset="-128"/>
            </a:endParaRPr>
          </a:p>
        </p:txBody>
      </p:sp>
    </p:spTree>
    <p:extLst>
      <p:ext uri="{BB962C8B-B14F-4D97-AF65-F5344CB8AC3E}">
        <p14:creationId xmlns:p14="http://schemas.microsoft.com/office/powerpoint/2010/main" val="4078433385"/>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754" y="174171"/>
            <a:ext cx="11948160" cy="618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230</a:t>
            </a:fld>
            <a:endParaRPr lang="en-US" dirty="0">
              <a:ea typeface="ＭＳ Ｐゴシック" pitchFamily="-84" charset="-128"/>
            </a:endParaRPr>
          </a:p>
        </p:txBody>
      </p:sp>
    </p:spTree>
    <p:extLst>
      <p:ext uri="{BB962C8B-B14F-4D97-AF65-F5344CB8AC3E}">
        <p14:creationId xmlns:p14="http://schemas.microsoft.com/office/powerpoint/2010/main" val="136115195"/>
      </p:ext>
    </p:extLst>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231</a:t>
            </a:fld>
            <a:endParaRPr lang="en-US" dirty="0">
              <a:ea typeface="ＭＳ Ｐゴシック" pitchFamily="-84" charset="-128"/>
            </a:endParaRPr>
          </a:p>
        </p:txBody>
      </p:sp>
    </p:spTree>
    <p:extLst>
      <p:ext uri="{BB962C8B-B14F-4D97-AF65-F5344CB8AC3E}">
        <p14:creationId xmlns:p14="http://schemas.microsoft.com/office/powerpoint/2010/main" val="22197551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737938"/>
            <a:ext cx="10515600" cy="4740442"/>
          </a:xfrm>
        </p:spPr>
        <p:txBody>
          <a:bodyPr>
            <a:noAutofit/>
          </a:bodyPr>
          <a:lstStyle/>
          <a:p>
            <a:pPr algn="ctr"/>
            <a:r>
              <a:rPr lang="en-US" sz="6600" dirty="0" smtClean="0"/>
              <a:t>Session Eight: </a:t>
            </a:r>
            <a:br>
              <a:rPr lang="en-US" sz="6600" dirty="0" smtClean="0"/>
            </a:br>
            <a:r>
              <a:rPr lang="en-US" sz="6600" dirty="0" smtClean="0"/>
              <a:t>Intended Uses </a:t>
            </a:r>
            <a:br>
              <a:rPr lang="en-US" sz="6600" dirty="0" smtClean="0"/>
            </a:br>
            <a:r>
              <a:rPr lang="en-US" sz="6600" dirty="0" smtClean="0"/>
              <a:t>and</a:t>
            </a:r>
            <a:br>
              <a:rPr lang="en-US" sz="6600" dirty="0" smtClean="0"/>
            </a:br>
            <a:r>
              <a:rPr lang="en-US" sz="6600" dirty="0" smtClean="0"/>
              <a:t>User Approvals</a:t>
            </a:r>
            <a:endParaRPr lang="en-US" sz="66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232</a:t>
            </a:fld>
            <a:endParaRPr lang="en-US" dirty="0">
              <a:ea typeface="ＭＳ Ｐゴシック" pitchFamily="-84" charset="-128"/>
            </a:endParaRPr>
          </a:p>
        </p:txBody>
      </p:sp>
    </p:spTree>
    <p:extLst>
      <p:ext uri="{BB962C8B-B14F-4D97-AF65-F5344CB8AC3E}">
        <p14:creationId xmlns:p14="http://schemas.microsoft.com/office/powerpoint/2010/main" val="2016716042"/>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Session Outline</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pPr marL="457200" indent="-457200">
              <a:buFont typeface="+mj-lt"/>
              <a:buAutoNum type="arabicPeriod"/>
            </a:pPr>
            <a:r>
              <a:rPr lang="en-US" dirty="0" smtClean="0"/>
              <a:t>Good, bad, and pointless models</a:t>
            </a:r>
          </a:p>
          <a:p>
            <a:pPr marL="457200" indent="-457200">
              <a:buFont typeface="+mj-lt"/>
              <a:buAutoNum type="arabicPeriod"/>
            </a:pPr>
            <a:r>
              <a:rPr lang="en-US" dirty="0" smtClean="0"/>
              <a:t>Internal consistency</a:t>
            </a:r>
          </a:p>
          <a:p>
            <a:pPr marL="457200" indent="-457200">
              <a:buFont typeface="+mj-lt"/>
              <a:buAutoNum type="arabicPeriod"/>
            </a:pPr>
            <a:r>
              <a:rPr lang="en-US" dirty="0" smtClean="0"/>
              <a:t>Inappropriate use</a:t>
            </a:r>
          </a:p>
          <a:p>
            <a:pPr marL="457200" indent="-457200">
              <a:buFont typeface="+mj-lt"/>
              <a:buAutoNum type="arabicPeriod"/>
            </a:pPr>
            <a:r>
              <a:rPr lang="en-US" dirty="0" smtClean="0"/>
              <a:t>Fiefdoms</a:t>
            </a:r>
          </a:p>
          <a:p>
            <a:pPr marL="457200" indent="-457200">
              <a:buFont typeface="+mj-lt"/>
              <a:buAutoNum type="arabicPeriod"/>
            </a:pPr>
            <a:r>
              <a:rPr lang="en-US" dirty="0" smtClean="0"/>
              <a:t>Divorce and Path Integrals</a:t>
            </a:r>
          </a:p>
          <a:p>
            <a:pPr marL="457200" indent="-457200">
              <a:buFont typeface="+mj-lt"/>
              <a:buAutoNum type="arabicPeriod"/>
            </a:pPr>
            <a:r>
              <a:rPr lang="en-US" dirty="0" smtClean="0"/>
              <a:t>More anecdotes</a:t>
            </a:r>
            <a:endParaRPr lang="en-US" dirty="0"/>
          </a:p>
          <a:p>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233</a:t>
            </a:fld>
            <a:endParaRPr lang="en-US" dirty="0">
              <a:ea typeface="ＭＳ Ｐゴシック" pitchFamily="-84" charset="-128"/>
            </a:endParaRPr>
          </a:p>
        </p:txBody>
      </p:sp>
    </p:spTree>
    <p:extLst>
      <p:ext uri="{BB962C8B-B14F-4D97-AF65-F5344CB8AC3E}">
        <p14:creationId xmlns:p14="http://schemas.microsoft.com/office/powerpoint/2010/main" val="3408909182"/>
      </p:ext>
    </p:extLst>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Model Risk “Red Flags”</a:t>
            </a:r>
            <a:r>
              <a:rPr lang="en-US" dirty="0" smtClean="0"/>
              <a:t/>
            </a:r>
            <a:br>
              <a:rPr lang="en-US" dirty="0" smtClean="0"/>
            </a:br>
            <a:endParaRPr lang="en-US" dirty="0"/>
          </a:p>
        </p:txBody>
      </p:sp>
      <p:sp>
        <p:nvSpPr>
          <p:cNvPr id="3" name="Content Placeholder 2"/>
          <p:cNvSpPr>
            <a:spLocks noGrp="1"/>
          </p:cNvSpPr>
          <p:nvPr>
            <p:ph idx="1"/>
          </p:nvPr>
        </p:nvSpPr>
        <p:spPr/>
        <p:txBody>
          <a:bodyPr>
            <a:normAutofit/>
          </a:bodyPr>
          <a:lstStyle/>
          <a:p>
            <a:r>
              <a:rPr lang="en-US" dirty="0" smtClean="0"/>
              <a:t>Novelty </a:t>
            </a:r>
            <a:r>
              <a:rPr lang="en-US" dirty="0"/>
              <a:t>- Is the model unlike other generally accepted models for similar products in similar markets?</a:t>
            </a:r>
          </a:p>
          <a:p>
            <a:r>
              <a:rPr lang="en-US" dirty="0" smtClean="0"/>
              <a:t>Fragility </a:t>
            </a:r>
            <a:r>
              <a:rPr lang="en-US" dirty="0"/>
              <a:t>- Do small changes in market data, parameters, or assumptions cause large changes in the prices or Greeks?</a:t>
            </a:r>
          </a:p>
          <a:p>
            <a:r>
              <a:rPr lang="en-US" dirty="0" smtClean="0"/>
              <a:t>Immaturity </a:t>
            </a:r>
            <a:r>
              <a:rPr lang="en-US" dirty="0"/>
              <a:t>- Is the market relatively recently established and not well understood?</a:t>
            </a:r>
          </a:p>
          <a:p>
            <a:r>
              <a:rPr lang="en-US" dirty="0" smtClean="0"/>
              <a:t>Exotic </a:t>
            </a:r>
            <a:r>
              <a:rPr lang="en-US" dirty="0"/>
              <a:t>- Are there few or no similar products that have observable prices?</a:t>
            </a:r>
          </a:p>
          <a:p>
            <a:r>
              <a:rPr lang="en-US" dirty="0" smtClean="0"/>
              <a:t>Benchmarks </a:t>
            </a:r>
            <a:r>
              <a:rPr lang="en-US" dirty="0"/>
              <a:t>- Do alternative models give dissimilar prices and risks?</a:t>
            </a:r>
          </a:p>
          <a:p>
            <a:r>
              <a:rPr lang="en-US" dirty="0" smtClean="0"/>
              <a:t>Illiquidity </a:t>
            </a:r>
            <a:r>
              <a:rPr lang="en-US" dirty="0"/>
              <a:t>- Are the model inputs not reliably observable?</a:t>
            </a:r>
          </a:p>
          <a:p>
            <a:r>
              <a:rPr lang="en-US" dirty="0" smtClean="0"/>
              <a:t>Complexity </a:t>
            </a:r>
            <a:r>
              <a:rPr lang="en-US" dirty="0"/>
              <a:t>- Is the model very complicated relative to the capabilities of the model builders?</a:t>
            </a:r>
          </a:p>
          <a:p>
            <a:r>
              <a:rPr lang="en-US" dirty="0" err="1" smtClean="0"/>
              <a:t>Noncomprehensive</a:t>
            </a:r>
            <a:r>
              <a:rPr lang="en-US" dirty="0" smtClean="0"/>
              <a:t> </a:t>
            </a:r>
            <a:r>
              <a:rPr lang="en-US" dirty="0"/>
              <a:t>- Is the model useful only over a narrow range of market conditions?</a:t>
            </a:r>
          </a:p>
          <a:p>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234</a:t>
            </a:fld>
            <a:endParaRPr lang="en-US" dirty="0">
              <a:ea typeface="ＭＳ Ｐゴシック" pitchFamily="-84" charset="-128"/>
            </a:endParaRPr>
          </a:p>
        </p:txBody>
      </p:sp>
    </p:spTree>
    <p:extLst>
      <p:ext uri="{BB962C8B-B14F-4D97-AF65-F5344CB8AC3E}">
        <p14:creationId xmlns:p14="http://schemas.microsoft.com/office/powerpoint/2010/main" val="3300916447"/>
      </p:ext>
    </p:extLst>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Good Bad Pointless</a:t>
            </a:r>
            <a:endParaRPr lang="en-US" dirty="0"/>
          </a:p>
        </p:txBody>
      </p:sp>
      <p:sp>
        <p:nvSpPr>
          <p:cNvPr id="3" name="Content Placeholder 2"/>
          <p:cNvSpPr>
            <a:spLocks noGrp="1"/>
          </p:cNvSpPr>
          <p:nvPr>
            <p:ph idx="1"/>
          </p:nvPr>
        </p:nvSpPr>
        <p:spPr/>
        <p:txBody>
          <a:bodyPr>
            <a:normAutofit/>
          </a:bodyPr>
          <a:lstStyle/>
          <a:p>
            <a:r>
              <a:rPr lang="en-US" dirty="0" smtClean="0"/>
              <a:t>A good pricing model has very little hedge slippage.</a:t>
            </a:r>
          </a:p>
          <a:p>
            <a:r>
              <a:rPr lang="en-US" dirty="0" smtClean="0"/>
              <a:t>A good risk model backtests well.</a:t>
            </a:r>
          </a:p>
          <a:p>
            <a:r>
              <a:rPr lang="en-US" dirty="0" smtClean="0"/>
              <a:t>A good stress test model seems plausible.</a:t>
            </a:r>
          </a:p>
          <a:p>
            <a:r>
              <a:rPr lang="en-US" dirty="0" smtClean="0"/>
              <a:t>If the simpler model says your firm needs $50 Million in reserves to cover that risk, and you can build a much more accurate model that fits the data perfectly and says the firm needs $1.25 Billion, it may be a poor choice for your career to build that excellent model unless you have to.  This is a “bad” model in the most selfish sense.</a:t>
            </a:r>
          </a:p>
          <a:p>
            <a:r>
              <a:rPr lang="en-US" dirty="0" smtClean="0"/>
              <a:t>A </a:t>
            </a:r>
            <a:r>
              <a:rPr lang="en-US" dirty="0"/>
              <a:t>model that the user doesn’t trust, can’t understand, and therefore won’t use is a “pointless” model</a:t>
            </a:r>
            <a:r>
              <a:rPr lang="en-US" dirty="0" smtClean="0"/>
              <a:t>.  This can be the fault of poor communication skills, poor documentation, a bad model, or sometimes something more personal.</a:t>
            </a:r>
            <a:endParaRPr lang="en-US" dirty="0"/>
          </a:p>
          <a:p>
            <a:endParaRPr lang="en-US" dirty="0"/>
          </a:p>
        </p:txBody>
      </p:sp>
      <p:sp>
        <p:nvSpPr>
          <p:cNvPr id="5" name="Slide Number Placeholder 1"/>
          <p:cNvSpPr txBox="1">
            <a:spLocks/>
          </p:cNvSpPr>
          <p:nvPr/>
        </p:nvSpPr>
        <p:spPr>
          <a:xfrm>
            <a:off x="3313814" y="6336810"/>
            <a:ext cx="887818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smtClean="0">
                <a:latin typeface="Garamond" panose="02020404030301010803" pitchFamily="18" charset="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pPr fontAlgn="base">
                <a:spcBef>
                  <a:spcPct val="0"/>
                </a:spcBef>
                <a:spcAft>
                  <a:spcPct val="0"/>
                </a:spcAft>
              </a:pPr>
              <a:t>235</a:t>
            </a:fld>
            <a:endParaRPr lang="en-US" dirty="0">
              <a:ea typeface="ＭＳ Ｐゴシック" pitchFamily="-84" charset="-128"/>
            </a:endParaRPr>
          </a:p>
        </p:txBody>
      </p:sp>
    </p:spTree>
    <p:extLst>
      <p:ext uri="{BB962C8B-B14F-4D97-AF65-F5344CB8AC3E}">
        <p14:creationId xmlns:p14="http://schemas.microsoft.com/office/powerpoint/2010/main" val="1099220678"/>
      </p:ext>
    </p:extLst>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Divorce and Path Integrals</a:t>
            </a:r>
            <a:endParaRPr lang="en-US" dirty="0"/>
          </a:p>
        </p:txBody>
      </p:sp>
      <p:sp>
        <p:nvSpPr>
          <p:cNvPr id="3" name="Content Placeholder 2"/>
          <p:cNvSpPr>
            <a:spLocks noGrp="1"/>
          </p:cNvSpPr>
          <p:nvPr>
            <p:ph idx="1"/>
          </p:nvPr>
        </p:nvSpPr>
        <p:spPr/>
        <p:txBody>
          <a:bodyPr>
            <a:normAutofit/>
          </a:bodyPr>
          <a:lstStyle/>
          <a:p>
            <a:r>
              <a:rPr lang="en-US" dirty="0" smtClean="0"/>
              <a:t>If the head trader just got divorced from a quant who always used Path Integrals (Green’s Functions), don’t reuse their ex’s techniques for that asset class. (</a:t>
            </a:r>
            <a:r>
              <a:rPr lang="en-US" i="1" dirty="0" smtClean="0">
                <a:solidFill>
                  <a:srgbClr val="FF0000"/>
                </a:solidFill>
              </a:rPr>
              <a:t>Names and techniques changed to protect the guilty</a:t>
            </a:r>
            <a:r>
              <a:rPr lang="en-US" dirty="0" smtClean="0"/>
              <a:t>)</a:t>
            </a:r>
          </a:p>
          <a:p>
            <a:r>
              <a:rPr lang="en-US" dirty="0" smtClean="0"/>
              <a:t>It is extremely important to remember that, unless you are a consultant, and even then maybe, you will have to work with the same developers on future validations, so try to be gentle even when you are failing their model.  I still have a good relationship with some of the developers whose models I failed.</a:t>
            </a:r>
          </a:p>
          <a:p>
            <a:r>
              <a:rPr lang="en-US" dirty="0" smtClean="0"/>
              <a:t>One trick is to remind them that it is better for Validation to find a flaw than if customers or regulators find it.</a:t>
            </a:r>
          </a:p>
          <a:p>
            <a:pPr lvl="1"/>
            <a:r>
              <a:rPr lang="en-US" dirty="0" smtClean="0"/>
              <a:t>At a previous job, they got a very angry call from a client about an obvious bug in a model that was next on my queue for validation – the quoting convention for most currencies is x/$ but for GBP it’s $/£ and the programmer missed it.</a:t>
            </a:r>
            <a:endParaRPr lang="en-US" dirty="0"/>
          </a:p>
          <a:p>
            <a:endParaRPr lang="en-US" dirty="0"/>
          </a:p>
        </p:txBody>
      </p:sp>
      <p:sp>
        <p:nvSpPr>
          <p:cNvPr id="6" name="Slide Number Placeholder 5"/>
          <p:cNvSpPr>
            <a:spLocks noGrp="1"/>
          </p:cNvSpPr>
          <p:nvPr>
            <p:ph type="sldNum" sz="quarter" idx="4"/>
          </p:nvPr>
        </p:nvSpPr>
        <p:spPr>
          <a:xfrm>
            <a:off x="9448800" y="6356350"/>
            <a:ext cx="2743200" cy="365125"/>
          </a:xfrm>
        </p:spPr>
        <p:txBody>
          <a:bodyPr/>
          <a:lstStyle/>
          <a:p>
            <a:fld id="{F17C1415-C776-474F-BAD1-B26698B1640A}" type="slidenum">
              <a:rPr lang="en-US" smtClean="0"/>
              <a:pPr/>
              <a:t>236</a:t>
            </a:fld>
            <a:endParaRPr lang="en-US" dirty="0"/>
          </a:p>
        </p:txBody>
      </p:sp>
      <p:sp>
        <p:nvSpPr>
          <p:cNvPr id="5" name="Slide Number Placeholder 1"/>
          <p:cNvSpPr txBox="1">
            <a:spLocks/>
          </p:cNvSpPr>
          <p:nvPr/>
        </p:nvSpPr>
        <p:spPr>
          <a:xfrm>
            <a:off x="3313814" y="6347538"/>
            <a:ext cx="887818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smtClean="0">
                <a:latin typeface="Garamond" panose="02020404030301010803" pitchFamily="18" charset="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pPr fontAlgn="base">
                <a:spcBef>
                  <a:spcPct val="0"/>
                </a:spcBef>
                <a:spcAft>
                  <a:spcPct val="0"/>
                </a:spcAft>
              </a:pPr>
              <a:t>236</a:t>
            </a:fld>
            <a:endParaRPr lang="en-US" dirty="0">
              <a:ea typeface="ＭＳ Ｐゴシック" pitchFamily="-84" charset="-128"/>
            </a:endParaRPr>
          </a:p>
        </p:txBody>
      </p:sp>
    </p:spTree>
    <p:extLst>
      <p:ext uri="{BB962C8B-B14F-4D97-AF65-F5344CB8AC3E}">
        <p14:creationId xmlns:p14="http://schemas.microsoft.com/office/powerpoint/2010/main" val="3655499880"/>
      </p:ext>
    </p:extLst>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smtClean="0"/>
              <a:t>Internal Consistency</a:t>
            </a:r>
            <a:endParaRPr lang="en-US" dirty="0"/>
          </a:p>
        </p:txBody>
      </p:sp>
      <p:sp>
        <p:nvSpPr>
          <p:cNvPr id="230403" name="Rectangle 3"/>
          <p:cNvSpPr>
            <a:spLocks noGrp="1" noChangeArrowheads="1"/>
          </p:cNvSpPr>
          <p:nvPr>
            <p:ph type="body" idx="1"/>
          </p:nvPr>
        </p:nvSpPr>
        <p:spPr/>
        <p:txBody>
          <a:bodyPr/>
          <a:lstStyle/>
          <a:p>
            <a:r>
              <a:rPr lang="en-US" dirty="0"/>
              <a:t>Suppose you have a model that works brilliantly for the US corporate loans market.  </a:t>
            </a:r>
            <a:endParaRPr lang="en-US" dirty="0" smtClean="0"/>
          </a:p>
          <a:p>
            <a:r>
              <a:rPr lang="en-US" dirty="0" smtClean="0"/>
              <a:t>It should be mostly the same as for syndicated loans.</a:t>
            </a:r>
          </a:p>
          <a:p>
            <a:r>
              <a:rPr lang="en-US" dirty="0" smtClean="0"/>
              <a:t>It should be quite similar to the UK loan model unless there is a good reason not to be.</a:t>
            </a:r>
          </a:p>
          <a:p>
            <a:r>
              <a:rPr lang="en-US" dirty="0" smtClean="0"/>
              <a:t>It should be quite similar to a bond or CDS model in some ways, or at least useful as a benchmark, and not entirely contradictory.</a:t>
            </a:r>
          </a:p>
          <a:p>
            <a:endParaRPr lang="en-US" dirty="0"/>
          </a:p>
          <a:p>
            <a:r>
              <a:rPr lang="en-US" dirty="0" smtClean="0"/>
              <a:t>The validator should not assume internal inconsistency is wrong, but if the rationale for the difference is not compelling it can be an issue.</a:t>
            </a:r>
            <a:endParaRPr lang="en-US"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237</a:t>
            </a:fld>
            <a:endParaRPr lang="en-US" dirty="0">
              <a:ea typeface="ＭＳ Ｐゴシック" pitchFamily="-84" charset="-128"/>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smtClean="0"/>
              <a:t>Validator models vs. both Production models</a:t>
            </a:r>
            <a:endParaRPr lang="en-US" dirty="0"/>
          </a:p>
        </p:txBody>
      </p:sp>
      <p:sp>
        <p:nvSpPr>
          <p:cNvPr id="230403" name="Rectangle 3"/>
          <p:cNvSpPr>
            <a:spLocks noGrp="1" noChangeArrowheads="1"/>
          </p:cNvSpPr>
          <p:nvPr>
            <p:ph type="body" idx="1"/>
          </p:nvPr>
        </p:nvSpPr>
        <p:spPr/>
        <p:txBody>
          <a:bodyPr/>
          <a:lstStyle/>
          <a:p>
            <a:pPr marL="0" indent="0">
              <a:buNone/>
            </a:pPr>
            <a:r>
              <a:rPr lang="en-US" dirty="0" smtClean="0"/>
              <a:t> </a:t>
            </a:r>
            <a:endParaRPr lang="en-US" dirty="0"/>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750" y="862810"/>
            <a:ext cx="4004487" cy="5333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238</a:t>
            </a:fld>
            <a:endParaRPr lang="en-US" dirty="0">
              <a:ea typeface="ＭＳ Ｐゴシック" pitchFamily="-84" charset="-128"/>
            </a:endParaRPr>
          </a:p>
        </p:txBody>
      </p:sp>
    </p:spTree>
    <p:extLst>
      <p:ext uri="{BB962C8B-B14F-4D97-AF65-F5344CB8AC3E}">
        <p14:creationId xmlns:p14="http://schemas.microsoft.com/office/powerpoint/2010/main" val="18840996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a:t>Inappropriate </a:t>
            </a:r>
            <a:r>
              <a:rPr lang="en-US" dirty="0" smtClean="0"/>
              <a:t>Use</a:t>
            </a:r>
            <a:endParaRPr lang="en-US" dirty="0"/>
          </a:p>
        </p:txBody>
      </p:sp>
      <p:sp>
        <p:nvSpPr>
          <p:cNvPr id="230403" name="Rectangle 3"/>
          <p:cNvSpPr>
            <a:spLocks noGrp="1" noChangeArrowheads="1"/>
          </p:cNvSpPr>
          <p:nvPr>
            <p:ph type="body" idx="1"/>
          </p:nvPr>
        </p:nvSpPr>
        <p:spPr>
          <a:xfrm>
            <a:off x="562886" y="851876"/>
            <a:ext cx="11015133" cy="5357537"/>
          </a:xfrm>
        </p:spPr>
        <p:txBody>
          <a:bodyPr/>
          <a:lstStyle/>
          <a:p>
            <a:r>
              <a:rPr lang="en-US" dirty="0"/>
              <a:t>Suppose you have a model that works brilliantly for the US corporate loans market.  </a:t>
            </a:r>
          </a:p>
          <a:p>
            <a:pPr lvl="1"/>
            <a:r>
              <a:rPr lang="en-US" dirty="0"/>
              <a:t>Can you use it unchanged for the UK?  What about if you recalibrate it?</a:t>
            </a:r>
          </a:p>
          <a:p>
            <a:pPr lvl="1"/>
            <a:r>
              <a:rPr lang="en-US" dirty="0"/>
              <a:t>Can you recalibrate it to use in countries where charging interest is illegal?</a:t>
            </a:r>
          </a:p>
          <a:p>
            <a:pPr lvl="1"/>
            <a:r>
              <a:rPr lang="en-US" dirty="0"/>
              <a:t>How well would the model work for exchange-traded rice futures?</a:t>
            </a:r>
          </a:p>
          <a:p>
            <a:r>
              <a:rPr lang="en-US" dirty="0"/>
              <a:t>Suppose you have a model for electricity futures</a:t>
            </a:r>
          </a:p>
          <a:p>
            <a:pPr lvl="1"/>
            <a:r>
              <a:rPr lang="en-US" dirty="0"/>
              <a:t>Does it work for spot?  Probably not, because you can’t store electricity</a:t>
            </a:r>
            <a:r>
              <a:rPr lang="en-US" dirty="0" smtClean="0"/>
              <a:t>.</a:t>
            </a:r>
          </a:p>
          <a:p>
            <a:r>
              <a:rPr lang="en-US" dirty="0" smtClean="0"/>
              <a:t>There are usually quirks of any particular market that don’t transfer to other intended uses, but most of the main methodology should be remarkably consistent if they are used by the same firm.</a:t>
            </a:r>
          </a:p>
          <a:p>
            <a:r>
              <a:rPr lang="en-US" dirty="0" smtClean="0"/>
              <a:t>As a validator, can you construct a cross-market arbitrage where there is inconsistency?</a:t>
            </a:r>
          </a:p>
          <a:p>
            <a:r>
              <a:rPr lang="en-US" dirty="0" smtClean="0"/>
              <a:t>Example – if the swaps desk uses a different curve interpolation than the swaptions desk, there are certainly some odd-tenor swaps that are mispriced relative to swaptions on those same tenors, and there is an arb strategy there somewhere.</a:t>
            </a:r>
            <a:endParaRPr lang="en-US"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239</a:t>
            </a:fld>
            <a:endParaRPr lang="en-US" dirty="0">
              <a:ea typeface="ＭＳ Ｐゴシック" pitchFamily="-84" charset="-128"/>
            </a:endParaRPr>
          </a:p>
        </p:txBody>
      </p:sp>
    </p:spTree>
    <p:extLst>
      <p:ext uri="{BB962C8B-B14F-4D97-AF65-F5344CB8AC3E}">
        <p14:creationId xmlns:p14="http://schemas.microsoft.com/office/powerpoint/2010/main" val="29282120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 for Validation 1 - Governance</a:t>
            </a:r>
            <a:endParaRPr lang="en-US" dirty="0"/>
          </a:p>
        </p:txBody>
      </p:sp>
      <p:sp>
        <p:nvSpPr>
          <p:cNvPr id="3" name="Content Placeholder 2"/>
          <p:cNvSpPr>
            <a:spLocks noGrp="1"/>
          </p:cNvSpPr>
          <p:nvPr>
            <p:ph idx="1"/>
          </p:nvPr>
        </p:nvSpPr>
        <p:spPr>
          <a:xfrm>
            <a:off x="562886" y="1063255"/>
            <a:ext cx="11015133" cy="4997303"/>
          </a:xfrm>
        </p:spPr>
        <p:txBody>
          <a:bodyPr>
            <a:normAutofit fontScale="92500" lnSpcReduction="20000"/>
          </a:bodyPr>
          <a:lstStyle/>
          <a:p>
            <a:r>
              <a:rPr lang="en-US" dirty="0" smtClean="0"/>
              <a:t>Policies and procedures formally documented</a:t>
            </a:r>
          </a:p>
          <a:p>
            <a:r>
              <a:rPr lang="en-US" dirty="0" smtClean="0"/>
              <a:t>Clear description of who owns which responsibilities</a:t>
            </a:r>
          </a:p>
          <a:p>
            <a:r>
              <a:rPr lang="en-US" dirty="0" smtClean="0"/>
              <a:t>Model risk appetite</a:t>
            </a:r>
          </a:p>
          <a:p>
            <a:r>
              <a:rPr lang="en-US" dirty="0" smtClean="0"/>
              <a:t>Reporting lines and compensation structure manifestly independent</a:t>
            </a:r>
          </a:p>
          <a:p>
            <a:r>
              <a:rPr lang="en-US" dirty="0" smtClean="0"/>
              <a:t>Validation Group scope </a:t>
            </a:r>
          </a:p>
          <a:p>
            <a:r>
              <a:rPr lang="en-US" dirty="0" smtClean="0"/>
              <a:t>Who owns model risk?</a:t>
            </a:r>
          </a:p>
          <a:p>
            <a:r>
              <a:rPr lang="en-US" dirty="0" smtClean="0"/>
              <a:t>Frequency of validation</a:t>
            </a:r>
            <a:endParaRPr lang="en-US" dirty="0"/>
          </a:p>
          <a:p>
            <a:r>
              <a:rPr lang="en-US" dirty="0"/>
              <a:t>Validation result – Pass, Pass for a short time, Fail</a:t>
            </a:r>
          </a:p>
          <a:p>
            <a:pPr lvl="1"/>
            <a:r>
              <a:rPr lang="en-US" dirty="0"/>
              <a:t>Typically less than 5% of models fail.</a:t>
            </a:r>
          </a:p>
          <a:p>
            <a:r>
              <a:rPr lang="en-US" dirty="0"/>
              <a:t>Failures (pull the plug) versus Findings (needs repairs) versus Observations (potential model enhancements)</a:t>
            </a:r>
          </a:p>
          <a:p>
            <a:r>
              <a:rPr lang="en-US" dirty="0"/>
              <a:t>Full validation versus annual review</a:t>
            </a:r>
          </a:p>
          <a:p>
            <a:r>
              <a:rPr lang="en-US" dirty="0"/>
              <a:t>Some firms have a Model Risk Committee or the equivalent empowered to shut down failed models, based partly on validation report findings, that could override validators, thus insulating the validators from some of the potential fallout.</a:t>
            </a:r>
          </a:p>
          <a:p>
            <a:pPr marL="0" indent="0">
              <a:buNone/>
            </a:pP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a:t>
            </a:fld>
            <a:endParaRPr lang="en-US" dirty="0">
              <a:ea typeface="ＭＳ Ｐゴシック" pitchFamily="-84" charset="-128"/>
            </a:endParaRPr>
          </a:p>
        </p:txBody>
      </p:sp>
    </p:spTree>
    <p:extLst>
      <p:ext uri="{BB962C8B-B14F-4D97-AF65-F5344CB8AC3E}">
        <p14:creationId xmlns:p14="http://schemas.microsoft.com/office/powerpoint/2010/main" val="71573596"/>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smtClean="0"/>
              <a:t>Fiefdoms</a:t>
            </a:r>
            <a:endParaRPr lang="en-US" dirty="0"/>
          </a:p>
        </p:txBody>
      </p:sp>
      <p:sp>
        <p:nvSpPr>
          <p:cNvPr id="230403" name="Rectangle 3"/>
          <p:cNvSpPr>
            <a:spLocks noGrp="1" noChangeArrowheads="1"/>
          </p:cNvSpPr>
          <p:nvPr>
            <p:ph type="body" idx="1"/>
          </p:nvPr>
        </p:nvSpPr>
        <p:spPr>
          <a:xfrm>
            <a:off x="456561" y="841243"/>
            <a:ext cx="11015133" cy="5357537"/>
          </a:xfrm>
        </p:spPr>
        <p:txBody>
          <a:bodyPr/>
          <a:lstStyle/>
          <a:p>
            <a:r>
              <a:rPr lang="en-US" sz="2000" dirty="0" smtClean="0"/>
              <a:t>One of the most common reasons for internal inconsistency can be summed up by the phrase (spoken by the head London quant):</a:t>
            </a:r>
          </a:p>
          <a:p>
            <a:pPr lvl="1"/>
            <a:r>
              <a:rPr lang="en-US" sz="2000" dirty="0" smtClean="0"/>
              <a:t>“I’d sooner plunge my arm up to the elbow in boiling oil than use the New York model.”</a:t>
            </a:r>
          </a:p>
          <a:p>
            <a:r>
              <a:rPr lang="en-US" sz="2000" dirty="0" smtClean="0"/>
              <a:t>The head Tokyo quant thinks (but is of course too polite to say):</a:t>
            </a:r>
          </a:p>
          <a:p>
            <a:pPr lvl="1"/>
            <a:r>
              <a:rPr lang="en-US" sz="2000" dirty="0" smtClean="0"/>
              <a:t>“A pox on both your houses.  I’ll model it the Japanese way.”</a:t>
            </a:r>
          </a:p>
          <a:p>
            <a:r>
              <a:rPr lang="en-US" sz="2000" dirty="0" smtClean="0"/>
              <a:t>Add to this a tendency to change models when a new head quant takes over, and soon you have a stew of competing incompatible models for exactly the same thing, all sharing the same name so you can’t tell which is which.</a:t>
            </a:r>
          </a:p>
          <a:p>
            <a:r>
              <a:rPr lang="en-US" sz="2000" dirty="0" smtClean="0"/>
              <a:t>This is far from hypothetical.  I’ve seen this at most institutions.</a:t>
            </a:r>
          </a:p>
          <a:p>
            <a:r>
              <a:rPr lang="en-US" sz="2000" dirty="0" smtClean="0"/>
              <a:t>The validator can do a real service here to prevent desks being </a:t>
            </a:r>
            <a:r>
              <a:rPr lang="en-US" sz="2000" dirty="0" err="1" smtClean="0"/>
              <a:t>arbed</a:t>
            </a:r>
            <a:r>
              <a:rPr lang="en-US" sz="2000" dirty="0" smtClean="0"/>
              <a:t> against each other by a third party (it happens all the time; I’ve seen it) by pointing out this problem.</a:t>
            </a:r>
          </a:p>
          <a:p>
            <a:r>
              <a:rPr lang="en-US" sz="2000" dirty="0" smtClean="0"/>
              <a:t>At one previous job, a trader for the bank’s treasury fixed this by telling both fiefdoms he was going to arb the two desks against each other by putting on offsetting $1 Billion notional trades often enough to suck the profit out of both desks and make Treasury look really profitable.  The two desks agreed on a common methodology within a few days.</a:t>
            </a:r>
            <a:endParaRPr lang="en-US" sz="20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240</a:t>
            </a:fld>
            <a:endParaRPr lang="en-US" dirty="0">
              <a:ea typeface="ＭＳ Ｐゴシック" pitchFamily="-84" charset="-128"/>
            </a:endParaRPr>
          </a:p>
        </p:txBody>
      </p:sp>
    </p:spTree>
    <p:extLst>
      <p:ext uri="{BB962C8B-B14F-4D97-AF65-F5344CB8AC3E}">
        <p14:creationId xmlns:p14="http://schemas.microsoft.com/office/powerpoint/2010/main" val="340388038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smtClean="0"/>
              <a:t>Last few anecdotes</a:t>
            </a:r>
            <a:endParaRPr lang="en-US" dirty="0"/>
          </a:p>
        </p:txBody>
      </p:sp>
      <p:sp>
        <p:nvSpPr>
          <p:cNvPr id="230403" name="Rectangle 3"/>
          <p:cNvSpPr>
            <a:spLocks noGrp="1" noChangeArrowheads="1"/>
          </p:cNvSpPr>
          <p:nvPr>
            <p:ph type="body" idx="1"/>
          </p:nvPr>
        </p:nvSpPr>
        <p:spPr>
          <a:xfrm>
            <a:off x="456561" y="841243"/>
            <a:ext cx="11015133" cy="5357537"/>
          </a:xfrm>
        </p:spPr>
        <p:txBody>
          <a:bodyPr/>
          <a:lstStyle/>
          <a:p>
            <a:r>
              <a:rPr lang="en-US" sz="2000" dirty="0" smtClean="0"/>
              <a:t>Discrimination Arbitrage</a:t>
            </a:r>
          </a:p>
          <a:p>
            <a:pPr lvl="1"/>
            <a:r>
              <a:rPr lang="en-US" sz="2000" dirty="0" smtClean="0"/>
              <a:t>Many managers discriminate against women and minorities.  They pay the less favored class less and give them less recognition.</a:t>
            </a:r>
          </a:p>
          <a:p>
            <a:pPr lvl="1"/>
            <a:r>
              <a:rPr lang="en-US" sz="2000" dirty="0" smtClean="0"/>
              <a:t>As a Wall Streeter, you probably are aware that if something is undervalued, it’s a buy signal.</a:t>
            </a:r>
          </a:p>
          <a:p>
            <a:pPr lvl="1"/>
            <a:endParaRPr lang="en-US" sz="2000" dirty="0"/>
          </a:p>
          <a:p>
            <a:pPr lvl="1"/>
            <a:endParaRPr lang="en-US" sz="2000" dirty="0" smtClean="0"/>
          </a:p>
          <a:p>
            <a:r>
              <a:rPr lang="en-US" sz="2000" dirty="0" smtClean="0"/>
              <a:t>Innovative but not quite right</a:t>
            </a:r>
          </a:p>
          <a:p>
            <a:pPr lvl="1"/>
            <a:r>
              <a:rPr lang="en-US" sz="2000" dirty="0" smtClean="0"/>
              <a:t>At a previous job, the head counterparty risk trader came up with a way to separately model PD and LGD implied in CDS spread curves.  Nobody else on the Street could do this at the time.</a:t>
            </a:r>
          </a:p>
          <a:p>
            <a:pPr lvl="1"/>
            <a:r>
              <a:rPr lang="en-US" sz="2000" dirty="0" smtClean="0"/>
              <a:t>Unfortunately, he couldn’t either.  The implied recovery rates would often go quite negative.</a:t>
            </a:r>
          </a:p>
          <a:p>
            <a:pPr lvl="1"/>
            <a:r>
              <a:rPr lang="en-US" sz="2000" dirty="0" smtClean="0"/>
              <a:t>He said “but if that’s what the data imply….”</a:t>
            </a:r>
          </a:p>
          <a:p>
            <a:pPr lvl="1"/>
            <a:r>
              <a:rPr lang="en-US" sz="2000" dirty="0" smtClean="0"/>
              <a:t>Because of regulatory requirements, I did not get fired for my team making him fix it.  He fixed it and we are still on good terms all these years later.</a:t>
            </a:r>
          </a:p>
          <a:p>
            <a:pPr marL="0" indent="0">
              <a:buNone/>
            </a:pPr>
            <a:endParaRPr lang="en-US" sz="20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241</a:t>
            </a:fld>
            <a:endParaRPr lang="en-US" dirty="0">
              <a:ea typeface="ＭＳ Ｐゴシック" pitchFamily="-84" charset="-128"/>
            </a:endParaRPr>
          </a:p>
        </p:txBody>
      </p:sp>
    </p:spTree>
    <p:extLst>
      <p:ext uri="{BB962C8B-B14F-4D97-AF65-F5344CB8AC3E}">
        <p14:creationId xmlns:p14="http://schemas.microsoft.com/office/powerpoint/2010/main" val="101032685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smtClean="0"/>
              <a:t>Random musings</a:t>
            </a:r>
            <a:endParaRPr lang="en-US" dirty="0"/>
          </a:p>
        </p:txBody>
      </p:sp>
      <p:sp>
        <p:nvSpPr>
          <p:cNvPr id="230403" name="Rectangle 3"/>
          <p:cNvSpPr>
            <a:spLocks noGrp="1" noChangeArrowheads="1"/>
          </p:cNvSpPr>
          <p:nvPr>
            <p:ph type="body" idx="1"/>
          </p:nvPr>
        </p:nvSpPr>
        <p:spPr>
          <a:xfrm>
            <a:off x="456561" y="841243"/>
            <a:ext cx="11015133" cy="5357537"/>
          </a:xfrm>
        </p:spPr>
        <p:txBody>
          <a:bodyPr/>
          <a:lstStyle/>
          <a:p>
            <a:r>
              <a:rPr lang="en-US" dirty="0" smtClean="0"/>
              <a:t>Zen</a:t>
            </a:r>
          </a:p>
          <a:p>
            <a:pPr lvl="1"/>
            <a:r>
              <a:rPr lang="en-US" dirty="0" smtClean="0"/>
              <a:t>The nature of model validation is ultimately to render a qualitative judgment on a quantitative process.</a:t>
            </a:r>
          </a:p>
          <a:p>
            <a:pPr lvl="1"/>
            <a:r>
              <a:rPr lang="en-US" dirty="0" smtClean="0"/>
              <a:t>If you are an independent validator, this judgment is purely advisory, and is at least party unenforceable.</a:t>
            </a:r>
          </a:p>
          <a:p>
            <a:pPr lvl="1"/>
            <a:endParaRPr lang="en-US" dirty="0"/>
          </a:p>
          <a:p>
            <a:pPr lvl="1"/>
            <a:endParaRPr lang="en-US" dirty="0" smtClean="0"/>
          </a:p>
          <a:p>
            <a:r>
              <a:rPr lang="en-US" dirty="0" smtClean="0"/>
              <a:t>When you are getting nasty-grams from the model owners, (and you will certainly get some if you are doing your job well) remember that it is not you that they are attacking, it’s the chair you are </a:t>
            </a:r>
            <a:r>
              <a:rPr lang="en-US" smtClean="0"/>
              <a:t>sitting in.</a:t>
            </a:r>
            <a:endParaRPr lang="en-US" dirty="0"/>
          </a:p>
        </p:txBody>
      </p:sp>
      <p:sp>
        <p:nvSpPr>
          <p:cNvPr id="5" name="Slide Number Placeholder 1"/>
          <p:cNvSpPr txBox="1">
            <a:spLocks/>
          </p:cNvSpPr>
          <p:nvPr/>
        </p:nvSpPr>
        <p:spPr>
          <a:xfrm>
            <a:off x="3044456" y="6499940"/>
            <a:ext cx="887818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0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spcBef>
                <a:spcPct val="0"/>
              </a:spcBef>
              <a:spcAft>
                <a:spcPct val="0"/>
              </a:spcAft>
            </a:pPr>
            <a:r>
              <a:rPr lang="en-US" sz="1400" smtClean="0">
                <a:latin typeface="Garamond" panose="02020404030301010803" pitchFamily="18" charset="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pPr fontAlgn="base">
                <a:spcBef>
                  <a:spcPct val="0"/>
                </a:spcBef>
                <a:spcAft>
                  <a:spcPct val="0"/>
                </a:spcAft>
              </a:pPr>
              <a:t>242</a:t>
            </a:fld>
            <a:endParaRPr lang="en-US" dirty="0">
              <a:ea typeface="ＭＳ Ｐゴシック" pitchFamily="-84" charset="-128"/>
            </a:endParaRPr>
          </a:p>
        </p:txBody>
      </p:sp>
    </p:spTree>
    <p:extLst>
      <p:ext uri="{BB962C8B-B14F-4D97-AF65-F5344CB8AC3E}">
        <p14:creationId xmlns:p14="http://schemas.microsoft.com/office/powerpoint/2010/main" val="297545799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6754" y="174171"/>
            <a:ext cx="11948160" cy="6182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243</a:t>
            </a:fld>
            <a:endParaRPr lang="en-US" dirty="0">
              <a:ea typeface="ＭＳ Ｐゴシック" pitchFamily="-84" charset="-128"/>
            </a:endParaRPr>
          </a:p>
        </p:txBody>
      </p:sp>
    </p:spTree>
    <p:extLst>
      <p:ext uri="{BB962C8B-B14F-4D97-AF65-F5344CB8AC3E}">
        <p14:creationId xmlns:p14="http://schemas.microsoft.com/office/powerpoint/2010/main" val="656062314"/>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244</a:t>
            </a:fld>
            <a:endParaRPr lang="en-US" dirty="0">
              <a:ea typeface="ＭＳ Ｐゴシック" pitchFamily="-84" charset="-128"/>
            </a:endParaRPr>
          </a:p>
        </p:txBody>
      </p:sp>
    </p:spTree>
    <p:extLst>
      <p:ext uri="{BB962C8B-B14F-4D97-AF65-F5344CB8AC3E}">
        <p14:creationId xmlns:p14="http://schemas.microsoft.com/office/powerpoint/2010/main" val="2162002311"/>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1259306"/>
            <a:ext cx="10515600" cy="4219073"/>
          </a:xfrm>
        </p:spPr>
        <p:txBody>
          <a:bodyPr>
            <a:noAutofit/>
          </a:bodyPr>
          <a:lstStyle/>
          <a:p>
            <a:pPr algn="ctr"/>
            <a:r>
              <a:rPr lang="en-US" sz="6600" dirty="0" smtClean="0"/>
              <a:t>Session Nine: </a:t>
            </a:r>
            <a:br>
              <a:rPr lang="en-US" sz="6600" dirty="0" smtClean="0"/>
            </a:br>
            <a:r>
              <a:rPr lang="en-US" sz="6600" dirty="0" smtClean="0"/>
              <a:t>More Tools for the Validator’s Toolbox from Recent Literature</a:t>
            </a:r>
            <a:endParaRPr lang="en-US" sz="66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245</a:t>
            </a:fld>
            <a:endParaRPr lang="en-US" dirty="0">
              <a:ea typeface="ＭＳ Ｐゴシック" pitchFamily="-84" charset="-128"/>
            </a:endParaRPr>
          </a:p>
        </p:txBody>
      </p:sp>
    </p:spTree>
    <p:extLst>
      <p:ext uri="{BB962C8B-B14F-4D97-AF65-F5344CB8AC3E}">
        <p14:creationId xmlns:p14="http://schemas.microsoft.com/office/powerpoint/2010/main" val="1893284695"/>
      </p:ext>
    </p:extLst>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Rationale</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t>One important part of validation is to present alternatives to the production model.</a:t>
            </a:r>
            <a:endParaRPr lang="en-US" dirty="0"/>
          </a:p>
          <a:p>
            <a:r>
              <a:rPr lang="en-US" dirty="0" smtClean="0"/>
              <a:t>The more alternative methodologies you know about, the more likely it is that one of them will be useful for the particular validation that you are working on.</a:t>
            </a:r>
            <a:endParaRPr lang="en-US" dirty="0"/>
          </a:p>
          <a:p>
            <a:r>
              <a:rPr lang="en-US" dirty="0" smtClean="0"/>
              <a:t>One of the things I am trying to convey in this course is that you should be keeping up with the literature.</a:t>
            </a:r>
          </a:p>
          <a:p>
            <a:r>
              <a:rPr lang="en-US" dirty="0" smtClean="0"/>
              <a:t>Validators are not academics; let the academics invent things, and then you can </a:t>
            </a:r>
            <a:r>
              <a:rPr lang="en-US" strike="sngStrike" dirty="0" smtClean="0"/>
              <a:t>plagiarize</a:t>
            </a:r>
            <a:r>
              <a:rPr lang="en-US" dirty="0" smtClean="0"/>
              <a:t> apply </a:t>
            </a:r>
            <a:r>
              <a:rPr lang="en-US" dirty="0"/>
              <a:t>them.(</a:t>
            </a:r>
            <a:r>
              <a:rPr lang="en-US" dirty="0">
                <a:hlinkClick r:id="rId2"/>
              </a:rPr>
              <a:t>http://</a:t>
            </a:r>
            <a:r>
              <a:rPr lang="en-US" dirty="0" smtClean="0">
                <a:hlinkClick r:id="rId2"/>
              </a:rPr>
              <a:t>www.lyricsfreak.com/t/tom+lehrer/lobachevsky_20138409.html</a:t>
            </a:r>
            <a:r>
              <a:rPr lang="en-US" dirty="0" smtClean="0"/>
              <a:t> )</a:t>
            </a:r>
          </a:p>
          <a:p>
            <a:r>
              <a:rPr lang="en-US" dirty="0" smtClean="0"/>
              <a:t>Principle of Least Action</a:t>
            </a:r>
            <a:endParaRPr lang="en-US" dirty="0"/>
          </a:p>
          <a:p>
            <a:r>
              <a:rPr lang="en-US" dirty="0" smtClean="0"/>
              <a:t>This session will be extra </a:t>
            </a:r>
            <a:r>
              <a:rPr lang="en-US" dirty="0" err="1" smtClean="0"/>
              <a:t>extra</a:t>
            </a:r>
            <a:r>
              <a:rPr lang="en-US" dirty="0" smtClean="0"/>
              <a:t> quantitative and more vague than usual.</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246</a:t>
            </a:fld>
            <a:endParaRPr lang="en-US" dirty="0">
              <a:ea typeface="ＭＳ Ｐゴシック" pitchFamily="-84" charset="-128"/>
            </a:endParaRPr>
          </a:p>
        </p:txBody>
      </p:sp>
    </p:spTree>
    <p:extLst>
      <p:ext uri="{BB962C8B-B14F-4D97-AF65-F5344CB8AC3E}">
        <p14:creationId xmlns:p14="http://schemas.microsoft.com/office/powerpoint/2010/main" val="4264081614"/>
      </p:ext>
    </p:extLst>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Break free of the usual assumptions</a:t>
            </a:r>
            <a:endParaRPr lang="en-US" dirty="0">
              <a:latin typeface="+mj-lt"/>
            </a:endParaRPr>
          </a:p>
        </p:txBody>
      </p:sp>
      <p:sp>
        <p:nvSpPr>
          <p:cNvPr id="3" name="Content Placeholder 2"/>
          <p:cNvSpPr>
            <a:spLocks noGrp="1"/>
          </p:cNvSpPr>
          <p:nvPr>
            <p:ph idx="1"/>
          </p:nvPr>
        </p:nvSpPr>
        <p:spPr/>
        <p:txBody>
          <a:bodyPr>
            <a:normAutofit/>
          </a:bodyPr>
          <a:lstStyle/>
          <a:p>
            <a:pPr marL="0" indent="0">
              <a:buNone/>
            </a:pPr>
            <a:r>
              <a:rPr lang="en-US" dirty="0" smtClean="0"/>
              <a:t> </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247</a:t>
            </a:fld>
            <a:endParaRPr lang="en-US" dirty="0">
              <a:ea typeface="ＭＳ Ｐゴシック" pitchFamily="-84"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0" y="935665"/>
            <a:ext cx="4278766" cy="5622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43982"/>
      </p:ext>
    </p:extLst>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4" y="2376805"/>
            <a:ext cx="10515600" cy="1325563"/>
          </a:xfrm>
        </p:spPr>
        <p:txBody>
          <a:bodyPr/>
          <a:lstStyle/>
          <a:p>
            <a:r>
              <a:rPr lang="en-US" sz="4800" dirty="0" smtClean="0"/>
              <a:t>Where Do You Find these Things?</a:t>
            </a:r>
            <a:endParaRPr lang="en-US" sz="48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248</a:t>
            </a:fld>
            <a:endParaRPr lang="en-US" dirty="0">
              <a:ea typeface="ＭＳ Ｐゴシック" pitchFamily="-84" charset="-128"/>
            </a:endParaRPr>
          </a:p>
        </p:txBody>
      </p:sp>
    </p:spTree>
    <p:extLst>
      <p:ext uri="{BB962C8B-B14F-4D97-AF65-F5344CB8AC3E}">
        <p14:creationId xmlns:p14="http://schemas.microsoft.com/office/powerpoint/2010/main" val="1419672208"/>
      </p:ext>
    </p:extLst>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Sources</a:t>
            </a:r>
            <a:endParaRPr lang="en-US" dirty="0">
              <a:latin typeface="+mj-lt"/>
            </a:endParaRPr>
          </a:p>
        </p:txBody>
      </p:sp>
      <p:sp>
        <p:nvSpPr>
          <p:cNvPr id="3" name="Content Placeholder 2"/>
          <p:cNvSpPr>
            <a:spLocks noGrp="1"/>
          </p:cNvSpPr>
          <p:nvPr>
            <p:ph idx="1"/>
          </p:nvPr>
        </p:nvSpPr>
        <p:spPr>
          <a:xfrm>
            <a:off x="562886" y="851877"/>
            <a:ext cx="11015133" cy="5378802"/>
          </a:xfrm>
        </p:spPr>
        <p:txBody>
          <a:bodyPr>
            <a:normAutofit fontScale="92500" lnSpcReduction="10000"/>
          </a:bodyPr>
          <a:lstStyle/>
          <a:p>
            <a:r>
              <a:rPr lang="en-US" dirty="0" smtClean="0"/>
              <a:t>Ideas from the developer’s previous models</a:t>
            </a:r>
          </a:p>
          <a:p>
            <a:r>
              <a:rPr lang="en-US" dirty="0" smtClean="0"/>
              <a:t>Textbooks</a:t>
            </a:r>
          </a:p>
          <a:p>
            <a:pPr lvl="1"/>
            <a:r>
              <a:rPr lang="en-US" dirty="0" smtClean="0"/>
              <a:t>Use the Harry Gray method for choosing textbooks:</a:t>
            </a:r>
          </a:p>
          <a:p>
            <a:pPr lvl="2"/>
            <a:r>
              <a:rPr lang="en-US" dirty="0" smtClean="0"/>
              <a:t>All publishers have pretty good texts, so the most recent copyright date is the best one to get</a:t>
            </a:r>
          </a:p>
          <a:p>
            <a:r>
              <a:rPr lang="en-US" dirty="0" smtClean="0"/>
              <a:t>Journals – these have the advantage of being peer-reviewed but costs may be prohibitive</a:t>
            </a:r>
          </a:p>
          <a:p>
            <a:r>
              <a:rPr lang="en-US" dirty="0" smtClean="0"/>
              <a:t>arXiv.org – Quantitative Finance</a:t>
            </a:r>
          </a:p>
          <a:p>
            <a:pPr lvl="1"/>
            <a:r>
              <a:rPr lang="en-US" dirty="0" smtClean="0"/>
              <a:t>Some are preprints or </a:t>
            </a:r>
            <a:r>
              <a:rPr lang="en-US" dirty="0" err="1" smtClean="0"/>
              <a:t>postprints</a:t>
            </a:r>
            <a:r>
              <a:rPr lang="en-US" dirty="0" smtClean="0"/>
              <a:t> of journal articles</a:t>
            </a:r>
          </a:p>
          <a:p>
            <a:pPr lvl="1"/>
            <a:r>
              <a:rPr lang="en-US" dirty="0" smtClean="0"/>
              <a:t>Some are journal-quality but the author is not interested in paying page fees or dealing with referees</a:t>
            </a:r>
          </a:p>
          <a:p>
            <a:pPr lvl="1"/>
            <a:r>
              <a:rPr lang="en-US" dirty="0" smtClean="0"/>
              <a:t>Some are too unconventional for most journals but are nonetheless valid ideas</a:t>
            </a:r>
          </a:p>
          <a:p>
            <a:pPr lvl="1"/>
            <a:r>
              <a:rPr lang="en-US" dirty="0" smtClean="0"/>
              <a:t>Some are just nutty or otherwise wrong, but get posted anyway </a:t>
            </a:r>
          </a:p>
          <a:p>
            <a:r>
              <a:rPr lang="en-US" dirty="0" smtClean="0"/>
              <a:t>SSRN.com</a:t>
            </a:r>
          </a:p>
          <a:p>
            <a:r>
              <a:rPr lang="en-US" dirty="0" smtClean="0"/>
              <a:t>IDEAS.repec.org</a:t>
            </a:r>
          </a:p>
          <a:p>
            <a:r>
              <a:rPr lang="en-US" dirty="0" smtClean="0"/>
              <a:t>Masters and PhD theses of people you are interviewing</a:t>
            </a:r>
          </a:p>
          <a:p>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249</a:t>
            </a:fld>
            <a:endParaRPr lang="en-US" dirty="0">
              <a:ea typeface="ＭＳ Ｐゴシック" pitchFamily="-84" charset="-128"/>
            </a:endParaRPr>
          </a:p>
        </p:txBody>
      </p:sp>
    </p:spTree>
    <p:extLst>
      <p:ext uri="{BB962C8B-B14F-4D97-AF65-F5344CB8AC3E}">
        <p14:creationId xmlns:p14="http://schemas.microsoft.com/office/powerpoint/2010/main" val="36265837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Who decides</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latin typeface="Garamond" panose="02020404030301010803" pitchFamily="18" charset="0"/>
              </a:rPr>
              <a:t>Models are subject to all kinds of policies and requirements and regulations, but non-model “tools” aren’t.</a:t>
            </a:r>
          </a:p>
          <a:p>
            <a:r>
              <a:rPr lang="en-US" dirty="0" smtClean="0"/>
              <a:t>The business has an incentive to classify as many of their tools not-models as possible.</a:t>
            </a:r>
          </a:p>
          <a:p>
            <a:r>
              <a:rPr lang="en-US" dirty="0" smtClean="0">
                <a:latin typeface="Garamond" panose="02020404030301010803" pitchFamily="18" charset="0"/>
              </a:rPr>
              <a:t>The regulators and auditors probably have an incentive to count every tool as a model.</a:t>
            </a:r>
          </a:p>
          <a:p>
            <a:r>
              <a:rPr lang="en-US" dirty="0" smtClean="0"/>
              <a:t>Tiebreakers could be the Model Validation group, some oversight committee, etc. but they have to have the authority to decide, and the incentives have to be right.</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a:t>
            </a:fld>
            <a:endParaRPr lang="en-US" dirty="0">
              <a:ea typeface="ＭＳ Ｐゴシック" pitchFamily="-84" charset="-128"/>
            </a:endParaRPr>
          </a:p>
        </p:txBody>
      </p:sp>
    </p:spTree>
    <p:extLst>
      <p:ext uri="{BB962C8B-B14F-4D97-AF65-F5344CB8AC3E}">
        <p14:creationId xmlns:p14="http://schemas.microsoft.com/office/powerpoint/2010/main" val="1415560253"/>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How Do I Code These Things?</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t>My answer, remembering the principle of least action, is that you don’t.</a:t>
            </a:r>
          </a:p>
          <a:p>
            <a:r>
              <a:rPr lang="en-US" dirty="0" smtClean="0"/>
              <a:t>Any weird algorithm will have an R package that does it and that you can download.</a:t>
            </a:r>
          </a:p>
          <a:p>
            <a:r>
              <a:rPr lang="en-US" dirty="0" smtClean="0"/>
              <a:t>Most will be in a Matlab toolbox, and some will have a </a:t>
            </a:r>
            <a:r>
              <a:rPr lang="en-US" dirty="0" err="1" smtClean="0"/>
              <a:t>Mathematica</a:t>
            </a:r>
            <a:r>
              <a:rPr lang="en-US" dirty="0" smtClean="0"/>
              <a:t> implementation.</a:t>
            </a:r>
          </a:p>
          <a:p>
            <a:r>
              <a:rPr lang="en-US" dirty="0" smtClean="0"/>
              <a:t>For C++ you are probably out of luck as these functions, in say </a:t>
            </a:r>
            <a:r>
              <a:rPr lang="en-US" dirty="0" err="1" smtClean="0"/>
              <a:t>Quantlib</a:t>
            </a:r>
            <a:r>
              <a:rPr lang="en-US" dirty="0" smtClean="0"/>
              <a:t>, may be too buggy and require incompatible structures to call properly, but that’s just a guess.</a:t>
            </a:r>
          </a:p>
          <a:p>
            <a:pPr lvl="1"/>
            <a:r>
              <a:rPr lang="en-US" dirty="0" smtClean="0"/>
              <a:t>I never code in C++ so I may be being overly pessimistic.</a:t>
            </a:r>
          </a:p>
          <a:p>
            <a:r>
              <a:rPr lang="en-US" dirty="0" smtClean="0"/>
              <a:t>I can’t comment on availability in SAS  or SAS/Enterprise Miner because I haven’t used SAS in decades.</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250</a:t>
            </a:fld>
            <a:endParaRPr lang="en-US" dirty="0">
              <a:ea typeface="ＭＳ Ｐゴシック" pitchFamily="-84" charset="-128"/>
            </a:endParaRPr>
          </a:p>
        </p:txBody>
      </p:sp>
    </p:spTree>
    <p:extLst>
      <p:ext uri="{BB962C8B-B14F-4D97-AF65-F5344CB8AC3E}">
        <p14:creationId xmlns:p14="http://schemas.microsoft.com/office/powerpoint/2010/main" val="2588810205"/>
      </p:ext>
    </p:extLst>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Freezing the Drift in LMM</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t>Most implementations of the Libor </a:t>
            </a:r>
            <a:r>
              <a:rPr lang="en-US" dirty="0"/>
              <a:t>M</a:t>
            </a:r>
            <a:r>
              <a:rPr lang="en-US" dirty="0" smtClean="0"/>
              <a:t>arket Model use MC and freeze the drift at its deterministic initial value</a:t>
            </a:r>
          </a:p>
          <a:p>
            <a:r>
              <a:rPr lang="en-US" dirty="0" smtClean="0"/>
              <a:t>Alternatives are </a:t>
            </a:r>
            <a:r>
              <a:rPr lang="en-US" dirty="0"/>
              <a:t>discussed in </a:t>
            </a:r>
            <a:r>
              <a:rPr lang="en-US" dirty="0">
                <a:hlinkClick r:id="rId2"/>
              </a:rPr>
              <a:t>http://mpra.ub.uni-muenchen.de/32972</a:t>
            </a:r>
            <a:r>
              <a:rPr lang="en-US" dirty="0" smtClean="0">
                <a:hlinkClick r:id="rId2"/>
              </a:rPr>
              <a:t>/</a:t>
            </a:r>
            <a:r>
              <a:rPr lang="en-US" dirty="0" smtClean="0"/>
              <a:t> </a:t>
            </a:r>
          </a:p>
          <a:p>
            <a:r>
              <a:rPr lang="en-US" dirty="0" smtClean="0"/>
              <a:t>7 ways of freezing the drift</a:t>
            </a:r>
          </a:p>
          <a:p>
            <a:r>
              <a:rPr lang="en-US" dirty="0" smtClean="0"/>
              <a:t>MC and a n-nomial (but more than 2 or 3) lattice compared</a:t>
            </a:r>
          </a:p>
          <a:p>
            <a:r>
              <a:rPr lang="en-US" dirty="0" smtClean="0"/>
              <a:t>Their lattice is about as fast as the usual MC but more accurate</a:t>
            </a:r>
          </a:p>
          <a:p>
            <a:endParaRPr lang="en-US" dirty="0"/>
          </a:p>
          <a:p>
            <a:r>
              <a:rPr lang="en-US" dirty="0" smtClean="0"/>
              <a:t>This paper is a perfect example of what you want to do as a validator – add value by making suggestions of how they could do it better, even if there’s nothing wrong with how they are doing it now</a:t>
            </a:r>
          </a:p>
          <a:p>
            <a:r>
              <a:rPr lang="en-US" dirty="0" smtClean="0"/>
              <a:t>But be careful not to lose your independence</a:t>
            </a:r>
          </a:p>
          <a:p>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251</a:t>
            </a:fld>
            <a:endParaRPr lang="en-US" dirty="0">
              <a:ea typeface="ＭＳ Ｐゴシック" pitchFamily="-84" charset="-128"/>
            </a:endParaRPr>
          </a:p>
        </p:txBody>
      </p:sp>
    </p:spTree>
    <p:extLst>
      <p:ext uri="{BB962C8B-B14F-4D97-AF65-F5344CB8AC3E}">
        <p14:creationId xmlns:p14="http://schemas.microsoft.com/office/powerpoint/2010/main" val="4063959278"/>
      </p:ext>
    </p:extLst>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Frequency Domain</a:t>
            </a:r>
            <a:endParaRPr lang="en-US" dirty="0">
              <a:latin typeface="+mj-lt"/>
            </a:endParaRPr>
          </a:p>
        </p:txBody>
      </p:sp>
      <p:sp>
        <p:nvSpPr>
          <p:cNvPr id="3" name="Content Placeholder 2"/>
          <p:cNvSpPr>
            <a:spLocks noGrp="1"/>
          </p:cNvSpPr>
          <p:nvPr>
            <p:ph idx="1"/>
          </p:nvPr>
        </p:nvSpPr>
        <p:spPr/>
        <p:txBody>
          <a:bodyPr>
            <a:normAutofit fontScale="92500" lnSpcReduction="10000"/>
          </a:bodyPr>
          <a:lstStyle/>
          <a:p>
            <a:r>
              <a:rPr lang="en-US" dirty="0" smtClean="0"/>
              <a:t>For reasons I cannot explain, economists hate Fourier transforms.  </a:t>
            </a:r>
          </a:p>
          <a:p>
            <a:r>
              <a:rPr lang="en-US" dirty="0" smtClean="0"/>
              <a:t>The standard  text “Analysis of Financial Time Series” by </a:t>
            </a:r>
            <a:r>
              <a:rPr lang="en-US" dirty="0" err="1" smtClean="0"/>
              <a:t>Ruey</a:t>
            </a:r>
            <a:r>
              <a:rPr lang="en-US" dirty="0" smtClean="0"/>
              <a:t> </a:t>
            </a:r>
            <a:r>
              <a:rPr lang="en-US" dirty="0" err="1" smtClean="0"/>
              <a:t>Tsay</a:t>
            </a:r>
            <a:r>
              <a:rPr lang="en-US" dirty="0" smtClean="0"/>
              <a:t> has not a word about wavelets, frequency analysis, spectral analysis, or anything similar. (but it’s a good book anyway)</a:t>
            </a:r>
          </a:p>
          <a:p>
            <a:r>
              <a:rPr lang="en-US" dirty="0" smtClean="0"/>
              <a:t>A good example is “cointegration” meaning that two variables tend to “drift” together regardless of short-term correlation.</a:t>
            </a:r>
          </a:p>
          <a:p>
            <a:pPr lvl="1"/>
            <a:r>
              <a:rPr lang="en-US" dirty="0" smtClean="0"/>
              <a:t>This </a:t>
            </a:r>
            <a:r>
              <a:rPr lang="en-US" dirty="0" err="1" smtClean="0"/>
              <a:t>cointegrated</a:t>
            </a:r>
            <a:r>
              <a:rPr lang="en-US" dirty="0" smtClean="0"/>
              <a:t> process is posited to be stationary.</a:t>
            </a:r>
          </a:p>
          <a:p>
            <a:pPr lvl="1"/>
            <a:r>
              <a:rPr lang="en-US" dirty="0" smtClean="0"/>
              <a:t>A more frequency-oriented way of looking at this, which is more useful and fits the data better, is to look at the </a:t>
            </a:r>
            <a:r>
              <a:rPr lang="en-US" dirty="0" err="1" smtClean="0"/>
              <a:t>bispectrum</a:t>
            </a:r>
            <a:r>
              <a:rPr lang="en-US" dirty="0" smtClean="0"/>
              <a:t>.  At high frequencies, like a daily correlation, you analyze the amount of power (technical term). (High-pass filter)</a:t>
            </a:r>
          </a:p>
          <a:p>
            <a:pPr lvl="1"/>
            <a:r>
              <a:rPr lang="en-US" dirty="0" smtClean="0"/>
              <a:t>Filtering out these high frequencies, how much power is there at various other frequencies? (Low-pass filter) If there is a lot at, say, quarterly to quadrennial, use that as a band-pass filter, re-convert to the time domain, and you have a correlation for CCAR use.  If the power is all at zero frequency, then it’s a real stationary cointegration.</a:t>
            </a:r>
          </a:p>
          <a:p>
            <a:r>
              <a:rPr lang="en-US" dirty="0" smtClean="0"/>
              <a:t>Of course, filtering out uneventful days, then low frequencies, you probably have no data left.</a:t>
            </a:r>
          </a:p>
          <a:p>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252</a:t>
            </a:fld>
            <a:endParaRPr lang="en-US" dirty="0">
              <a:ea typeface="ＭＳ Ｐゴシック" pitchFamily="-84" charset="-128"/>
            </a:endParaRPr>
          </a:p>
        </p:txBody>
      </p:sp>
    </p:spTree>
    <p:extLst>
      <p:ext uri="{BB962C8B-B14F-4D97-AF65-F5344CB8AC3E}">
        <p14:creationId xmlns:p14="http://schemas.microsoft.com/office/powerpoint/2010/main" val="2642702452"/>
      </p:ext>
    </p:extLst>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Wavelets</a:t>
            </a:r>
            <a:endParaRPr lang="en-US" dirty="0">
              <a:latin typeface="+mj-lt"/>
            </a:endParaRPr>
          </a:p>
        </p:txBody>
      </p:sp>
      <p:sp>
        <p:nvSpPr>
          <p:cNvPr id="3" name="Content Placeholder 2"/>
          <p:cNvSpPr>
            <a:spLocks noGrp="1"/>
          </p:cNvSpPr>
          <p:nvPr>
            <p:ph idx="1"/>
          </p:nvPr>
        </p:nvSpPr>
        <p:spPr>
          <a:xfrm>
            <a:off x="562886" y="851877"/>
            <a:ext cx="11015133" cy="5368170"/>
          </a:xfrm>
        </p:spPr>
        <p:txBody>
          <a:bodyPr>
            <a:normAutofit fontScale="92500" lnSpcReduction="10000"/>
          </a:bodyPr>
          <a:lstStyle/>
          <a:p>
            <a:r>
              <a:rPr lang="en-US" dirty="0" smtClean="0"/>
              <a:t>Applications </a:t>
            </a:r>
            <a:r>
              <a:rPr lang="en-US" dirty="0"/>
              <a:t>using wavelets in disciplines </a:t>
            </a:r>
            <a:r>
              <a:rPr lang="en-US" dirty="0" smtClean="0"/>
              <a:t>other than </a:t>
            </a:r>
            <a:r>
              <a:rPr lang="en-US" dirty="0"/>
              <a:t>economics are extensive, with many papers published in areas such </a:t>
            </a:r>
            <a:r>
              <a:rPr lang="en-US" dirty="0" smtClean="0"/>
              <a:t>as acoustics</a:t>
            </a:r>
            <a:r>
              <a:rPr lang="en-US" dirty="0"/>
              <a:t>, astronomy, engineering, medicine, forensics, and physics. </a:t>
            </a:r>
            <a:r>
              <a:rPr lang="en-US" dirty="0" smtClean="0"/>
              <a:t>Economics (</a:t>
            </a:r>
            <a:r>
              <a:rPr lang="en-US" dirty="0"/>
              <a:t>and to a lesser degree, finance) is conspicuous in its absence from this </a:t>
            </a:r>
            <a:r>
              <a:rPr lang="en-US" dirty="0" smtClean="0"/>
              <a:t>list.  This is only recently changing.</a:t>
            </a:r>
          </a:p>
          <a:p>
            <a:r>
              <a:rPr lang="en-US" dirty="0" smtClean="0"/>
              <a:t>A wavelet is an ideal way to model non-stationary timeseries, (</a:t>
            </a:r>
            <a:r>
              <a:rPr lang="en-US" dirty="0">
                <a:hlinkClick r:id="rId2"/>
              </a:rPr>
              <a:t>http://</a:t>
            </a:r>
            <a:r>
              <a:rPr lang="en-US" dirty="0" smtClean="0">
                <a:hlinkClick r:id="rId2"/>
              </a:rPr>
              <a:t>ideas.repec.org/p/wpa/wuwpem/0503017.html</a:t>
            </a:r>
            <a:r>
              <a:rPr lang="en-US" dirty="0" smtClean="0"/>
              <a:t> ) and it’s great for capturing seasonality effects.</a:t>
            </a:r>
          </a:p>
          <a:p>
            <a:r>
              <a:rPr lang="en-US" dirty="0" smtClean="0"/>
              <a:t>It’s sort of the same spirit for timeseries as B-splines for curves – there are knot points and basis functions in between, but here the basis functions are various choices of mother and father wavelets.  Frequency limited and time limited.</a:t>
            </a:r>
          </a:p>
          <a:p>
            <a:r>
              <a:rPr lang="en-US" dirty="0" smtClean="0"/>
              <a:t>Use of wavelets for hedging is discussed </a:t>
            </a:r>
            <a:r>
              <a:rPr lang="en-US" dirty="0"/>
              <a:t>in </a:t>
            </a:r>
            <a:r>
              <a:rPr lang="en-US" dirty="0">
                <a:hlinkClick r:id="rId3"/>
              </a:rPr>
              <a:t>http://</a:t>
            </a:r>
            <a:r>
              <a:rPr lang="en-US" dirty="0" smtClean="0">
                <a:hlinkClick r:id="rId3"/>
              </a:rPr>
              <a:t>papers.ssrn.com/sol3/papers.cfm?abstract_id=2573235</a:t>
            </a:r>
            <a:r>
              <a:rPr lang="en-US" dirty="0" smtClean="0"/>
              <a:t> </a:t>
            </a:r>
          </a:p>
          <a:p>
            <a:r>
              <a:rPr lang="en-US" dirty="0"/>
              <a:t>Singular spectrum analysis (SSA) </a:t>
            </a:r>
            <a:r>
              <a:rPr lang="en-US" dirty="0" smtClean="0"/>
              <a:t>is another </a:t>
            </a:r>
            <a:r>
              <a:rPr lang="en-US" dirty="0"/>
              <a:t>nonparametric tool for </a:t>
            </a:r>
            <a:r>
              <a:rPr lang="en-US" dirty="0" smtClean="0"/>
              <a:t>decomposition </a:t>
            </a:r>
            <a:r>
              <a:rPr lang="en-US" dirty="0"/>
              <a:t>of an observed time series into sum of interpretable components </a:t>
            </a:r>
            <a:r>
              <a:rPr lang="en-US" dirty="0" smtClean="0"/>
              <a:t>such as </a:t>
            </a:r>
            <a:r>
              <a:rPr lang="en-US" dirty="0"/>
              <a:t>trend, oscillations and </a:t>
            </a:r>
            <a:r>
              <a:rPr lang="en-US" dirty="0" smtClean="0"/>
              <a:t>noise</a:t>
            </a:r>
            <a:r>
              <a:rPr lang="en-US" dirty="0"/>
              <a:t>. (</a:t>
            </a:r>
            <a:r>
              <a:rPr lang="en-US" dirty="0">
                <a:hlinkClick r:id="rId4"/>
              </a:rPr>
              <a:t>http://</a:t>
            </a:r>
            <a:r>
              <a:rPr lang="en-US" dirty="0" smtClean="0">
                <a:hlinkClick r:id="rId4"/>
              </a:rPr>
              <a:t>arxiv.org/abs/1308.4022</a:t>
            </a:r>
            <a:r>
              <a:rPr lang="en-US" dirty="0" smtClean="0"/>
              <a:t> )</a:t>
            </a:r>
          </a:p>
          <a:p>
            <a:r>
              <a:rPr lang="en-US" dirty="0" smtClean="0"/>
              <a:t>Don’t be too scared of imaginary numbers.</a:t>
            </a:r>
            <a:endParaRPr lang="en-US" dirty="0"/>
          </a:p>
          <a:p>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253</a:t>
            </a:fld>
            <a:endParaRPr lang="en-US" dirty="0">
              <a:ea typeface="ＭＳ Ｐゴシック" pitchFamily="-84" charset="-128"/>
            </a:endParaRPr>
          </a:p>
        </p:txBody>
      </p:sp>
    </p:spTree>
    <p:extLst>
      <p:ext uri="{BB962C8B-B14F-4D97-AF65-F5344CB8AC3E}">
        <p14:creationId xmlns:p14="http://schemas.microsoft.com/office/powerpoint/2010/main" val="4052274434"/>
      </p:ext>
    </p:extLst>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Displaced Diffusion</a:t>
            </a:r>
            <a:endParaRPr lang="en-US" dirty="0">
              <a:latin typeface="+mj-lt"/>
            </a:endParaRP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There are only four simple arithmetic operators </a:t>
                </a:r>
                <a:r>
                  <a:rPr lang="en-US" b="1" dirty="0" smtClean="0"/>
                  <a:t>+ -</a:t>
                </a:r>
                <a:r>
                  <a:rPr lang="en-US" dirty="0" smtClean="0"/>
                  <a:t> ×÷</a:t>
                </a:r>
                <a:endParaRPr lang="en-US" dirty="0"/>
              </a:p>
              <a:p>
                <a:r>
                  <a:rPr lang="en-US" dirty="0" smtClean="0"/>
                  <a:t>So the usual two ways of first-differencing a series are </a:t>
                </a:r>
              </a:p>
              <a:p>
                <a:pPr lvl="1"/>
                <a:r>
                  <a:rPr lang="en-US" dirty="0" err="1" smtClean="0"/>
                  <a:t>r</a:t>
                </a:r>
                <a:r>
                  <a:rPr lang="en-US" baseline="-25000" dirty="0" err="1" smtClean="0"/>
                  <a:t>j</a:t>
                </a:r>
                <a:r>
                  <a:rPr lang="en-US" baseline="30000" dirty="0" err="1" smtClean="0"/>
                  <a:t>arithmetic</a:t>
                </a:r>
                <a:r>
                  <a:rPr lang="en-US" baseline="30000" dirty="0" smtClean="0"/>
                  <a:t>  </a:t>
                </a:r>
                <a:r>
                  <a:rPr lang="en-US" dirty="0" smtClean="0"/>
                  <a:t>= x(j+1) – x(j) 			and</a:t>
                </a:r>
              </a:p>
              <a:p>
                <a:pPr lvl="1"/>
                <a:endParaRPr lang="en-US" dirty="0" smtClean="0"/>
              </a:p>
              <a:p>
                <a:pPr lvl="1"/>
                <a14:m>
                  <m:oMath xmlns:m="http://schemas.openxmlformats.org/officeDocument/2006/math">
                    <m:r>
                      <m:rPr>
                        <m:nor/>
                      </m:rPr>
                      <a:rPr lang="en-US" dirty="0"/>
                      <m:t>r</m:t>
                    </m:r>
                    <m:r>
                      <m:rPr>
                        <m:nor/>
                      </m:rPr>
                      <a:rPr lang="en-US" baseline="-25000" dirty="0"/>
                      <m:t>j</m:t>
                    </m:r>
                    <m:r>
                      <m:rPr>
                        <m:nor/>
                      </m:rPr>
                      <a:rPr lang="en-US" b="0" i="0" baseline="30000" dirty="0" smtClean="0"/>
                      <m:t>geometr</m:t>
                    </m:r>
                    <m:r>
                      <m:rPr>
                        <m:nor/>
                      </m:rPr>
                      <a:rPr lang="en-US" baseline="30000" dirty="0"/>
                      <m:t>ic</m:t>
                    </m:r>
                    <m:r>
                      <m:rPr>
                        <m:nor/>
                      </m:rPr>
                      <a:rPr lang="en-US" b="0" i="0" baseline="30000" dirty="0" smtClean="0"/>
                      <m:t> </m:t>
                    </m:r>
                    <m:r>
                      <m:rPr>
                        <m:nor/>
                      </m:rPr>
                      <a:rPr lang="en-US" dirty="0"/>
                      <m:t>= </m:t>
                    </m:r>
                    <m:f>
                      <m:fPr>
                        <m:ctrlPr>
                          <a:rPr lang="en-US" i="1" dirty="0" smtClean="0">
                            <a:latin typeface="Cambria Math"/>
                          </a:rPr>
                        </m:ctrlPr>
                      </m:fPr>
                      <m:num>
                        <m:r>
                          <m:rPr>
                            <m:nor/>
                          </m:rPr>
                          <a:rPr lang="en-US" dirty="0"/>
                          <m:t>x</m:t>
                        </m:r>
                        <m:r>
                          <m:rPr>
                            <m:nor/>
                          </m:rPr>
                          <a:rPr lang="en-US" dirty="0"/>
                          <m:t>(</m:t>
                        </m:r>
                        <m:r>
                          <m:rPr>
                            <m:nor/>
                          </m:rPr>
                          <a:rPr lang="en-US" dirty="0"/>
                          <m:t>j</m:t>
                        </m:r>
                        <m:r>
                          <m:rPr>
                            <m:nor/>
                          </m:rPr>
                          <a:rPr lang="en-US" dirty="0"/>
                          <m:t>+1) – </m:t>
                        </m:r>
                        <m:r>
                          <m:rPr>
                            <m:nor/>
                          </m:rPr>
                          <a:rPr lang="en-US" dirty="0"/>
                          <m:t>x</m:t>
                        </m:r>
                        <m:r>
                          <m:rPr>
                            <m:nor/>
                          </m:rPr>
                          <a:rPr lang="en-US" dirty="0"/>
                          <m:t>(</m:t>
                        </m:r>
                        <m:r>
                          <m:rPr>
                            <m:nor/>
                          </m:rPr>
                          <a:rPr lang="en-US" dirty="0"/>
                          <m:t>j</m:t>
                        </m:r>
                        <m:r>
                          <m:rPr>
                            <m:nor/>
                          </m:rPr>
                          <a:rPr lang="en-US" dirty="0"/>
                          <m:t>)</m:t>
                        </m:r>
                      </m:num>
                      <m:den>
                        <m:r>
                          <a:rPr lang="en-US" b="0" i="1" dirty="0" smtClean="0">
                            <a:latin typeface="Cambria Math"/>
                          </a:rPr>
                          <m:t>𝑥</m:t>
                        </m:r>
                        <m:r>
                          <a:rPr lang="en-US" b="0" i="1" dirty="0" smtClean="0">
                            <a:latin typeface="Cambria Math"/>
                          </a:rPr>
                          <m:t>(</m:t>
                        </m:r>
                        <m:r>
                          <a:rPr lang="en-US" b="0" i="1" dirty="0" smtClean="0">
                            <a:latin typeface="Cambria Math"/>
                          </a:rPr>
                          <m:t>𝑗</m:t>
                        </m:r>
                        <m:r>
                          <a:rPr lang="en-US" b="0" i="1" dirty="0" smtClean="0">
                            <a:latin typeface="Cambria Math"/>
                          </a:rPr>
                          <m:t>)</m:t>
                        </m:r>
                      </m:den>
                    </m:f>
                  </m:oMath>
                </a14:m>
                <a:endParaRPr lang="en-US" dirty="0" smtClean="0"/>
              </a:p>
              <a:p>
                <a:r>
                  <a:rPr lang="en-US" dirty="0" smtClean="0"/>
                  <a:t>What about </a:t>
                </a:r>
                <a:r>
                  <a:rPr lang="en-US" dirty="0" err="1" smtClean="0"/>
                  <a:t>r</a:t>
                </a:r>
                <a:r>
                  <a:rPr lang="en-US" baseline="-25000" dirty="0" err="1" smtClean="0"/>
                  <a:t>j</a:t>
                </a:r>
                <a:r>
                  <a:rPr lang="en-US" dirty="0" smtClean="0"/>
                  <a:t> = </a:t>
                </a:r>
                <a:r>
                  <a:rPr lang="el-GR" dirty="0" smtClean="0"/>
                  <a:t>α</a:t>
                </a:r>
                <a:r>
                  <a:rPr lang="en-US" dirty="0" smtClean="0"/>
                  <a:t> (</a:t>
                </a:r>
                <a:r>
                  <a:rPr lang="en-US" dirty="0" err="1" smtClean="0"/>
                  <a:t>r</a:t>
                </a:r>
                <a:r>
                  <a:rPr lang="en-US" baseline="-25000" dirty="0" err="1" smtClean="0"/>
                  <a:t>j</a:t>
                </a:r>
                <a:r>
                  <a:rPr lang="en-US" baseline="30000" dirty="0" err="1" smtClean="0"/>
                  <a:t>arithmetic</a:t>
                </a:r>
                <a:r>
                  <a:rPr lang="en-US" dirty="0" smtClean="0"/>
                  <a:t>) + x(0)(1- </a:t>
                </a:r>
                <a:r>
                  <a:rPr lang="el-GR" dirty="0" smtClean="0"/>
                  <a:t>α</a:t>
                </a:r>
                <a:r>
                  <a:rPr lang="en-US" dirty="0" smtClean="0"/>
                  <a:t>)(</a:t>
                </a:r>
                <a14:m>
                  <m:oMath xmlns:m="http://schemas.openxmlformats.org/officeDocument/2006/math">
                    <m:r>
                      <m:rPr>
                        <m:nor/>
                      </m:rPr>
                      <a:rPr lang="en-US" dirty="0"/>
                      <m:t>r</m:t>
                    </m:r>
                    <m:r>
                      <m:rPr>
                        <m:nor/>
                      </m:rPr>
                      <a:rPr lang="en-US" baseline="-25000" dirty="0"/>
                      <m:t>j</m:t>
                    </m:r>
                    <m:r>
                      <m:rPr>
                        <m:nor/>
                      </m:rPr>
                      <a:rPr lang="en-US" baseline="30000" dirty="0"/>
                      <m:t>geometric</m:t>
                    </m:r>
                    <m:r>
                      <a:rPr lang="en-US" i="1" baseline="30000" dirty="0">
                        <a:latin typeface="Cambria Math"/>
                      </a:rPr>
                      <m:t> </m:t>
                    </m:r>
                  </m:oMath>
                </a14:m>
                <a:r>
                  <a:rPr lang="en-US" dirty="0" smtClean="0"/>
                  <a:t>) with 0 ≤</a:t>
                </a:r>
                <a:r>
                  <a:rPr lang="el-GR" dirty="0"/>
                  <a:t> α </a:t>
                </a:r>
                <a:r>
                  <a:rPr lang="en-US" dirty="0" smtClean="0"/>
                  <a:t>≤1 being expected but not required, and multiplying by x(0) to get the units right.(Could be </a:t>
                </a:r>
                <a14:m>
                  <m:oMath xmlns:m="http://schemas.openxmlformats.org/officeDocument/2006/math">
                    <m:acc>
                      <m:accPr>
                        <m:chr m:val="̅"/>
                        <m:ctrlPr>
                          <a:rPr lang="en-US" i="1" smtClean="0">
                            <a:latin typeface="Cambria Math"/>
                          </a:rPr>
                        </m:ctrlPr>
                      </m:accPr>
                      <m:e>
                        <m:r>
                          <a:rPr lang="en-US" b="0" i="1" smtClean="0">
                            <a:latin typeface="Cambria Math"/>
                          </a:rPr>
                          <m:t>𝑥</m:t>
                        </m:r>
                      </m:e>
                    </m:acc>
                  </m:oMath>
                </a14:m>
                <a:r>
                  <a:rPr lang="en-US" dirty="0" smtClean="0"/>
                  <a:t> instead)</a:t>
                </a:r>
              </a:p>
              <a:p>
                <a:pPr lvl="1"/>
                <a:r>
                  <a:rPr lang="en-US" dirty="0"/>
                  <a:t>(see </a:t>
                </a:r>
                <a:r>
                  <a:rPr lang="en-US" dirty="0">
                    <a:hlinkClick r:id="rId2"/>
                  </a:rPr>
                  <a:t>http://</a:t>
                </a:r>
                <a:r>
                  <a:rPr lang="en-US" dirty="0" smtClean="0">
                    <a:hlinkClick r:id="rId2"/>
                  </a:rPr>
                  <a:t>papers.ssrn.com/sol3/papers.cfm?abstract_id=2194917</a:t>
                </a:r>
                <a:r>
                  <a:rPr lang="en-US" dirty="0" smtClean="0"/>
                  <a:t> )</a:t>
                </a:r>
              </a:p>
              <a:p>
                <a:r>
                  <a:rPr lang="en-US" dirty="0" smtClean="0"/>
                  <a:t>This can be rearranged to get a geometric change in (x + a) where we can use this for a shifted lognormal negative interest rate and still use the same models; this can also find an optimal shift a.  Note that the volatility or standard deviation is not the same shifted and </a:t>
                </a:r>
                <a:r>
                  <a:rPr lang="en-US" dirty="0" err="1" smtClean="0"/>
                  <a:t>unshifted</a:t>
                </a:r>
                <a:r>
                  <a:rPr lang="en-US" dirty="0" smtClean="0"/>
                  <a:t>.</a:t>
                </a:r>
              </a:p>
              <a:p>
                <a:endParaRPr lang="en-US"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1">
                <a:blip r:embed="rId3"/>
                <a:stretch>
                  <a:fillRect l="-1550" t="-3502" r="-775" b="-1816"/>
                </a:stretch>
              </a:blipFill>
            </p:spPr>
            <p:txBody>
              <a:bodyPr/>
              <a:lstStyle/>
              <a:p>
                <a:r>
                  <a:rPr lang="en-US">
                    <a:noFill/>
                  </a:rPr>
                  <a:t> </a:t>
                </a:r>
              </a:p>
            </p:txBody>
          </p:sp>
        </mc:Fallback>
      </mc:AlternateContent>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254</a:t>
            </a:fld>
            <a:endParaRPr lang="en-US" dirty="0">
              <a:ea typeface="ＭＳ Ｐゴシック" pitchFamily="-84" charset="-128"/>
            </a:endParaRPr>
          </a:p>
        </p:txBody>
      </p:sp>
    </p:spTree>
    <p:extLst>
      <p:ext uri="{BB962C8B-B14F-4D97-AF65-F5344CB8AC3E}">
        <p14:creationId xmlns:p14="http://schemas.microsoft.com/office/powerpoint/2010/main" val="1640739001"/>
      </p:ext>
    </p:extLst>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Stepwise Regression</a:t>
            </a:r>
            <a:endParaRPr lang="en-US" dirty="0">
              <a:latin typeface="+mj-lt"/>
            </a:endParaRPr>
          </a:p>
        </p:txBody>
      </p:sp>
      <p:sp>
        <p:nvSpPr>
          <p:cNvPr id="3" name="Content Placeholder 2"/>
          <p:cNvSpPr>
            <a:spLocks noGrp="1"/>
          </p:cNvSpPr>
          <p:nvPr>
            <p:ph idx="1"/>
          </p:nvPr>
        </p:nvSpPr>
        <p:spPr>
          <a:xfrm>
            <a:off x="562886" y="851877"/>
            <a:ext cx="11015133" cy="5453230"/>
          </a:xfrm>
        </p:spPr>
        <p:txBody>
          <a:bodyPr>
            <a:normAutofit fontScale="85000" lnSpcReduction="10000"/>
          </a:bodyPr>
          <a:lstStyle/>
          <a:p>
            <a:r>
              <a:rPr lang="en-US" dirty="0" smtClean="0"/>
              <a:t>In some fields, notably retail credit scoring, it is assumed that a linear or logistic regression is appropriate.</a:t>
            </a:r>
          </a:p>
          <a:p>
            <a:r>
              <a:rPr lang="en-US" dirty="0" smtClean="0"/>
              <a:t>Typically one chooses a handful of explanatory variable out of the hundreds available, then regresses on those few.  The choosing is either</a:t>
            </a:r>
          </a:p>
          <a:p>
            <a:pPr lvl="1"/>
            <a:r>
              <a:rPr lang="en-US" dirty="0" smtClean="0"/>
              <a:t>Top-down – start with all variables, then discard those that fail a significance test. </a:t>
            </a:r>
          </a:p>
          <a:p>
            <a:pPr lvl="1"/>
            <a:r>
              <a:rPr lang="en-US" dirty="0" smtClean="0"/>
              <a:t>Bottom-up – choose individually those explanatory variables that pass a significance test</a:t>
            </a:r>
          </a:p>
          <a:p>
            <a:pPr lvl="1"/>
            <a:r>
              <a:rPr lang="en-US" dirty="0" smtClean="0"/>
              <a:t>Mixed – some each of bottom and top, and some expert judgment thrown in</a:t>
            </a:r>
          </a:p>
          <a:p>
            <a:r>
              <a:rPr lang="en-US" dirty="0" smtClean="0"/>
              <a:t>This is called “stepwise regression” and is probably statistically invalid. (see Wikipedia)</a:t>
            </a:r>
          </a:p>
          <a:p>
            <a:pPr lvl="1"/>
            <a:r>
              <a:rPr lang="en-US" dirty="0" smtClean="0"/>
              <a:t>If it is used mostly to justify expert judgment then it’s not quite as bad</a:t>
            </a:r>
          </a:p>
          <a:p>
            <a:r>
              <a:rPr lang="en-US" dirty="0" smtClean="0"/>
              <a:t>Alternatives with more theoretical support include CART, random forests, and other tree models, SVM, neural nets, and probably lots more.</a:t>
            </a:r>
          </a:p>
          <a:p>
            <a:r>
              <a:rPr lang="en-US" dirty="0" smtClean="0"/>
              <a:t>The issue is to avoid data dredging – once you have used the data to select variables, you do not have as many degrees of freedom to regress on those selected variables, and the significance levels get way overstated.  Also regressions may work by coincidence – correlation not causation.</a:t>
            </a:r>
          </a:p>
          <a:p>
            <a:r>
              <a:rPr lang="en-US" dirty="0" smtClean="0"/>
              <a:t>A related set of tests of </a:t>
            </a:r>
            <a:r>
              <a:rPr lang="en-US" dirty="0"/>
              <a:t>multiple testing is at </a:t>
            </a:r>
            <a:r>
              <a:rPr lang="en-US" dirty="0">
                <a:hlinkClick r:id="rId2"/>
              </a:rPr>
              <a:t>http://</a:t>
            </a:r>
            <a:r>
              <a:rPr lang="en-US" dirty="0" smtClean="0">
                <a:hlinkClick r:id="rId2"/>
              </a:rPr>
              <a:t>arxiv.org/abs/1304.4920</a:t>
            </a:r>
            <a:r>
              <a:rPr lang="en-US" dirty="0" smtClean="0"/>
              <a:t>  </a:t>
            </a:r>
          </a:p>
          <a:p>
            <a:r>
              <a:rPr lang="en-US" dirty="0" smtClean="0"/>
              <a:t>There are Bayesian versions that allow expert judgment priors.</a:t>
            </a:r>
          </a:p>
          <a:p>
            <a:pPr lvl="1"/>
            <a:r>
              <a:rPr lang="en-US" dirty="0" smtClean="0"/>
              <a:t>If an expert judgment is based on many years experience, how quickly does the expert adapt to regime changes?  Unknowable. </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255</a:t>
            </a:fld>
            <a:endParaRPr lang="en-US" dirty="0">
              <a:ea typeface="ＭＳ Ｐゴシック" pitchFamily="-84" charset="-128"/>
            </a:endParaRPr>
          </a:p>
        </p:txBody>
      </p:sp>
    </p:spTree>
    <p:extLst>
      <p:ext uri="{BB962C8B-B14F-4D97-AF65-F5344CB8AC3E}">
        <p14:creationId xmlns:p14="http://schemas.microsoft.com/office/powerpoint/2010/main" val="511997841"/>
      </p:ext>
    </p:extLst>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Stop Making Sense</a:t>
            </a:r>
            <a:endParaRPr lang="en-US" dirty="0">
              <a:latin typeface="+mj-lt"/>
            </a:endParaRPr>
          </a:p>
        </p:txBody>
      </p:sp>
      <p:sp>
        <p:nvSpPr>
          <p:cNvPr id="3" name="Content Placeholder 2"/>
          <p:cNvSpPr>
            <a:spLocks noGrp="1"/>
          </p:cNvSpPr>
          <p:nvPr>
            <p:ph idx="1"/>
          </p:nvPr>
        </p:nvSpPr>
        <p:spPr>
          <a:xfrm>
            <a:off x="562886" y="851877"/>
            <a:ext cx="11015133" cy="5453230"/>
          </a:xfrm>
        </p:spPr>
        <p:txBody>
          <a:bodyPr>
            <a:normAutofit fontScale="92500"/>
          </a:bodyPr>
          <a:lstStyle/>
          <a:p>
            <a:r>
              <a:rPr lang="en-US" dirty="0" smtClean="0"/>
              <a:t>Remembering that in Finance all explanations of the data are wrong, but we pretend that the data come from some mathematically defined process.  </a:t>
            </a:r>
            <a:r>
              <a:rPr lang="en-US" dirty="0"/>
              <a:t>T</a:t>
            </a:r>
            <a:r>
              <a:rPr lang="en-US" dirty="0" smtClean="0"/>
              <a:t>he key for practitioners is to fit the data to the degree desired without justifying why your chosen function gives a good fit.</a:t>
            </a:r>
          </a:p>
          <a:p>
            <a:r>
              <a:rPr lang="en-US" dirty="0" smtClean="0"/>
              <a:t>Academics hate this.  The academic comes up with a function or process based on “economic reasoning” (DSGE is probably necessary to get tenure), and then tries to show that the data come pretty close to their prediction.</a:t>
            </a:r>
          </a:p>
          <a:p>
            <a:r>
              <a:rPr lang="en-US" dirty="0" smtClean="0"/>
              <a:t>Practitioners want to fit the data as well as possible, or as well as possible out-of-sample, based on whatever works.  It doesn’t have to have any good reason to work.  Academics call this “cheating.”</a:t>
            </a:r>
          </a:p>
          <a:p>
            <a:r>
              <a:rPr lang="en-US" dirty="0" smtClean="0"/>
              <a:t>Francis </a:t>
            </a:r>
            <a:r>
              <a:rPr lang="en-US" dirty="0"/>
              <a:t>L</a:t>
            </a:r>
            <a:r>
              <a:rPr lang="en-US" dirty="0" smtClean="0"/>
              <a:t>ongstaff once told me that the way to merge these was to have his academic rationale predict something close, with a constant somewhere in there based on DSGE, and then make the “constant” time-varying or position-dependent so you can fit the actual data well enough to use the model.</a:t>
            </a:r>
          </a:p>
          <a:p>
            <a:r>
              <a:rPr lang="en-US" dirty="0" smtClean="0"/>
              <a:t>As a validator, if your alternative model fits the data well in and out of sample, but is too compute-intensive for production, that’s okay.</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256</a:t>
            </a:fld>
            <a:endParaRPr lang="en-US" dirty="0">
              <a:ea typeface="ＭＳ Ｐゴシック" pitchFamily="-84" charset="-128"/>
            </a:endParaRPr>
          </a:p>
        </p:txBody>
      </p:sp>
    </p:spTree>
    <p:extLst>
      <p:ext uri="{BB962C8B-B14F-4D97-AF65-F5344CB8AC3E}">
        <p14:creationId xmlns:p14="http://schemas.microsoft.com/office/powerpoint/2010/main" val="2821967093"/>
      </p:ext>
    </p:extLst>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Flexible distributions</a:t>
            </a:r>
            <a:endParaRPr lang="en-US" dirty="0">
              <a:latin typeface="+mj-lt"/>
            </a:endParaRPr>
          </a:p>
        </p:txBody>
      </p:sp>
      <p:sp>
        <p:nvSpPr>
          <p:cNvPr id="3" name="Content Placeholder 2"/>
          <p:cNvSpPr>
            <a:spLocks noGrp="1"/>
          </p:cNvSpPr>
          <p:nvPr>
            <p:ph idx="1"/>
          </p:nvPr>
        </p:nvSpPr>
        <p:spPr>
          <a:xfrm>
            <a:off x="562886" y="851877"/>
            <a:ext cx="11015133" cy="5453230"/>
          </a:xfrm>
        </p:spPr>
        <p:txBody>
          <a:bodyPr>
            <a:normAutofit/>
          </a:bodyPr>
          <a:lstStyle/>
          <a:p>
            <a:r>
              <a:rPr lang="en-US" dirty="0" smtClean="0"/>
              <a:t>An example here is to take a probability density function that you are used to, like Student-t or lognormal, and then stretch and twist it to fit, assuming the data is unimodal.</a:t>
            </a:r>
          </a:p>
          <a:p>
            <a:r>
              <a:rPr lang="en-US" dirty="0" smtClean="0"/>
              <a:t>I have already mentioned the </a:t>
            </a:r>
            <a:r>
              <a:rPr lang="en-US" dirty="0" err="1" smtClean="0"/>
              <a:t>g×h</a:t>
            </a:r>
            <a:r>
              <a:rPr lang="en-US" dirty="0" smtClean="0"/>
              <a:t> distribution, which modifies a Gaussian.</a:t>
            </a:r>
          </a:p>
          <a:p>
            <a:r>
              <a:rPr lang="en-US" dirty="0" smtClean="0"/>
              <a:t>A more flexible technique </a:t>
            </a:r>
            <a:r>
              <a:rPr lang="en-US" dirty="0"/>
              <a:t>comes from </a:t>
            </a:r>
            <a:r>
              <a:rPr lang="en-US" dirty="0">
                <a:hlinkClick r:id="rId2"/>
              </a:rPr>
              <a:t>http://</a:t>
            </a:r>
            <a:r>
              <a:rPr lang="en-US" dirty="0" smtClean="0">
                <a:hlinkClick r:id="rId2"/>
              </a:rPr>
              <a:t>arxiv.org/abs/1406.7674v2</a:t>
            </a:r>
            <a:r>
              <a:rPr lang="en-US" dirty="0" smtClean="0"/>
              <a:t> </a:t>
            </a:r>
          </a:p>
          <a:p>
            <a:r>
              <a:rPr lang="en-US" dirty="0" smtClean="0"/>
              <a:t>Start with any unimodal 1-d distribution.</a:t>
            </a:r>
          </a:p>
          <a:p>
            <a:r>
              <a:rPr lang="en-US" dirty="0" smtClean="0"/>
              <a:t>Use 2 parameters to mush the left side, and 2 more to mush the right side. (mush is not the correct technical term)</a:t>
            </a:r>
          </a:p>
          <a:p>
            <a:r>
              <a:rPr lang="en-US" dirty="0" smtClean="0"/>
              <a:t>Adjust the scale so the two sides meet at the mode.</a:t>
            </a:r>
          </a:p>
          <a:p>
            <a:r>
              <a:rPr lang="en-US" dirty="0" smtClean="0"/>
              <a:t>They call this the “double two-piece” transformation.</a:t>
            </a:r>
          </a:p>
          <a:p>
            <a:r>
              <a:rPr lang="en-US" dirty="0" smtClean="0"/>
              <a:t>It may get messy or impossible to integrate over, or price options with, analytically; numerical integration always works and computers are fast nowadays.</a:t>
            </a:r>
          </a:p>
          <a:p>
            <a:r>
              <a:rPr lang="en-US" dirty="0" smtClean="0"/>
              <a:t>Beware of overfitting that doesn’t work out-of-sample.</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257</a:t>
            </a:fld>
            <a:endParaRPr lang="en-US" dirty="0">
              <a:ea typeface="ＭＳ Ｐゴシック" pitchFamily="-84" charset="-128"/>
            </a:endParaRPr>
          </a:p>
        </p:txBody>
      </p:sp>
    </p:spTree>
    <p:extLst>
      <p:ext uri="{BB962C8B-B14F-4D97-AF65-F5344CB8AC3E}">
        <p14:creationId xmlns:p14="http://schemas.microsoft.com/office/powerpoint/2010/main" val="2999095637"/>
      </p:ext>
    </p:extLst>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More on PCA</a:t>
            </a:r>
            <a:endParaRPr lang="en-US" dirty="0">
              <a:latin typeface="+mj-lt"/>
            </a:endParaRPr>
          </a:p>
        </p:txBody>
      </p:sp>
      <p:sp>
        <p:nvSpPr>
          <p:cNvPr id="3" name="Content Placeholder 2"/>
          <p:cNvSpPr>
            <a:spLocks noGrp="1"/>
          </p:cNvSpPr>
          <p:nvPr>
            <p:ph idx="1"/>
          </p:nvPr>
        </p:nvSpPr>
        <p:spPr>
          <a:xfrm>
            <a:off x="562886" y="851877"/>
            <a:ext cx="11015133" cy="5453230"/>
          </a:xfrm>
        </p:spPr>
        <p:txBody>
          <a:bodyPr>
            <a:normAutofit/>
          </a:bodyPr>
          <a:lstStyle/>
          <a:p>
            <a:r>
              <a:rPr lang="en-US" dirty="0" smtClean="0"/>
              <a:t>A requirement for CCAR is, given the Fed-mandated 27 or so time series for the 9 future hypothetical quarters, expand that compatibly to the zillions of risk factors that your institution is exposed to.  One way of ensuring plausibility is to use a PCA approach and extrapolate along the set of 27 or fewer principal components from a historical regression.</a:t>
            </a:r>
          </a:p>
          <a:p>
            <a:r>
              <a:rPr lang="en-US" dirty="0" smtClean="0"/>
              <a:t>Is a PCA of rank 27 too many or too few?  Remember that some of it is idiosyncratic random noise that will test badly out-of-sample.</a:t>
            </a:r>
          </a:p>
          <a:p>
            <a:r>
              <a:rPr lang="en-US" dirty="0" smtClean="0"/>
              <a:t>A frequentist test for how many components are significant </a:t>
            </a:r>
            <a:r>
              <a:rPr lang="en-US" dirty="0"/>
              <a:t>is found in </a:t>
            </a:r>
            <a:r>
              <a:rPr lang="en-US" dirty="0">
                <a:hlinkClick r:id="rId2"/>
              </a:rPr>
              <a:t>http://</a:t>
            </a:r>
            <a:r>
              <a:rPr lang="en-US" dirty="0" smtClean="0">
                <a:hlinkClick r:id="rId2"/>
              </a:rPr>
              <a:t>arxiv.org/abs/1410.8260</a:t>
            </a:r>
            <a:r>
              <a:rPr lang="en-US" dirty="0" smtClean="0"/>
              <a:t>.</a:t>
            </a:r>
          </a:p>
          <a:p>
            <a:r>
              <a:rPr lang="en-US" dirty="0" smtClean="0"/>
              <a:t> </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258</a:t>
            </a:fld>
            <a:endParaRPr lang="en-US" dirty="0">
              <a:ea typeface="ＭＳ Ｐゴシック" pitchFamily="-84" charset="-128"/>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498" y="4048679"/>
            <a:ext cx="6981825" cy="197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8528092"/>
      </p:ext>
    </p:extLst>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More Complicated is Not Necessarily More Correct</a:t>
            </a:r>
            <a:endParaRPr lang="en-US" dirty="0">
              <a:latin typeface="+mj-lt"/>
            </a:endParaRPr>
          </a:p>
        </p:txBody>
      </p:sp>
      <p:sp>
        <p:nvSpPr>
          <p:cNvPr id="3" name="Content Placeholder 2"/>
          <p:cNvSpPr>
            <a:spLocks noGrp="1"/>
          </p:cNvSpPr>
          <p:nvPr>
            <p:ph idx="1"/>
          </p:nvPr>
        </p:nvSpPr>
        <p:spPr>
          <a:xfrm>
            <a:off x="562886" y="851877"/>
            <a:ext cx="11015133" cy="5453230"/>
          </a:xfrm>
        </p:spPr>
        <p:txBody>
          <a:bodyPr>
            <a:normAutofit fontScale="92500" lnSpcReduction="10000"/>
          </a:bodyPr>
          <a:lstStyle/>
          <a:p>
            <a:r>
              <a:rPr lang="en-US" dirty="0" smtClean="0"/>
              <a:t>The Black-Scholes model for volatility is that every option at every strike and every tenor on the same underlying has the same volatility.  </a:t>
            </a:r>
          </a:p>
          <a:p>
            <a:r>
              <a:rPr lang="en-US" dirty="0" smtClean="0"/>
              <a:t>Local volatility models have a vol surface that fits the market as of when it’s calibrated, and then assumes that surface has the same shape forever.</a:t>
            </a:r>
          </a:p>
          <a:p>
            <a:pPr lvl="1"/>
            <a:r>
              <a:rPr lang="en-US" dirty="0" smtClean="0"/>
              <a:t>Sticky strike means the surface does not shift if the underlying’s price moves.</a:t>
            </a:r>
          </a:p>
          <a:p>
            <a:pPr lvl="1"/>
            <a:r>
              <a:rPr lang="en-US" dirty="0" smtClean="0"/>
              <a:t>Sticky delta means the whole surface moves as much as the underlying so the option implied vol is constant when the underlying moves around. </a:t>
            </a:r>
          </a:p>
          <a:p>
            <a:r>
              <a:rPr lang="en-US" dirty="0" smtClean="0"/>
              <a:t>Stochastic vol methods are even more complicated, but I am not discussing them on this slide.</a:t>
            </a:r>
          </a:p>
          <a:p>
            <a:r>
              <a:rPr lang="en-US" dirty="0" smtClean="0"/>
              <a:t>As a validator, consider the alternative </a:t>
            </a:r>
            <a:r>
              <a:rPr lang="el-GR" dirty="0" smtClean="0"/>
              <a:t>α</a:t>
            </a:r>
            <a:r>
              <a:rPr lang="en-US" dirty="0" smtClean="0"/>
              <a:t>*</a:t>
            </a:r>
            <a:r>
              <a:rPr lang="en-US" dirty="0" err="1" smtClean="0"/>
              <a:t>Stickystrike</a:t>
            </a:r>
            <a:r>
              <a:rPr lang="en-US" dirty="0" smtClean="0"/>
              <a:t> + (1 – </a:t>
            </a:r>
            <a:r>
              <a:rPr lang="el-GR" dirty="0" smtClean="0"/>
              <a:t>α</a:t>
            </a:r>
            <a:r>
              <a:rPr lang="en-US" dirty="0" smtClean="0"/>
              <a:t>)*</a:t>
            </a:r>
            <a:r>
              <a:rPr lang="en-US" dirty="0" err="1" smtClean="0"/>
              <a:t>Stickydelta</a:t>
            </a:r>
            <a:r>
              <a:rPr lang="en-US" dirty="0" smtClean="0"/>
              <a:t> where you can calibrate </a:t>
            </a:r>
            <a:r>
              <a:rPr lang="el-GR" dirty="0" smtClean="0"/>
              <a:t>α</a:t>
            </a:r>
            <a:r>
              <a:rPr lang="en-US" dirty="0" smtClean="0"/>
              <a:t> to recent history.</a:t>
            </a:r>
          </a:p>
          <a:p>
            <a:r>
              <a:rPr lang="en-US" dirty="0" smtClean="0"/>
              <a:t>An option pricing model is as good as it’s hedging performance.</a:t>
            </a:r>
          </a:p>
          <a:p>
            <a:r>
              <a:rPr lang="en-US" dirty="0" smtClean="0"/>
              <a:t>For vanilla AUDUSD </a:t>
            </a:r>
            <a:r>
              <a:rPr lang="en-US" dirty="0"/>
              <a:t>FX options, </a:t>
            </a:r>
            <a:r>
              <a:rPr lang="en-US" dirty="0">
                <a:hlinkClick r:id="rId2"/>
              </a:rPr>
              <a:t>http://</a:t>
            </a:r>
            <a:r>
              <a:rPr lang="en-US" dirty="0" smtClean="0">
                <a:hlinkClick r:id="rId2"/>
              </a:rPr>
              <a:t>arxiv.org/abs/1406.2133</a:t>
            </a:r>
            <a:r>
              <a:rPr lang="en-US" dirty="0" smtClean="0"/>
              <a:t> </a:t>
            </a:r>
            <a:r>
              <a:rPr lang="en-US" dirty="0"/>
              <a:t>finds </a:t>
            </a:r>
            <a:r>
              <a:rPr lang="en-US" dirty="0" smtClean="0"/>
              <a:t>that </a:t>
            </a:r>
            <a:r>
              <a:rPr lang="en-US" dirty="0"/>
              <a:t>Black-Scholes is no worse than the local volatility model. In fact the Black-Scholes model </a:t>
            </a:r>
            <a:r>
              <a:rPr lang="en-US" dirty="0" smtClean="0"/>
              <a:t>performs significantly </a:t>
            </a:r>
            <a:r>
              <a:rPr lang="en-US" dirty="0"/>
              <a:t>better than sticky delta local volatility, particularly for in and at-the-money options. </a:t>
            </a:r>
            <a:endParaRPr lang="en-US" dirty="0" smtClean="0"/>
          </a:p>
          <a:p>
            <a:r>
              <a:rPr lang="en-US" dirty="0" smtClean="0"/>
              <a:t>But for some other underlyings, sticky delta may work better, and for a particular short-rate interest rate model calibrated from 1999-2005, </a:t>
            </a:r>
            <a:r>
              <a:rPr lang="el-GR" dirty="0" smtClean="0"/>
              <a:t>α</a:t>
            </a:r>
            <a:r>
              <a:rPr lang="en-US" dirty="0" smtClean="0"/>
              <a:t> was about ½. </a:t>
            </a:r>
          </a:p>
          <a:p>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259</a:t>
            </a:fld>
            <a:endParaRPr lang="en-US" dirty="0">
              <a:ea typeface="ＭＳ Ｐゴシック" pitchFamily="-84" charset="-128"/>
            </a:endParaRPr>
          </a:p>
        </p:txBody>
      </p:sp>
    </p:spTree>
    <p:extLst>
      <p:ext uri="{BB962C8B-B14F-4D97-AF65-F5344CB8AC3E}">
        <p14:creationId xmlns:p14="http://schemas.microsoft.com/office/powerpoint/2010/main" val="30316675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These decisions have consequences</a:t>
            </a:r>
            <a:endParaRPr lang="en-US" dirty="0">
              <a:latin typeface="+mj-lt"/>
            </a:endParaRPr>
          </a:p>
        </p:txBody>
      </p:sp>
      <p:sp>
        <p:nvSpPr>
          <p:cNvPr id="3" name="Content Placeholder 2"/>
          <p:cNvSpPr>
            <a:spLocks noGrp="1"/>
          </p:cNvSpPr>
          <p:nvPr>
            <p:ph idx="1"/>
          </p:nvPr>
        </p:nvSpPr>
        <p:spPr/>
        <p:txBody>
          <a:bodyPr/>
          <a:lstStyle/>
          <a:p>
            <a:pPr marL="0" indent="0">
              <a:buNone/>
            </a:pPr>
            <a:r>
              <a:rPr lang="en-US" dirty="0" smtClean="0">
                <a:latin typeface="Garamond" panose="02020404030301010803" pitchFamily="18" charset="0"/>
              </a:rPr>
              <a:t> </a:t>
            </a:r>
            <a:endParaRPr lang="en-US" dirty="0">
              <a:latin typeface="Garamond" panose="020204040303010108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431788"/>
            <a:ext cx="7010400" cy="476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a:t>
            </a:fld>
            <a:endParaRPr lang="en-US" dirty="0">
              <a:ea typeface="ＭＳ Ｐゴシック" pitchFamily="-84" charset="-128"/>
            </a:endParaRPr>
          </a:p>
        </p:txBody>
      </p:sp>
    </p:spTree>
    <p:extLst>
      <p:ext uri="{BB962C8B-B14F-4D97-AF65-F5344CB8AC3E}">
        <p14:creationId xmlns:p14="http://schemas.microsoft.com/office/powerpoint/2010/main" val="1017869438"/>
      </p:ext>
    </p:extLst>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Agent-Based Modeling</a:t>
            </a:r>
            <a:endParaRPr lang="en-US" dirty="0">
              <a:latin typeface="+mj-lt"/>
            </a:endParaRPr>
          </a:p>
        </p:txBody>
      </p:sp>
      <p:sp>
        <p:nvSpPr>
          <p:cNvPr id="3" name="Content Placeholder 2"/>
          <p:cNvSpPr>
            <a:spLocks noGrp="1"/>
          </p:cNvSpPr>
          <p:nvPr>
            <p:ph idx="1"/>
          </p:nvPr>
        </p:nvSpPr>
        <p:spPr>
          <a:xfrm>
            <a:off x="562886" y="851877"/>
            <a:ext cx="11015133" cy="5453230"/>
          </a:xfrm>
        </p:spPr>
        <p:txBody>
          <a:bodyPr>
            <a:normAutofit lnSpcReduction="10000"/>
          </a:bodyPr>
          <a:lstStyle/>
          <a:p>
            <a:r>
              <a:rPr lang="en-US" dirty="0" smtClean="0"/>
              <a:t>This is an entirely different paradigm than treating “the” market as the object to be modeled.</a:t>
            </a:r>
          </a:p>
          <a:p>
            <a:r>
              <a:rPr lang="en-US" dirty="0" smtClean="0"/>
              <a:t>As mentioned earlier, human behavior is probably as close to stationary as you can get.  Maybe humans seem a bit more civilized today than 20,000 years ago, but ISIS is a counterexample.</a:t>
            </a:r>
          </a:p>
          <a:p>
            <a:r>
              <a:rPr lang="en-US" dirty="0" smtClean="0"/>
              <a:t>In agent models, you have a diverse set of “agents” (humans) making decisions based on heuristics and sentiment.  Maybe some use mathematical models and some don’t.  </a:t>
            </a:r>
          </a:p>
          <a:p>
            <a:r>
              <a:rPr lang="en-US" dirty="0" smtClean="0"/>
              <a:t>Unlike classical Chicago economics, there is no single “representative” agent acting “rationally” based on perfect information and unlimited computing power.</a:t>
            </a:r>
          </a:p>
          <a:p>
            <a:r>
              <a:rPr lang="en-US" dirty="0"/>
              <a:t>An example, “The Economics of Radical Uncertainty” (</a:t>
            </a:r>
            <a:r>
              <a:rPr lang="en-US" dirty="0">
                <a:hlinkClick r:id="rId2"/>
              </a:rPr>
              <a:t>http://</a:t>
            </a:r>
            <a:r>
              <a:rPr lang="en-US" dirty="0" smtClean="0">
                <a:hlinkClick r:id="rId2"/>
              </a:rPr>
              <a:t>www.economics-ejournal.org/economics/discussionpapers/2015-40</a:t>
            </a:r>
            <a:r>
              <a:rPr lang="en-US" dirty="0"/>
              <a:t> ) gives an </a:t>
            </a:r>
            <a:r>
              <a:rPr lang="en-US" dirty="0" smtClean="0"/>
              <a:t>example of </a:t>
            </a:r>
            <a:r>
              <a:rPr lang="en-US" dirty="0"/>
              <a:t>a very simple pure sentiment model of the business cycle, in which agents use </a:t>
            </a:r>
            <a:r>
              <a:rPr lang="en-US" dirty="0" smtClean="0"/>
              <a:t>simple heuristic </a:t>
            </a:r>
            <a:r>
              <a:rPr lang="en-US" dirty="0"/>
              <a:t>decision </a:t>
            </a:r>
            <a:r>
              <a:rPr lang="en-US" dirty="0" smtClean="0"/>
              <a:t>rules, including imitation. </a:t>
            </a:r>
            <a:r>
              <a:rPr lang="en-US" dirty="0"/>
              <a:t>It is nevertheless capable of approximating a number of deep features </a:t>
            </a:r>
            <a:r>
              <a:rPr lang="en-US" dirty="0" smtClean="0"/>
              <a:t>of output </a:t>
            </a:r>
            <a:r>
              <a:rPr lang="en-US" dirty="0"/>
              <a:t>growth over the cycle.</a:t>
            </a:r>
            <a:endParaRPr lang="en-US" dirty="0" smtClean="0"/>
          </a:p>
          <a:p>
            <a:r>
              <a:rPr lang="en-US" dirty="0" smtClean="0"/>
              <a:t>Has anyone here used this kind of model?  I have not.</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260</a:t>
            </a:fld>
            <a:endParaRPr lang="en-US" dirty="0">
              <a:ea typeface="ＭＳ Ｐゴシック" pitchFamily="-84" charset="-128"/>
            </a:endParaRPr>
          </a:p>
        </p:txBody>
      </p:sp>
    </p:spTree>
    <p:extLst>
      <p:ext uri="{BB962C8B-B14F-4D97-AF65-F5344CB8AC3E}">
        <p14:creationId xmlns:p14="http://schemas.microsoft.com/office/powerpoint/2010/main" val="1155676574"/>
      </p:ext>
    </p:extLst>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Hawkes Processes for Contagion</a:t>
            </a:r>
            <a:endParaRPr lang="en-US" dirty="0">
              <a:latin typeface="+mj-lt"/>
            </a:endParaRPr>
          </a:p>
        </p:txBody>
      </p:sp>
      <p:sp>
        <p:nvSpPr>
          <p:cNvPr id="3" name="Content Placeholder 2"/>
          <p:cNvSpPr>
            <a:spLocks noGrp="1"/>
          </p:cNvSpPr>
          <p:nvPr>
            <p:ph idx="1"/>
          </p:nvPr>
        </p:nvSpPr>
        <p:spPr>
          <a:xfrm>
            <a:off x="562886" y="851877"/>
            <a:ext cx="11015133" cy="5453230"/>
          </a:xfrm>
        </p:spPr>
        <p:txBody>
          <a:bodyPr>
            <a:normAutofit/>
          </a:bodyPr>
          <a:lstStyle/>
          <a:p>
            <a:r>
              <a:rPr lang="en-US" dirty="0" smtClean="0"/>
              <a:t>A standard technique in earthquake modeling, Hawkes processes are an extension of Poisson processes (jumps) where the jump probability increases after a jump occurs and then gradually decays back to baseline.  This leads to clustering, and is called a “self-exciting” process.</a:t>
            </a:r>
          </a:p>
          <a:p>
            <a:r>
              <a:rPr lang="en-US" dirty="0" smtClean="0"/>
              <a:t>This same clustering paradigm can be used for defaults, or for fat tail events.</a:t>
            </a:r>
          </a:p>
          <a:p>
            <a:r>
              <a:rPr lang="en-US" dirty="0" smtClean="0"/>
              <a:t>A recent paper </a:t>
            </a:r>
            <a:r>
              <a:rPr lang="en-US" dirty="0">
                <a:hlinkClick r:id="rId2"/>
              </a:rPr>
              <a:t>http://</a:t>
            </a:r>
            <a:r>
              <a:rPr lang="en-US" dirty="0" smtClean="0">
                <a:hlinkClick r:id="rId2"/>
              </a:rPr>
              <a:t>ssrn.com/abstract=2635436</a:t>
            </a:r>
            <a:r>
              <a:rPr lang="en-US" dirty="0" smtClean="0"/>
              <a:t> extends this to contagion – tail events in one place increase the likelihood of more tail events in the same and other markets.  The magnitude of the initial shock, and of precursor small shocks, might affect the amount of increase – this hypothesis can be tested statistically on the historical time series.</a:t>
            </a:r>
          </a:p>
          <a:p>
            <a:r>
              <a:rPr lang="en-US" dirty="0" smtClean="0"/>
              <a:t>The magnification effect is asymmetric – US stock market crashes increase the likelihood of an EU crash with a different multiplier than the EU affects the US.</a:t>
            </a:r>
          </a:p>
          <a:p>
            <a:r>
              <a:rPr lang="en-US" dirty="0" smtClean="0"/>
              <a:t>A Hawkes process can be quadratic and not </a:t>
            </a:r>
            <a:r>
              <a:rPr lang="en-US" dirty="0"/>
              <a:t>just linear, see </a:t>
            </a:r>
            <a:r>
              <a:rPr lang="en-US" dirty="0">
                <a:hlinkClick r:id="rId3"/>
              </a:rPr>
              <a:t>http://</a:t>
            </a:r>
            <a:r>
              <a:rPr lang="en-US" dirty="0" smtClean="0">
                <a:hlinkClick r:id="rId3"/>
              </a:rPr>
              <a:t>arxiv.org/abs/1509.07710</a:t>
            </a:r>
            <a:r>
              <a:rPr lang="en-US" dirty="0" smtClean="0"/>
              <a:t>  where they fit NYSE data.</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261</a:t>
            </a:fld>
            <a:endParaRPr lang="en-US" dirty="0">
              <a:ea typeface="ＭＳ Ｐゴシック" pitchFamily="-84" charset="-128"/>
            </a:endParaRPr>
          </a:p>
        </p:txBody>
      </p:sp>
    </p:spTree>
    <p:extLst>
      <p:ext uri="{BB962C8B-B14F-4D97-AF65-F5344CB8AC3E}">
        <p14:creationId xmlns:p14="http://schemas.microsoft.com/office/powerpoint/2010/main" val="3751964952"/>
      </p:ext>
    </p:extLst>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16959"/>
            <a:ext cx="11015133" cy="489098"/>
          </a:xfrm>
        </p:spPr>
        <p:txBody>
          <a:bodyPr/>
          <a:lstStyle/>
          <a:p>
            <a:r>
              <a:rPr lang="en-US" dirty="0">
                <a:latin typeface="+mj-lt"/>
              </a:rPr>
              <a:t>A Different Approach to the Problem of Missing Data</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562886" y="584791"/>
                <a:ext cx="11015133" cy="5720316"/>
              </a:xfrm>
            </p:spPr>
            <p:txBody>
              <a:bodyPr>
                <a:normAutofit fontScale="92500" lnSpcReduction="10000"/>
              </a:bodyPr>
              <a:lstStyle/>
              <a:p>
                <a:r>
                  <a:rPr lang="en-US" dirty="0" smtClean="0"/>
                  <a:t>I have already discussed some ways of dealing with missing data.  Data can be </a:t>
                </a:r>
              </a:p>
              <a:p>
                <a:pPr lvl="1"/>
                <a:r>
                  <a:rPr lang="en-US" dirty="0" smtClean="0"/>
                  <a:t>Missing completely at random (MCAR) which for a regression is</a:t>
                </a:r>
              </a:p>
              <a:p>
                <a:pPr marL="1939925" lvl="4" indent="0">
                  <a:buNone/>
                </a:pPr>
                <a14:m>
                  <m:oMath xmlns:m="http://schemas.openxmlformats.org/officeDocument/2006/math">
                    <m:r>
                      <a:rPr lang="en-US" b="0" i="1" smtClean="0">
                        <a:latin typeface="Cambria Math"/>
                      </a:rPr>
                      <m:t>𝑃</m:t>
                    </m:r>
                    <m:d>
                      <m:dPr>
                        <m:ctrlPr>
                          <a:rPr lang="en-US" b="0" i="1" smtClean="0">
                            <a:latin typeface="Cambria Math"/>
                          </a:rPr>
                        </m:ctrlPr>
                      </m:dPr>
                      <m:e>
                        <m:r>
                          <a:rPr lang="en-US" b="0" i="1" smtClean="0">
                            <a:latin typeface="Cambria Math"/>
                          </a:rPr>
                          <m:t>𝑥</m:t>
                        </m:r>
                        <m:r>
                          <a:rPr lang="en-US" b="0" i="1" baseline="-25000" smtClean="0">
                            <a:latin typeface="Cambria Math"/>
                          </a:rPr>
                          <m:t>𝑖𝑗</m:t>
                        </m:r>
                        <m:r>
                          <a:rPr lang="en-US" b="0" i="1" smtClean="0">
                            <a:latin typeface="Cambria Math"/>
                          </a:rPr>
                          <m:t> </m:t>
                        </m:r>
                        <m:r>
                          <a:rPr lang="en-US" i="1">
                            <a:latin typeface="Cambria Math"/>
                          </a:rPr>
                          <m:t>𝑚𝑖𝑠𝑠𝑖𝑛𝑔</m:t>
                        </m:r>
                      </m:e>
                      <m:e>
                        <m:r>
                          <a:rPr lang="en-US" b="0" i="1" smtClean="0">
                            <a:latin typeface="Cambria Math"/>
                          </a:rPr>
                          <m:t>𝑌</m:t>
                        </m:r>
                        <m:r>
                          <a:rPr lang="en-US" b="0" i="1" smtClean="0">
                            <a:latin typeface="Cambria Math"/>
                          </a:rPr>
                          <m:t>=</m:t>
                        </m:r>
                        <m:r>
                          <a:rPr lang="en-US" b="0" i="1" smtClean="0">
                            <a:latin typeface="Cambria Math"/>
                          </a:rPr>
                          <m:t>𝑦</m:t>
                        </m:r>
                        <m:r>
                          <a:rPr lang="en-US" b="0" i="1" smtClean="0">
                            <a:latin typeface="Cambria Math"/>
                          </a:rPr>
                          <m:t>,</m:t>
                        </m:r>
                        <m:acc>
                          <m:accPr>
                            <m:chr m:val="⃗"/>
                            <m:ctrlPr>
                              <a:rPr lang="en-US" b="0" i="1" smtClean="0">
                                <a:latin typeface="Cambria Math"/>
                              </a:rPr>
                            </m:ctrlPr>
                          </m:accPr>
                          <m:e>
                            <m:r>
                              <a:rPr lang="en-US" b="0" i="1" smtClean="0">
                                <a:latin typeface="Cambria Math"/>
                              </a:rPr>
                              <m:t>𝑋</m:t>
                            </m:r>
                          </m:e>
                        </m:acc>
                        <m:r>
                          <a:rPr lang="en-US" b="0" i="1" smtClean="0">
                            <a:latin typeface="Cambria Math"/>
                          </a:rPr>
                          <m:t>= </m:t>
                        </m:r>
                        <m:acc>
                          <m:accPr>
                            <m:chr m:val="⃗"/>
                            <m:ctrlPr>
                              <a:rPr lang="en-US" b="0" i="1" smtClean="0">
                                <a:latin typeface="Cambria Math"/>
                              </a:rPr>
                            </m:ctrlPr>
                          </m:accPr>
                          <m:e>
                            <m:r>
                              <a:rPr lang="en-US" b="0" i="1" smtClean="0">
                                <a:latin typeface="Cambria Math"/>
                              </a:rPr>
                              <m:t>𝑥</m:t>
                            </m:r>
                          </m:e>
                        </m:acc>
                      </m:e>
                    </m:d>
                  </m:oMath>
                </a14:m>
                <a:r>
                  <a:rPr lang="en-US" dirty="0" smtClean="0"/>
                  <a:t>= P(</a:t>
                </a:r>
                <a14:m>
                  <m:oMath xmlns:m="http://schemas.openxmlformats.org/officeDocument/2006/math">
                    <m:r>
                      <a:rPr lang="en-US" i="1">
                        <a:latin typeface="Cambria Math"/>
                      </a:rPr>
                      <m:t>𝑌</m:t>
                    </m:r>
                    <m:r>
                      <a:rPr lang="en-US" i="1">
                        <a:latin typeface="Cambria Math"/>
                      </a:rPr>
                      <m:t>=</m:t>
                    </m:r>
                    <m:r>
                      <a:rPr lang="en-US" i="1">
                        <a:latin typeface="Cambria Math"/>
                      </a:rPr>
                      <m:t>𝑦</m:t>
                    </m:r>
                    <m:r>
                      <a:rPr lang="en-US" i="1">
                        <a:latin typeface="Cambria Math"/>
                      </a:rPr>
                      <m:t>,</m:t>
                    </m:r>
                    <m:acc>
                      <m:accPr>
                        <m:chr m:val="⃗"/>
                        <m:ctrlPr>
                          <a:rPr lang="en-US" i="1">
                            <a:latin typeface="Cambria Math"/>
                          </a:rPr>
                        </m:ctrlPr>
                      </m:accPr>
                      <m:e>
                        <m:r>
                          <a:rPr lang="en-US" i="1">
                            <a:latin typeface="Cambria Math"/>
                          </a:rPr>
                          <m:t>𝑋</m:t>
                        </m:r>
                      </m:e>
                    </m:acc>
                    <m:r>
                      <a:rPr lang="en-US" i="1">
                        <a:latin typeface="Cambria Math"/>
                      </a:rPr>
                      <m:t>= </m:t>
                    </m:r>
                    <m:acc>
                      <m:accPr>
                        <m:chr m:val="⃗"/>
                        <m:ctrlPr>
                          <a:rPr lang="en-US" i="1">
                            <a:latin typeface="Cambria Math"/>
                          </a:rPr>
                        </m:ctrlPr>
                      </m:accPr>
                      <m:e>
                        <m:r>
                          <a:rPr lang="en-US" i="1">
                            <a:latin typeface="Cambria Math"/>
                          </a:rPr>
                          <m:t>𝑥</m:t>
                        </m:r>
                      </m:e>
                    </m:acc>
                  </m:oMath>
                </a14:m>
                <a:r>
                  <a:rPr lang="en-US" dirty="0" smtClean="0"/>
                  <a:t>)</a:t>
                </a:r>
              </a:p>
              <a:p>
                <a:pPr lvl="1"/>
                <a:r>
                  <a:rPr lang="en-US" dirty="0" smtClean="0"/>
                  <a:t>Missing at random (MAR) </a:t>
                </a:r>
                <a:r>
                  <a:rPr lang="en-US" dirty="0"/>
                  <a:t>) which for a regression is</a:t>
                </a:r>
              </a:p>
              <a:p>
                <a:pPr marL="1939925" lvl="4" indent="0">
                  <a:buNone/>
                </a:pPr>
                <a:r>
                  <a:rPr lang="en-US" dirty="0" smtClean="0"/>
                  <a:t>P</a:t>
                </a:r>
                <a14:m>
                  <m:oMath xmlns:m="http://schemas.openxmlformats.org/officeDocument/2006/math">
                    <m:d>
                      <m:dPr>
                        <m:ctrlPr>
                          <a:rPr lang="en-US" i="1">
                            <a:latin typeface="Cambria Math"/>
                          </a:rPr>
                        </m:ctrlPr>
                      </m:dPr>
                      <m:e>
                        <m:r>
                          <a:rPr lang="en-US" i="1">
                            <a:latin typeface="Cambria Math"/>
                          </a:rPr>
                          <m:t>𝑥</m:t>
                        </m:r>
                        <m:r>
                          <a:rPr lang="en-US" i="1" baseline="-25000">
                            <a:latin typeface="Cambria Math"/>
                          </a:rPr>
                          <m:t>𝑖𝑗</m:t>
                        </m:r>
                        <m:r>
                          <a:rPr lang="en-US" b="0" i="1" baseline="-25000" smtClean="0">
                            <a:latin typeface="Cambria Math"/>
                          </a:rPr>
                          <m:t> </m:t>
                        </m:r>
                        <m:r>
                          <a:rPr lang="en-US" i="1">
                            <a:latin typeface="Cambria Math"/>
                          </a:rPr>
                          <m:t>𝑚𝑖𝑠𝑠𝑖𝑛𝑔</m:t>
                        </m:r>
                      </m:e>
                      <m:e>
                        <m:r>
                          <a:rPr lang="en-US" i="1">
                            <a:latin typeface="Cambria Math"/>
                          </a:rPr>
                          <m:t>𝑌</m:t>
                        </m:r>
                        <m:r>
                          <a:rPr lang="en-US" i="1">
                            <a:latin typeface="Cambria Math"/>
                          </a:rPr>
                          <m:t>=</m:t>
                        </m:r>
                        <m:r>
                          <a:rPr lang="en-US" i="1">
                            <a:latin typeface="Cambria Math"/>
                          </a:rPr>
                          <m:t>𝑦</m:t>
                        </m:r>
                        <m:r>
                          <a:rPr lang="en-US" i="1">
                            <a:latin typeface="Cambria Math"/>
                          </a:rPr>
                          <m:t>,</m:t>
                        </m:r>
                        <m:acc>
                          <m:accPr>
                            <m:chr m:val="⃗"/>
                            <m:ctrlPr>
                              <a:rPr lang="en-US" i="1">
                                <a:latin typeface="Cambria Math"/>
                              </a:rPr>
                            </m:ctrlPr>
                          </m:accPr>
                          <m:e>
                            <m:r>
                              <a:rPr lang="en-US" i="1">
                                <a:latin typeface="Cambria Math"/>
                              </a:rPr>
                              <m:t>𝑋</m:t>
                            </m:r>
                          </m:e>
                        </m:acc>
                        <m:r>
                          <a:rPr lang="en-US" i="1">
                            <a:latin typeface="Cambria Math"/>
                          </a:rPr>
                          <m:t>= </m:t>
                        </m:r>
                        <m:acc>
                          <m:accPr>
                            <m:chr m:val="⃗"/>
                            <m:ctrlPr>
                              <a:rPr lang="en-US" i="1">
                                <a:latin typeface="Cambria Math"/>
                              </a:rPr>
                            </m:ctrlPr>
                          </m:accPr>
                          <m:e>
                            <m:r>
                              <a:rPr lang="en-US" i="1">
                                <a:latin typeface="Cambria Math"/>
                              </a:rPr>
                              <m:t>𝑥</m:t>
                            </m:r>
                          </m:e>
                        </m:acc>
                      </m:e>
                    </m:d>
                  </m:oMath>
                </a14:m>
                <a:r>
                  <a:rPr lang="en-US" dirty="0"/>
                  <a:t>= </a:t>
                </a:r>
                <a:r>
                  <a:rPr lang="en-US" dirty="0" smtClean="0">
                    <a:solidFill>
                      <a:srgbClr val="000000"/>
                    </a:solidFill>
                  </a:rPr>
                  <a:t>P(</a:t>
                </a:r>
                <a14:m>
                  <m:oMath xmlns:m="http://schemas.openxmlformats.org/officeDocument/2006/math">
                    <m:r>
                      <a:rPr lang="en-US" i="1">
                        <a:latin typeface="Cambria Math"/>
                      </a:rPr>
                      <m:t>𝑥</m:t>
                    </m:r>
                    <m:r>
                      <a:rPr lang="en-US" i="1" baseline="-25000">
                        <a:latin typeface="Cambria Math"/>
                      </a:rPr>
                      <m:t>𝑖𝑗</m:t>
                    </m:r>
                    <m:r>
                      <a:rPr lang="en-US" i="1" baseline="-25000">
                        <a:latin typeface="Cambria Math"/>
                      </a:rPr>
                      <m:t> </m:t>
                    </m:r>
                  </m:oMath>
                </a14:m>
                <a:r>
                  <a:rPr lang="en-US" dirty="0" smtClean="0">
                    <a:solidFill>
                      <a:srgbClr val="000000"/>
                    </a:solidFill>
                  </a:rPr>
                  <a:t> missing|</a:t>
                </a:r>
                <a14:m>
                  <m:oMath xmlns:m="http://schemas.openxmlformats.org/officeDocument/2006/math">
                    <m:acc>
                      <m:accPr>
                        <m:chr m:val="⃗"/>
                        <m:ctrlPr>
                          <a:rPr lang="en-US" i="1">
                            <a:solidFill>
                              <a:srgbClr val="000000"/>
                            </a:solidFill>
                            <a:latin typeface="Cambria Math"/>
                          </a:rPr>
                        </m:ctrlPr>
                      </m:accPr>
                      <m:e>
                        <m:r>
                          <a:rPr lang="en-US" i="1">
                            <a:solidFill>
                              <a:srgbClr val="000000"/>
                            </a:solidFill>
                            <a:latin typeface="Cambria Math"/>
                          </a:rPr>
                          <m:t>𝑋</m:t>
                        </m:r>
                      </m:e>
                    </m:acc>
                    <m:r>
                      <a:rPr lang="en-US" i="1">
                        <a:solidFill>
                          <a:srgbClr val="000000"/>
                        </a:solidFill>
                        <a:latin typeface="Cambria Math"/>
                      </a:rPr>
                      <m:t>= </m:t>
                    </m:r>
                    <m:acc>
                      <m:accPr>
                        <m:chr m:val="⃗"/>
                        <m:ctrlPr>
                          <a:rPr lang="en-US" i="1">
                            <a:solidFill>
                              <a:srgbClr val="000000"/>
                            </a:solidFill>
                            <a:latin typeface="Cambria Math"/>
                          </a:rPr>
                        </m:ctrlPr>
                      </m:accPr>
                      <m:e>
                        <m:r>
                          <a:rPr lang="en-US" i="1">
                            <a:solidFill>
                              <a:srgbClr val="000000"/>
                            </a:solidFill>
                            <a:latin typeface="Cambria Math"/>
                          </a:rPr>
                          <m:t>𝑥</m:t>
                        </m:r>
                      </m:e>
                    </m:acc>
                  </m:oMath>
                </a14:m>
                <a:r>
                  <a:rPr lang="en-US" dirty="0">
                    <a:solidFill>
                      <a:srgbClr val="000000"/>
                    </a:solidFill>
                  </a:rPr>
                  <a:t>)</a:t>
                </a:r>
              </a:p>
              <a:p>
                <a:pPr lvl="1"/>
                <a:r>
                  <a:rPr lang="en-US" dirty="0" smtClean="0"/>
                  <a:t>Missing not at random (MNAR) where P(</a:t>
                </a:r>
                <a14:m>
                  <m:oMath xmlns:m="http://schemas.openxmlformats.org/officeDocument/2006/math">
                    <m:r>
                      <a:rPr lang="en-US" i="1">
                        <a:latin typeface="Cambria Math"/>
                      </a:rPr>
                      <m:t>𝑥</m:t>
                    </m:r>
                    <m:r>
                      <a:rPr lang="en-US" i="1" baseline="-25000">
                        <a:latin typeface="Cambria Math"/>
                      </a:rPr>
                      <m:t>𝑖𝑗</m:t>
                    </m:r>
                    <m:r>
                      <a:rPr lang="en-US" i="1" baseline="-25000">
                        <a:latin typeface="Cambria Math"/>
                      </a:rPr>
                      <m:t> </m:t>
                    </m:r>
                  </m:oMath>
                </a14:m>
                <a:r>
                  <a:rPr lang="en-US" dirty="0" smtClean="0"/>
                  <a:t> missing) = P (f(Y, </a:t>
                </a:r>
                <a14:m>
                  <m:oMath xmlns:m="http://schemas.openxmlformats.org/officeDocument/2006/math">
                    <m:acc>
                      <m:accPr>
                        <m:chr m:val="⃗"/>
                        <m:ctrlPr>
                          <a:rPr lang="en-US" i="1">
                            <a:latin typeface="Cambria Math"/>
                          </a:rPr>
                        </m:ctrlPr>
                      </m:accPr>
                      <m:e>
                        <m:r>
                          <a:rPr lang="en-US" i="1">
                            <a:latin typeface="Cambria Math"/>
                          </a:rPr>
                          <m:t>𝑋</m:t>
                        </m:r>
                      </m:e>
                    </m:acc>
                  </m:oMath>
                </a14:m>
                <a:r>
                  <a:rPr lang="en-US" dirty="0" smtClean="0"/>
                  <a:t>)) for an unknown function f(..)  This is messy – see </a:t>
                </a:r>
                <a:r>
                  <a:rPr lang="en-US" dirty="0"/>
                  <a:t>for example </a:t>
                </a:r>
                <a:r>
                  <a:rPr lang="en-US" dirty="0">
                    <a:hlinkClick r:id="rId2"/>
                  </a:rPr>
                  <a:t>http://</a:t>
                </a:r>
                <a:r>
                  <a:rPr lang="en-US" dirty="0" smtClean="0">
                    <a:hlinkClick r:id="rId2"/>
                  </a:rPr>
                  <a:t>arxiv.org/abs/0808.3587</a:t>
                </a:r>
                <a:r>
                  <a:rPr lang="en-US" dirty="0" smtClean="0"/>
                  <a:t> from 2008.</a:t>
                </a:r>
              </a:p>
              <a:p>
                <a:pPr lvl="1"/>
                <a:r>
                  <a:rPr lang="en-US" dirty="0" smtClean="0"/>
                  <a:t>For MCAR and MAR the standard is multiple imputation, which is more compute-intensive, and makes guesses at what the missing values would be if they were not missing, and has less chance of negative eigenvalues</a:t>
                </a:r>
              </a:p>
              <a:p>
                <a:pPr lvl="1"/>
                <a:r>
                  <a:rPr lang="en-US" dirty="0" smtClean="0"/>
                  <a:t>Rejecting the entire day’s data if any one variable is missing (Complete Cases (CC)) throws away too much information</a:t>
                </a:r>
              </a:p>
              <a:p>
                <a:pPr lvl="1"/>
                <a:r>
                  <a:rPr lang="en-US" dirty="0" smtClean="0"/>
                  <a:t>Available Cases (AC) – use all the data and don’t impute guessed values – can lead to negative eigenvalues but </a:t>
                </a:r>
                <a:r>
                  <a:rPr lang="en-US" dirty="0"/>
                  <a:t>the paper </a:t>
                </a:r>
                <a:r>
                  <a:rPr lang="en-US" dirty="0">
                    <a:hlinkClick r:id="rId3"/>
                  </a:rPr>
                  <a:t>http://</a:t>
                </a:r>
                <a:r>
                  <a:rPr lang="en-US" dirty="0" smtClean="0">
                    <a:hlinkClick r:id="rId3"/>
                  </a:rPr>
                  <a:t>arxiv.org/abs/1509.04992</a:t>
                </a:r>
                <a:r>
                  <a:rPr lang="en-US" dirty="0" smtClean="0"/>
                  <a:t> shows that, when the matrix is luckily positive definite, it is more precise than MI, and much faster.</a:t>
                </a:r>
              </a:p>
              <a:p>
                <a:pPr lvl="1"/>
                <a:r>
                  <a:rPr lang="en-US" dirty="0" smtClean="0"/>
                  <a:t>For MNAR this is a hard problem, and I have no simple answers.  Do any of you have suggestions?</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562886" y="584791"/>
                <a:ext cx="11015133" cy="5720316"/>
              </a:xfrm>
              <a:blipFill rotWithShape="1">
                <a:blip r:embed="rId4"/>
                <a:stretch>
                  <a:fillRect l="-1384" t="-2026" r="-1937" b="-2026"/>
                </a:stretch>
              </a:blipFill>
            </p:spPr>
            <p:txBody>
              <a:bodyPr/>
              <a:lstStyle/>
              <a:p>
                <a:r>
                  <a:rPr lang="en-US">
                    <a:noFill/>
                  </a:rPr>
                  <a:t> </a:t>
                </a:r>
              </a:p>
            </p:txBody>
          </p:sp>
        </mc:Fallback>
      </mc:AlternateContent>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262</a:t>
            </a:fld>
            <a:endParaRPr lang="en-US" dirty="0">
              <a:ea typeface="ＭＳ Ｐゴシック" pitchFamily="-84" charset="-128"/>
            </a:endParaRPr>
          </a:p>
        </p:txBody>
      </p:sp>
    </p:spTree>
    <p:extLst>
      <p:ext uri="{BB962C8B-B14F-4D97-AF65-F5344CB8AC3E}">
        <p14:creationId xmlns:p14="http://schemas.microsoft.com/office/powerpoint/2010/main" val="2583128571"/>
      </p:ext>
    </p:extLst>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263</a:t>
            </a:fld>
            <a:endParaRPr lang="en-US" dirty="0">
              <a:ea typeface="ＭＳ Ｐゴシック" pitchFamily="-84" charset="-128"/>
            </a:endParaRPr>
          </a:p>
        </p:txBody>
      </p:sp>
    </p:spTree>
    <p:extLst>
      <p:ext uri="{BB962C8B-B14F-4D97-AF65-F5344CB8AC3E}">
        <p14:creationId xmlns:p14="http://schemas.microsoft.com/office/powerpoint/2010/main" val="592049094"/>
      </p:ext>
    </p:extLst>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264</a:t>
            </a:fld>
            <a:endParaRPr lang="en-US" dirty="0">
              <a:ea typeface="ＭＳ Ｐゴシック" pitchFamily="-84" charset="-128"/>
            </a:endParaRPr>
          </a:p>
        </p:txBody>
      </p:sp>
    </p:spTree>
    <p:extLst>
      <p:ext uri="{BB962C8B-B14F-4D97-AF65-F5344CB8AC3E}">
        <p14:creationId xmlns:p14="http://schemas.microsoft.com/office/powerpoint/2010/main" val="4157347248"/>
      </p:ext>
    </p:extLst>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r>
              <a:rPr lang="en-US" dirty="0" smtClean="0"/>
              <a:t>Last words</a:t>
            </a:r>
            <a:endParaRPr lang="en-US" dirty="0"/>
          </a:p>
        </p:txBody>
      </p:sp>
      <p:sp>
        <p:nvSpPr>
          <p:cNvPr id="230403" name="Rectangle 3"/>
          <p:cNvSpPr>
            <a:spLocks noGrp="1" noChangeArrowheads="1"/>
          </p:cNvSpPr>
          <p:nvPr>
            <p:ph type="body" idx="1"/>
          </p:nvPr>
        </p:nvSpPr>
        <p:spPr>
          <a:xfrm>
            <a:off x="456561" y="841243"/>
            <a:ext cx="11015133" cy="5357537"/>
          </a:xfrm>
        </p:spPr>
        <p:txBody>
          <a:bodyPr/>
          <a:lstStyle/>
          <a:p>
            <a:r>
              <a:rPr lang="en-US" dirty="0" smtClean="0"/>
              <a:t>I hope this class has been instructive, or at least amusing.</a:t>
            </a:r>
          </a:p>
          <a:p>
            <a:r>
              <a:rPr lang="en-US" dirty="0" smtClean="0"/>
              <a:t>An earlier version was reviewed as “quirky but fascinating.”</a:t>
            </a:r>
          </a:p>
          <a:p>
            <a:r>
              <a:rPr lang="en-US" dirty="0" smtClean="0"/>
              <a:t>Your memory of all this will fade over time unless you put some of it to use.</a:t>
            </a:r>
          </a:p>
          <a:p>
            <a:r>
              <a:rPr lang="en-US" dirty="0" smtClean="0"/>
              <a:t>There is more to validation than what I have told you, but I may not know what it is.</a:t>
            </a:r>
          </a:p>
          <a:p>
            <a:r>
              <a:rPr lang="en-US" dirty="0" smtClean="0"/>
              <a:t>The important thing is to learn from your experiences, other people’s experiences, and the written or spoken word.</a:t>
            </a:r>
          </a:p>
          <a:p>
            <a:r>
              <a:rPr lang="en-US" dirty="0" smtClean="0"/>
              <a:t>Try to learn enough that the rate of learning is faster than the rate of forgetting.</a:t>
            </a:r>
          </a:p>
          <a:p>
            <a:pPr marL="0" indent="0">
              <a:buNone/>
            </a:pP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265</a:t>
            </a:fld>
            <a:endParaRPr lang="en-US" dirty="0">
              <a:ea typeface="ＭＳ Ｐゴシック" pitchFamily="-84" charset="-128"/>
            </a:endParaRPr>
          </a:p>
        </p:txBody>
      </p:sp>
    </p:spTree>
    <p:extLst>
      <p:ext uri="{BB962C8B-B14F-4D97-AF65-F5344CB8AC3E}">
        <p14:creationId xmlns:p14="http://schemas.microsoft.com/office/powerpoint/2010/main" val="895176752"/>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9007"/>
            <a:ext cx="10515600" cy="1481682"/>
          </a:xfrm>
        </p:spPr>
        <p:txBody>
          <a:bodyPr/>
          <a:lstStyle/>
          <a:p>
            <a:pPr algn="ctr"/>
            <a:r>
              <a:rPr lang="en-US" dirty="0" smtClean="0">
                <a:latin typeface="Garamond" panose="02020404030301010803" pitchFamily="18" charset="0"/>
              </a:rPr>
              <a:t>Audience questions?</a:t>
            </a:r>
            <a:endParaRPr lang="en-US" dirty="0">
              <a:latin typeface="Garamond" panose="02020404030301010803"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277937"/>
            <a:ext cx="3767137"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266</a:t>
            </a:fld>
            <a:endParaRPr lang="en-US" dirty="0">
              <a:ea typeface="ＭＳ Ｐゴシック" pitchFamily="-84" charset="-128"/>
            </a:endParaRPr>
          </a:p>
        </p:txBody>
      </p:sp>
    </p:spTree>
    <p:extLst>
      <p:ext uri="{BB962C8B-B14F-4D97-AF65-F5344CB8AC3E}">
        <p14:creationId xmlns:p14="http://schemas.microsoft.com/office/powerpoint/2010/main" val="40089424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 for Validation 2 - Inputs</a:t>
            </a:r>
            <a:endParaRPr lang="en-US" dirty="0"/>
          </a:p>
        </p:txBody>
      </p:sp>
      <p:sp>
        <p:nvSpPr>
          <p:cNvPr id="3" name="Content Placeholder 2"/>
          <p:cNvSpPr>
            <a:spLocks noGrp="1"/>
          </p:cNvSpPr>
          <p:nvPr>
            <p:ph idx="1"/>
          </p:nvPr>
        </p:nvSpPr>
        <p:spPr/>
        <p:txBody>
          <a:bodyPr>
            <a:normAutofit/>
          </a:bodyPr>
          <a:lstStyle/>
          <a:p>
            <a:r>
              <a:rPr lang="en-US" dirty="0" smtClean="0"/>
              <a:t>Inputs</a:t>
            </a:r>
          </a:p>
          <a:p>
            <a:pPr lvl="1"/>
            <a:r>
              <a:rPr lang="en-US" dirty="0" smtClean="0"/>
              <a:t>Data sources and data scrubbing</a:t>
            </a:r>
          </a:p>
          <a:p>
            <a:pPr lvl="1"/>
            <a:r>
              <a:rPr lang="en-US" dirty="0" smtClean="0"/>
              <a:t>Appropriate inputs for intended use</a:t>
            </a:r>
          </a:p>
          <a:p>
            <a:pPr lvl="1"/>
            <a:r>
              <a:rPr lang="en-US" dirty="0" smtClean="0"/>
              <a:t>Data Coverage and depth – e.g. pool vs loan</a:t>
            </a:r>
          </a:p>
          <a:p>
            <a:pPr lvl="1"/>
            <a:r>
              <a:rPr lang="en-US" dirty="0" smtClean="0"/>
              <a:t>Data Consistency and Integrity</a:t>
            </a:r>
          </a:p>
          <a:p>
            <a:pPr lvl="1"/>
            <a:r>
              <a:rPr lang="en-US" dirty="0" smtClean="0"/>
              <a:t>Contingency plans and fallbacks </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27</a:t>
            </a:fld>
            <a:endParaRPr lang="en-US" dirty="0">
              <a:ea typeface="ＭＳ Ｐゴシック" pitchFamily="-84" charset="-128"/>
            </a:endParaRPr>
          </a:p>
        </p:txBody>
      </p:sp>
    </p:spTree>
    <p:extLst>
      <p:ext uri="{BB962C8B-B14F-4D97-AF65-F5344CB8AC3E}">
        <p14:creationId xmlns:p14="http://schemas.microsoft.com/office/powerpoint/2010/main" val="33350392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 for Validation 3 - Assumptions</a:t>
            </a:r>
            <a:endParaRPr lang="en-US" dirty="0"/>
          </a:p>
        </p:txBody>
      </p:sp>
      <p:sp>
        <p:nvSpPr>
          <p:cNvPr id="3" name="Content Placeholder 2"/>
          <p:cNvSpPr>
            <a:spLocks noGrp="1"/>
          </p:cNvSpPr>
          <p:nvPr>
            <p:ph idx="1"/>
          </p:nvPr>
        </p:nvSpPr>
        <p:spPr/>
        <p:txBody>
          <a:bodyPr>
            <a:normAutofit/>
          </a:bodyPr>
          <a:lstStyle/>
          <a:p>
            <a:r>
              <a:rPr lang="en-US" dirty="0" smtClean="0"/>
              <a:t>Assumptions and approximations</a:t>
            </a:r>
          </a:p>
          <a:p>
            <a:pPr lvl="1"/>
            <a:r>
              <a:rPr lang="en-US" dirty="0" smtClean="0"/>
              <a:t>Who makes assumptions</a:t>
            </a:r>
          </a:p>
          <a:p>
            <a:pPr lvl="2"/>
            <a:r>
              <a:rPr lang="en-US" dirty="0" smtClean="0"/>
              <a:t>Rating Agency Criteria Committees</a:t>
            </a:r>
          </a:p>
          <a:p>
            <a:pPr lvl="2"/>
            <a:r>
              <a:rPr lang="en-US" dirty="0" smtClean="0"/>
              <a:t>Firmwide Consistency</a:t>
            </a:r>
          </a:p>
          <a:p>
            <a:pPr lvl="1"/>
            <a:r>
              <a:rPr lang="en-US" dirty="0" smtClean="0"/>
              <a:t>Appropriate assumptions for intended use</a:t>
            </a:r>
          </a:p>
          <a:p>
            <a:pPr lvl="1"/>
            <a:r>
              <a:rPr lang="en-US" dirty="0" smtClean="0"/>
              <a:t>Documentation</a:t>
            </a:r>
          </a:p>
          <a:p>
            <a:pPr lvl="1"/>
            <a:r>
              <a:rPr lang="en-US" dirty="0" smtClean="0"/>
              <a:t>Explanation and justification of approximations</a:t>
            </a:r>
          </a:p>
          <a:p>
            <a:pPr lvl="1"/>
            <a:r>
              <a:rPr lang="en-US" dirty="0" smtClean="0"/>
              <a:t>Time horizons</a:t>
            </a:r>
          </a:p>
          <a:p>
            <a:pPr lvl="1"/>
            <a:r>
              <a:rPr lang="en-US" dirty="0" smtClean="0"/>
              <a:t>Comparison with alternatives</a:t>
            </a:r>
          </a:p>
          <a:p>
            <a:pPr lvl="1"/>
            <a:r>
              <a:rPr lang="en-US" dirty="0" smtClean="0"/>
              <a:t>Limitations spelled out</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28</a:t>
            </a:fld>
            <a:endParaRPr lang="en-US" dirty="0">
              <a:ea typeface="ＭＳ Ｐゴシック" pitchFamily="-84" charset="-128"/>
            </a:endParaRPr>
          </a:p>
        </p:txBody>
      </p:sp>
    </p:spTree>
    <p:extLst>
      <p:ext uri="{BB962C8B-B14F-4D97-AF65-F5344CB8AC3E}">
        <p14:creationId xmlns:p14="http://schemas.microsoft.com/office/powerpoint/2010/main" val="14839630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Assumptions</a:t>
            </a:r>
            <a:endParaRPr lang="en-US" dirty="0"/>
          </a:p>
        </p:txBody>
      </p:sp>
      <p:sp>
        <p:nvSpPr>
          <p:cNvPr id="3" name="Content Placeholder 2"/>
          <p:cNvSpPr>
            <a:spLocks noGrp="1"/>
          </p:cNvSpPr>
          <p:nvPr>
            <p:ph idx="1"/>
          </p:nvPr>
        </p:nvSpPr>
        <p:spPr/>
        <p:txBody>
          <a:bodyPr/>
          <a:lstStyle/>
          <a:p>
            <a:r>
              <a:rPr lang="en-US" sz="1600" dirty="0"/>
              <a:t>Assumptions can be of several types:</a:t>
            </a:r>
          </a:p>
          <a:p>
            <a:pPr lvl="1"/>
            <a:r>
              <a:rPr lang="en-US" sz="1600" dirty="0"/>
              <a:t>Processes</a:t>
            </a:r>
          </a:p>
          <a:p>
            <a:pPr lvl="2"/>
            <a:r>
              <a:rPr lang="en-US" sz="1600" dirty="0"/>
              <a:t>The generic process assumed by most naïve models is a lognormal, stationary, </a:t>
            </a:r>
            <a:r>
              <a:rPr lang="en-US" sz="1600" dirty="0" err="1"/>
              <a:t>homoskedastic</a:t>
            </a:r>
            <a:r>
              <a:rPr lang="en-US" sz="1600" dirty="0"/>
              <a:t> diffusion with no jumps – Black-Scholes. </a:t>
            </a:r>
          </a:p>
          <a:p>
            <a:pPr lvl="1"/>
            <a:r>
              <a:rPr lang="en-US" sz="1600" dirty="0"/>
              <a:t>Time frames</a:t>
            </a:r>
          </a:p>
          <a:p>
            <a:pPr lvl="2"/>
            <a:r>
              <a:rPr lang="en-US" sz="1600" dirty="0"/>
              <a:t>Different assumed time frames may lead to entirely different models.  Assuming that a model is to be used for high-frequency trading will likely lead to an entirely different model than the assumption that any “transient” effects of duration less than a few years are unimportant for the model’s intended use.</a:t>
            </a:r>
          </a:p>
          <a:p>
            <a:pPr lvl="1"/>
            <a:r>
              <a:rPr lang="en-US" sz="1600" dirty="0"/>
              <a:t> User demands</a:t>
            </a:r>
          </a:p>
          <a:p>
            <a:pPr lvl="2"/>
            <a:r>
              <a:rPr lang="en-US" sz="1600" dirty="0"/>
              <a:t>A model that needs to produce a result in less than a millisecond will likely be very different than if you assume the user is willing to wait a few days for a result.  This trade-off between speed and intricacy is a necessary decision in constructing most financial models.  What effects are deemed “minor” and not modeled depends on, among other factors, timing.</a:t>
            </a:r>
          </a:p>
          <a:p>
            <a:pPr lvl="2"/>
            <a:r>
              <a:rPr lang="en-US" sz="1600" dirty="0"/>
              <a:t>A model that the user doesn’t trust, can’t understand, and therefore won’t use is a “pointless” model.</a:t>
            </a:r>
          </a:p>
          <a:p>
            <a:pPr lvl="1"/>
            <a:r>
              <a:rPr lang="en-US" sz="1600" dirty="0"/>
              <a:t>Inputs</a:t>
            </a:r>
          </a:p>
          <a:p>
            <a:pPr lvl="2"/>
            <a:r>
              <a:rPr lang="en-US" sz="1600" dirty="0"/>
              <a:t>All models require inputs.  Which ones will be available at run-time, and how reliable are those inputs?  Do they need preprocessing or manual adjustment?</a:t>
            </a:r>
          </a:p>
          <a:p>
            <a:pPr lvl="1"/>
            <a:r>
              <a:rPr lang="en-US" sz="1600" dirty="0"/>
              <a:t>Fixed Numbers and Parameters</a:t>
            </a:r>
          </a:p>
          <a:p>
            <a:pPr lvl="2"/>
            <a:r>
              <a:rPr lang="en-US" sz="1600" dirty="0"/>
              <a:t>In some cases, a model parameter is set by another model, policy, the user, or by regulation.  For example, </a:t>
            </a:r>
            <a:r>
              <a:rPr lang="en-US" sz="1600" dirty="0" err="1"/>
              <a:t>VaR</a:t>
            </a:r>
            <a:r>
              <a:rPr lang="en-US" sz="1600" dirty="0"/>
              <a:t> is required by Basel to assume you are calculating the 99th percentile.  </a:t>
            </a:r>
          </a:p>
          <a:p>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29</a:t>
            </a:fld>
            <a:endParaRPr lang="en-US" dirty="0">
              <a:ea typeface="ＭＳ Ｐゴシック" pitchFamily="-84" charset="-128"/>
            </a:endParaRPr>
          </a:p>
        </p:txBody>
      </p:sp>
    </p:spTree>
    <p:extLst>
      <p:ext uri="{BB962C8B-B14F-4D97-AF65-F5344CB8AC3E}">
        <p14:creationId xmlns:p14="http://schemas.microsoft.com/office/powerpoint/2010/main" val="28434299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1259306"/>
            <a:ext cx="10515600" cy="4219073"/>
          </a:xfrm>
        </p:spPr>
        <p:txBody>
          <a:bodyPr>
            <a:noAutofit/>
          </a:bodyPr>
          <a:lstStyle/>
          <a:p>
            <a:pPr algn="ctr"/>
            <a:r>
              <a:rPr lang="en-US" sz="6600" dirty="0" smtClean="0"/>
              <a:t>Session One: </a:t>
            </a:r>
            <a:br>
              <a:rPr lang="en-US" sz="6600" dirty="0" smtClean="0"/>
            </a:br>
            <a:r>
              <a:rPr lang="en-US" sz="6600" dirty="0" smtClean="0"/>
              <a:t>Model Validation Defined </a:t>
            </a:r>
            <a:br>
              <a:rPr lang="en-US" sz="6600" dirty="0" smtClean="0"/>
            </a:br>
            <a:r>
              <a:rPr lang="en-US" sz="6600" dirty="0" smtClean="0"/>
              <a:t>and </a:t>
            </a:r>
            <a:br>
              <a:rPr lang="en-US" sz="6600" dirty="0" smtClean="0"/>
            </a:br>
            <a:r>
              <a:rPr lang="en-US" sz="6600" dirty="0" smtClean="0"/>
              <a:t>Model Pitfalls</a:t>
            </a:r>
            <a:endParaRPr lang="en-US" sz="66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3</a:t>
            </a:fld>
            <a:endParaRPr lang="en-US" dirty="0">
              <a:ea typeface="ＭＳ Ｐゴシック" pitchFamily="-84" charset="-128"/>
            </a:endParaRPr>
          </a:p>
        </p:txBody>
      </p:sp>
    </p:spTree>
    <p:extLst>
      <p:ext uri="{BB962C8B-B14F-4D97-AF65-F5344CB8AC3E}">
        <p14:creationId xmlns:p14="http://schemas.microsoft.com/office/powerpoint/2010/main" val="2494115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 for Validation 4 - Theory</a:t>
            </a:r>
            <a:endParaRPr lang="en-US" dirty="0"/>
          </a:p>
        </p:txBody>
      </p:sp>
      <p:sp>
        <p:nvSpPr>
          <p:cNvPr id="3" name="Content Placeholder 2"/>
          <p:cNvSpPr>
            <a:spLocks noGrp="1"/>
          </p:cNvSpPr>
          <p:nvPr>
            <p:ph idx="1"/>
          </p:nvPr>
        </p:nvSpPr>
        <p:spPr/>
        <p:txBody>
          <a:bodyPr>
            <a:normAutofit/>
          </a:bodyPr>
          <a:lstStyle/>
          <a:p>
            <a:r>
              <a:rPr lang="en-US" dirty="0" smtClean="0"/>
              <a:t>Theoretical underpinnings</a:t>
            </a:r>
          </a:p>
          <a:p>
            <a:pPr lvl="1"/>
            <a:r>
              <a:rPr lang="en-US" dirty="0" smtClean="0"/>
              <a:t>Firmwide Consistency if appropriate</a:t>
            </a:r>
          </a:p>
          <a:p>
            <a:pPr lvl="1"/>
            <a:r>
              <a:rPr lang="en-US" dirty="0" smtClean="0"/>
              <a:t>Good fit to risk type and available data</a:t>
            </a:r>
          </a:p>
          <a:p>
            <a:pPr lvl="1"/>
            <a:r>
              <a:rPr lang="en-US" dirty="0" smtClean="0"/>
              <a:t>Calibration stability and documentation</a:t>
            </a:r>
          </a:p>
          <a:p>
            <a:pPr lvl="1"/>
            <a:r>
              <a:rPr lang="en-US" dirty="0" smtClean="0"/>
              <a:t>Documentation of math and analytics</a:t>
            </a:r>
          </a:p>
          <a:p>
            <a:pPr lvl="1"/>
            <a:r>
              <a:rPr lang="en-US" dirty="0" smtClean="0"/>
              <a:t>Benchmarking to alternatives and literature</a:t>
            </a:r>
          </a:p>
          <a:p>
            <a:pPr marL="457200" lvl="1" indent="0">
              <a:buNone/>
            </a:pPr>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30</a:t>
            </a:fld>
            <a:endParaRPr lang="en-US" dirty="0">
              <a:ea typeface="ＭＳ Ｐゴシック" pitchFamily="-84" charset="-128"/>
            </a:endParaRPr>
          </a:p>
        </p:txBody>
      </p:sp>
    </p:spTree>
    <p:extLst>
      <p:ext uri="{BB962C8B-B14F-4D97-AF65-F5344CB8AC3E}">
        <p14:creationId xmlns:p14="http://schemas.microsoft.com/office/powerpoint/2010/main" val="2067573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 for Validation 5 - Implementation</a:t>
            </a:r>
            <a:endParaRPr lang="en-US" dirty="0"/>
          </a:p>
        </p:txBody>
      </p:sp>
      <p:sp>
        <p:nvSpPr>
          <p:cNvPr id="3" name="Content Placeholder 2"/>
          <p:cNvSpPr>
            <a:spLocks noGrp="1"/>
          </p:cNvSpPr>
          <p:nvPr>
            <p:ph idx="1"/>
          </p:nvPr>
        </p:nvSpPr>
        <p:spPr/>
        <p:txBody>
          <a:bodyPr>
            <a:normAutofit/>
          </a:bodyPr>
          <a:lstStyle/>
          <a:p>
            <a:r>
              <a:rPr lang="en-US" dirty="0" smtClean="0"/>
              <a:t>Software / scorecard implementation</a:t>
            </a:r>
          </a:p>
          <a:p>
            <a:pPr lvl="1"/>
            <a:r>
              <a:rPr lang="en-US" dirty="0" smtClean="0"/>
              <a:t>Controlled code versioning</a:t>
            </a:r>
          </a:p>
          <a:p>
            <a:pPr lvl="1"/>
            <a:r>
              <a:rPr lang="en-US" dirty="0" smtClean="0"/>
              <a:t>Error checking</a:t>
            </a:r>
          </a:p>
          <a:p>
            <a:pPr lvl="2"/>
            <a:r>
              <a:rPr lang="en-US" dirty="0" smtClean="0"/>
              <a:t>Professional code is ½ documentation, ¼ error checking, and ¼ computation</a:t>
            </a:r>
          </a:p>
          <a:p>
            <a:pPr lvl="2"/>
            <a:r>
              <a:rPr lang="en-US" dirty="0" smtClean="0"/>
              <a:t>Trick interview question</a:t>
            </a:r>
          </a:p>
          <a:p>
            <a:pPr lvl="1"/>
            <a:r>
              <a:rPr lang="en-US" dirty="0" smtClean="0"/>
              <a:t>Developer testing</a:t>
            </a:r>
          </a:p>
          <a:p>
            <a:pPr lvl="1"/>
            <a:r>
              <a:rPr lang="en-US" dirty="0" smtClean="0"/>
              <a:t>Performance fast enough</a:t>
            </a:r>
          </a:p>
          <a:p>
            <a:pPr lvl="1"/>
            <a:r>
              <a:rPr lang="en-US" dirty="0" smtClean="0"/>
              <a:t>Ladder testing, stress testing</a:t>
            </a:r>
          </a:p>
          <a:p>
            <a:pPr lvl="1"/>
            <a:r>
              <a:rPr lang="en-US" dirty="0" smtClean="0"/>
              <a:t>Back testing</a:t>
            </a:r>
          </a:p>
          <a:p>
            <a:pPr lvl="1"/>
            <a:r>
              <a:rPr lang="en-US" dirty="0" smtClean="0"/>
              <a:t>Model Validation Replication and / or Benchmarking</a:t>
            </a:r>
          </a:p>
          <a:p>
            <a:pPr lvl="1"/>
            <a:r>
              <a:rPr lang="en-US" dirty="0" smtClean="0"/>
              <a:t>Convergence and stability</a:t>
            </a:r>
          </a:p>
          <a:p>
            <a:pPr lvl="1"/>
            <a:endParaRPr lang="en-US" dirty="0" smtClean="0"/>
          </a:p>
          <a:p>
            <a:pPr marL="457200" lvl="1" indent="0">
              <a:buNone/>
            </a:pPr>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31</a:t>
            </a:fld>
            <a:endParaRPr lang="en-US" dirty="0">
              <a:ea typeface="ＭＳ Ｐゴシック" pitchFamily="-84" charset="-128"/>
            </a:endParaRPr>
          </a:p>
        </p:txBody>
      </p:sp>
    </p:spTree>
    <p:extLst>
      <p:ext uri="{BB962C8B-B14F-4D97-AF65-F5344CB8AC3E}">
        <p14:creationId xmlns:p14="http://schemas.microsoft.com/office/powerpoint/2010/main" val="17721880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r>
              <a:rPr lang="en-US"/>
              <a:t>Types of Implementation Error</a:t>
            </a:r>
          </a:p>
        </p:txBody>
      </p:sp>
      <p:sp>
        <p:nvSpPr>
          <p:cNvPr id="214019" name="Rectangle 3"/>
          <p:cNvSpPr>
            <a:spLocks noGrp="1" noChangeArrowheads="1"/>
          </p:cNvSpPr>
          <p:nvPr>
            <p:ph type="body" idx="1"/>
          </p:nvPr>
        </p:nvSpPr>
        <p:spPr>
          <a:xfrm>
            <a:off x="562886" y="1148315"/>
            <a:ext cx="11015133" cy="5124894"/>
          </a:xfrm>
        </p:spPr>
        <p:txBody>
          <a:bodyPr/>
          <a:lstStyle/>
          <a:p>
            <a:r>
              <a:rPr lang="en-US" dirty="0"/>
              <a:t>Code bugs </a:t>
            </a:r>
          </a:p>
          <a:p>
            <a:pPr lvl="1"/>
            <a:r>
              <a:rPr lang="en-US" dirty="0"/>
              <a:t>Usually in sections of the code that don’t get used </a:t>
            </a:r>
            <a:r>
              <a:rPr lang="en-US" dirty="0" smtClean="0"/>
              <a:t>much</a:t>
            </a:r>
            <a:endParaRPr lang="en-US" b="0" dirty="0" smtClean="0"/>
          </a:p>
          <a:p>
            <a:r>
              <a:rPr lang="en-US" b="0" dirty="0" smtClean="0"/>
              <a:t>Correctly </a:t>
            </a:r>
            <a:r>
              <a:rPr lang="en-US" b="0" dirty="0"/>
              <a:t>solving the wrong problem</a:t>
            </a:r>
          </a:p>
          <a:p>
            <a:pPr lvl="1"/>
            <a:r>
              <a:rPr lang="en-US" b="1" dirty="0"/>
              <a:t> </a:t>
            </a:r>
            <a:r>
              <a:rPr lang="en-US" dirty="0"/>
              <a:t>The contract states that the herd-of-llamas feature has a triple axel but your model has only a double axel.</a:t>
            </a:r>
          </a:p>
          <a:p>
            <a:pPr lvl="1"/>
            <a:r>
              <a:rPr lang="en-US" dirty="0" err="1"/>
              <a:t>Intex</a:t>
            </a:r>
            <a:r>
              <a:rPr lang="en-US" dirty="0"/>
              <a:t> has a weekly report of incorrectly coded waterfalls that they fixed that week</a:t>
            </a:r>
            <a:r>
              <a:rPr lang="en-US" dirty="0" smtClean="0"/>
              <a:t>.</a:t>
            </a:r>
          </a:p>
          <a:p>
            <a:pPr lvl="1"/>
            <a:r>
              <a:rPr lang="en-US" dirty="0"/>
              <a:t>Poor or missing documentation, or not reading the documentation carefully, causes the programmer to make incompatible assumptions about what they think </a:t>
            </a:r>
            <a:r>
              <a:rPr lang="en-US" dirty="0" smtClean="0"/>
              <a:t>the firm wanted.</a:t>
            </a:r>
            <a:endParaRPr lang="en-US" dirty="0"/>
          </a:p>
          <a:p>
            <a:r>
              <a:rPr lang="en-US" b="0" dirty="0"/>
              <a:t>Rushing to completion</a:t>
            </a:r>
          </a:p>
          <a:p>
            <a:pPr lvl="1"/>
            <a:r>
              <a:rPr lang="en-US" dirty="0"/>
              <a:t>Most of us have deadlines to meet. Very complex models are harder to implement. Remember Hofstadter’s Rule, which states that everything takes longer than you think it will, even after you take Hofstadter’s Rule into account.</a:t>
            </a:r>
          </a:p>
          <a:p>
            <a:pPr marL="0" indent="0">
              <a:buNone/>
            </a:pPr>
            <a:r>
              <a:rPr lang="en-US" sz="1600" dirty="0" smtClean="0"/>
              <a:t>.</a:t>
            </a:r>
            <a:endParaRPr lang="en-US" sz="16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32</a:t>
            </a:fld>
            <a:endParaRPr lang="en-US" dirty="0">
              <a:ea typeface="ＭＳ Ｐゴシック" pitchFamily="-84" charset="-128"/>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p:txBody>
          <a:bodyPr/>
          <a:lstStyle/>
          <a:p>
            <a:r>
              <a:rPr lang="en-US"/>
              <a:t>Replication Alternatives to Alleviate Pitfalls</a:t>
            </a:r>
          </a:p>
        </p:txBody>
      </p:sp>
      <p:sp>
        <p:nvSpPr>
          <p:cNvPr id="236547" name="Rectangle 3"/>
          <p:cNvSpPr>
            <a:spLocks noGrp="1" noChangeArrowheads="1"/>
          </p:cNvSpPr>
          <p:nvPr>
            <p:ph type="body" idx="1"/>
          </p:nvPr>
        </p:nvSpPr>
        <p:spPr>
          <a:xfrm>
            <a:off x="562886" y="851877"/>
            <a:ext cx="11015133" cy="5378802"/>
          </a:xfrm>
        </p:spPr>
        <p:txBody>
          <a:bodyPr/>
          <a:lstStyle/>
          <a:p>
            <a:pPr>
              <a:lnSpc>
                <a:spcPct val="110000"/>
              </a:lnSpc>
            </a:pPr>
            <a:r>
              <a:rPr lang="en-US" sz="2000" b="0" dirty="0"/>
              <a:t>Replication is the gold standard for testing straight coding errors </a:t>
            </a:r>
          </a:p>
          <a:p>
            <a:pPr lvl="1">
              <a:lnSpc>
                <a:spcPct val="110000"/>
              </a:lnSpc>
            </a:pPr>
            <a:r>
              <a:rPr lang="en-US" sz="2000" dirty="0"/>
              <a:t>build a new “toy version” of the model from the documentation, and run it head-to-head with the production version </a:t>
            </a:r>
          </a:p>
          <a:p>
            <a:pPr lvl="1">
              <a:lnSpc>
                <a:spcPct val="110000"/>
              </a:lnSpc>
            </a:pPr>
            <a:r>
              <a:rPr lang="en-US" sz="2000" dirty="0"/>
              <a:t>If the documentation is unclear, improve the documentation</a:t>
            </a:r>
          </a:p>
          <a:p>
            <a:pPr lvl="1">
              <a:lnSpc>
                <a:spcPct val="110000"/>
              </a:lnSpc>
            </a:pPr>
            <a:r>
              <a:rPr lang="en-US" sz="2000" dirty="0"/>
              <a:t>If you build the same model in the same language from the same documentation, you haven’t tested as much as you could</a:t>
            </a:r>
          </a:p>
          <a:p>
            <a:pPr lvl="2">
              <a:lnSpc>
                <a:spcPct val="110000"/>
              </a:lnSpc>
            </a:pPr>
            <a:r>
              <a:rPr lang="en-US" sz="2000" dirty="0"/>
              <a:t>Try to make your toy version more flexible; it doesn’t matter if it runs too slowly</a:t>
            </a:r>
          </a:p>
          <a:p>
            <a:pPr lvl="2">
              <a:lnSpc>
                <a:spcPct val="110000"/>
              </a:lnSpc>
            </a:pPr>
            <a:r>
              <a:rPr lang="en-US" sz="2000" dirty="0"/>
              <a:t>Consider using a different language for the toy version</a:t>
            </a:r>
          </a:p>
          <a:p>
            <a:pPr lvl="2">
              <a:lnSpc>
                <a:spcPct val="110000"/>
              </a:lnSpc>
            </a:pPr>
            <a:r>
              <a:rPr lang="en-US" sz="2000" dirty="0"/>
              <a:t>Consider using a different technique </a:t>
            </a:r>
            <a:r>
              <a:rPr lang="en-US" sz="2000" dirty="0" smtClean="0"/>
              <a:t>as a benchmark</a:t>
            </a:r>
            <a:endParaRPr lang="en-US" sz="2000" dirty="0"/>
          </a:p>
          <a:p>
            <a:pPr lvl="3">
              <a:lnSpc>
                <a:spcPct val="90000"/>
              </a:lnSpc>
            </a:pPr>
            <a:r>
              <a:rPr lang="en-US" sz="2000" dirty="0">
                <a:solidFill>
                  <a:srgbClr val="000000"/>
                </a:solidFill>
              </a:rPr>
              <a:t>Binomial, trinomial, or multinomial grid </a:t>
            </a:r>
            <a:r>
              <a:rPr lang="en-US" sz="2000" dirty="0" smtClean="0">
                <a:solidFill>
                  <a:srgbClr val="000000"/>
                </a:solidFill>
              </a:rPr>
              <a:t>to </a:t>
            </a:r>
            <a:r>
              <a:rPr lang="en-US" sz="2000" dirty="0">
                <a:solidFill>
                  <a:srgbClr val="000000"/>
                </a:solidFill>
              </a:rPr>
              <a:t>replicate a Monte Carlo, or vice versa</a:t>
            </a:r>
          </a:p>
          <a:p>
            <a:pPr lvl="3">
              <a:lnSpc>
                <a:spcPct val="90000"/>
              </a:lnSpc>
            </a:pPr>
            <a:r>
              <a:rPr lang="en-US" sz="2000" dirty="0">
                <a:solidFill>
                  <a:srgbClr val="000000"/>
                </a:solidFill>
              </a:rPr>
              <a:t>A more flexible stochastic process that has the production one as a limiting case (e.g. the Lambert W </a:t>
            </a:r>
            <a:r>
              <a:rPr lang="en-US" sz="2000" dirty="0" smtClean="0">
                <a:solidFill>
                  <a:srgbClr val="000000"/>
                </a:solidFill>
              </a:rPr>
              <a:t>generalized </a:t>
            </a:r>
            <a:r>
              <a:rPr lang="en-US" sz="2000" dirty="0">
                <a:solidFill>
                  <a:srgbClr val="000000"/>
                </a:solidFill>
              </a:rPr>
              <a:t>Gaussian, with or without jumps)</a:t>
            </a:r>
          </a:p>
          <a:p>
            <a:pPr>
              <a:lnSpc>
                <a:spcPct val="110000"/>
              </a:lnSpc>
            </a:pPr>
            <a:r>
              <a:rPr lang="en-US" sz="2000" b="0" dirty="0"/>
              <a:t>Test sensitivities to varying the assumed “fixed” parameters </a:t>
            </a:r>
            <a:endParaRPr lang="en-US" sz="2000" b="0" dirty="0" smtClean="0"/>
          </a:p>
          <a:p>
            <a:pPr>
              <a:lnSpc>
                <a:spcPct val="110000"/>
              </a:lnSpc>
            </a:pPr>
            <a:r>
              <a:rPr lang="en-US" sz="2000" dirty="0" smtClean="0"/>
              <a:t>Does </a:t>
            </a:r>
            <a:r>
              <a:rPr lang="en-US" sz="2000" dirty="0"/>
              <a:t>a small change in parameter lead to large changes in results?</a:t>
            </a:r>
          </a:p>
          <a:p>
            <a:pPr lvl="3">
              <a:lnSpc>
                <a:spcPct val="90000"/>
              </a:lnSpc>
            </a:pPr>
            <a:endParaRPr lang="en-US" dirty="0">
              <a:latin typeface="Garamond" pitchFamily="18" charset="0"/>
            </a:endParaRP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33</a:t>
            </a:fld>
            <a:endParaRPr lang="en-US" dirty="0">
              <a:ea typeface="ＭＳ Ｐゴシック" pitchFamily="-84" charset="-128"/>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a:xfrm>
            <a:off x="609600" y="170121"/>
            <a:ext cx="11015133" cy="601183"/>
          </a:xfrm>
        </p:spPr>
        <p:txBody>
          <a:bodyPr/>
          <a:lstStyle/>
          <a:p>
            <a:r>
              <a:rPr lang="en-US" dirty="0" smtClean="0"/>
              <a:t>Too Hurried</a:t>
            </a:r>
            <a:endParaRPr lang="en-US" dirty="0"/>
          </a:p>
        </p:txBody>
      </p:sp>
      <p:sp>
        <p:nvSpPr>
          <p:cNvPr id="214019" name="Rectangle 3"/>
          <p:cNvSpPr>
            <a:spLocks noGrp="1" noChangeArrowheads="1"/>
          </p:cNvSpPr>
          <p:nvPr>
            <p:ph type="body" idx="1"/>
          </p:nvPr>
        </p:nvSpPr>
        <p:spPr/>
        <p:txBody>
          <a:bodyPr/>
          <a:lstStyle/>
          <a:p>
            <a:pPr marL="0" indent="0">
              <a:buNone/>
            </a:pPr>
            <a:r>
              <a:rPr lang="en-US" sz="1600" dirty="0" smtClean="0"/>
              <a:t> </a:t>
            </a:r>
            <a:endParaRPr lang="en-US" sz="1600" dirty="0"/>
          </a:p>
        </p:txBody>
      </p:sp>
      <p:pic>
        <p:nvPicPr>
          <p:cNvPr id="4098" name="Picture 2" descr="H:\My talks\sick of waiting fishing ro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907" y="643713"/>
            <a:ext cx="5284381" cy="584555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2902688" y="6411336"/>
            <a:ext cx="8878186" cy="365125"/>
          </a:xfrm>
        </p:spPr>
        <p:txBody>
          <a:bodyPr/>
          <a:lstStyle/>
          <a:p>
            <a:pPr fontAlgn="base">
              <a:spcBef>
                <a:spcPct val="0"/>
              </a:spcBef>
              <a:spcAft>
                <a:spcPct val="0"/>
              </a:spcAft>
            </a:pPr>
            <a:r>
              <a:rPr lang="en-US" sz="1400" dirty="0" smtClean="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34</a:t>
            </a:fld>
            <a:endParaRPr lang="en-US" dirty="0">
              <a:ea typeface="ＭＳ Ｐゴシック" pitchFamily="-84" charset="-128"/>
            </a:endParaRPr>
          </a:p>
        </p:txBody>
      </p:sp>
    </p:spTree>
    <p:extLst>
      <p:ext uri="{BB962C8B-B14F-4D97-AF65-F5344CB8AC3E}">
        <p14:creationId xmlns:p14="http://schemas.microsoft.com/office/powerpoint/2010/main" val="9391076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 for Validation 6 - Outputs and Use</a:t>
            </a:r>
            <a:endParaRPr lang="en-US" dirty="0"/>
          </a:p>
        </p:txBody>
      </p:sp>
      <p:sp>
        <p:nvSpPr>
          <p:cNvPr id="3" name="Content Placeholder 2"/>
          <p:cNvSpPr>
            <a:spLocks noGrp="1"/>
          </p:cNvSpPr>
          <p:nvPr>
            <p:ph idx="1"/>
          </p:nvPr>
        </p:nvSpPr>
        <p:spPr/>
        <p:txBody>
          <a:bodyPr>
            <a:normAutofit/>
          </a:bodyPr>
          <a:lstStyle/>
          <a:p>
            <a:r>
              <a:rPr lang="en-US" dirty="0" smtClean="0"/>
              <a:t>Intended uses </a:t>
            </a:r>
          </a:p>
          <a:p>
            <a:pPr lvl="1"/>
            <a:r>
              <a:rPr lang="en-US" dirty="0" smtClean="0"/>
              <a:t>Users and uses clearly documented</a:t>
            </a:r>
          </a:p>
          <a:p>
            <a:pPr lvl="1"/>
            <a:r>
              <a:rPr lang="en-US" dirty="0" smtClean="0"/>
              <a:t>End-users comfortable</a:t>
            </a:r>
          </a:p>
          <a:p>
            <a:pPr lvl="1"/>
            <a:r>
              <a:rPr lang="en-US" dirty="0" smtClean="0"/>
              <a:t>Timely and useful information</a:t>
            </a:r>
          </a:p>
          <a:p>
            <a:pPr lvl="1"/>
            <a:r>
              <a:rPr lang="en-US" dirty="0" smtClean="0"/>
              <a:t>Compatible with other models going into same use</a:t>
            </a:r>
          </a:p>
          <a:p>
            <a:pPr lvl="1"/>
            <a:r>
              <a:rPr lang="en-US" dirty="0" smtClean="0"/>
              <a:t>Usage limits tracked by firm</a:t>
            </a:r>
          </a:p>
          <a:p>
            <a:pPr lvl="1"/>
            <a:r>
              <a:rPr lang="en-US" dirty="0" smtClean="0"/>
              <a:t>Waivers and overrides documented</a:t>
            </a:r>
          </a:p>
          <a:p>
            <a:pPr lvl="1"/>
            <a:endParaRPr lang="en-US" dirty="0" smtClean="0"/>
          </a:p>
          <a:p>
            <a:pPr marL="457200" lvl="1" indent="0">
              <a:buNone/>
            </a:pPr>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35</a:t>
            </a:fld>
            <a:endParaRPr lang="en-US" dirty="0">
              <a:ea typeface="ＭＳ Ｐゴシック" pitchFamily="-84" charset="-128"/>
            </a:endParaRPr>
          </a:p>
        </p:txBody>
      </p:sp>
    </p:spTree>
    <p:extLst>
      <p:ext uri="{BB962C8B-B14F-4D97-AF65-F5344CB8AC3E}">
        <p14:creationId xmlns:p14="http://schemas.microsoft.com/office/powerpoint/2010/main" val="199589080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Verification</a:t>
            </a:r>
            <a:endParaRPr lang="en-US" dirty="0"/>
          </a:p>
        </p:txBody>
      </p:sp>
      <p:sp>
        <p:nvSpPr>
          <p:cNvPr id="3" name="Content Placeholder 2"/>
          <p:cNvSpPr>
            <a:spLocks noGrp="1"/>
          </p:cNvSpPr>
          <p:nvPr>
            <p:ph idx="1"/>
          </p:nvPr>
        </p:nvSpPr>
        <p:spPr>
          <a:xfrm>
            <a:off x="838200" y="1323703"/>
            <a:ext cx="10515600" cy="4853260"/>
          </a:xfrm>
        </p:spPr>
        <p:txBody>
          <a:bodyPr>
            <a:normAutofit/>
          </a:bodyPr>
          <a:lstStyle/>
          <a:p>
            <a:r>
              <a:rPr lang="en-US" dirty="0"/>
              <a:t> </a:t>
            </a:r>
            <a:r>
              <a:rPr lang="en-US" dirty="0" smtClean="0"/>
              <a:t>Part of validation, as described previously, is checking that the model as implemented does what the model as described expected it to do.  This checking of the actual model at work vs the specifications of how it should work, is called </a:t>
            </a:r>
            <a:r>
              <a:rPr lang="en-US" i="1" dirty="0" smtClean="0"/>
              <a:t>verification</a:t>
            </a:r>
            <a:r>
              <a:rPr lang="en-US" dirty="0" smtClean="0"/>
              <a:t>.  </a:t>
            </a:r>
          </a:p>
          <a:p>
            <a:r>
              <a:rPr lang="en-US" dirty="0" smtClean="0"/>
              <a:t>Some firms have the validators do the verification, and others have a separate set of programmers code the model from the specs.  As long as the verifiers are independent of the developers, either is probably okay.</a:t>
            </a:r>
            <a:endParaRPr lang="en-US" dirty="0"/>
          </a:p>
          <a:p>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36</a:t>
            </a:fld>
            <a:endParaRPr lang="en-US" dirty="0">
              <a:ea typeface="ＭＳ Ｐゴシック" pitchFamily="-84" charset="-128"/>
            </a:endParaRPr>
          </a:p>
        </p:txBody>
      </p:sp>
    </p:spTree>
    <p:extLst>
      <p:ext uri="{BB962C8B-B14F-4D97-AF65-F5344CB8AC3E}">
        <p14:creationId xmlns:p14="http://schemas.microsoft.com/office/powerpoint/2010/main" val="35440099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smtClean="0"/>
              <a:t>Respecting your data - EDA</a:t>
            </a:r>
            <a:endParaRPr lang="en-US" dirty="0"/>
          </a:p>
        </p:txBody>
      </p:sp>
      <p:sp>
        <p:nvSpPr>
          <p:cNvPr id="187395" name="Rectangle 3"/>
          <p:cNvSpPr>
            <a:spLocks noGrp="1" noChangeArrowheads="1"/>
          </p:cNvSpPr>
          <p:nvPr>
            <p:ph type="body" idx="1"/>
          </p:nvPr>
        </p:nvSpPr>
        <p:spPr>
          <a:xfrm>
            <a:off x="339603" y="788082"/>
            <a:ext cx="11377476" cy="5346904"/>
          </a:xfrm>
        </p:spPr>
        <p:txBody>
          <a:bodyPr/>
          <a:lstStyle/>
          <a:p>
            <a:pPr>
              <a:lnSpc>
                <a:spcPct val="100000"/>
              </a:lnSpc>
            </a:pPr>
            <a:r>
              <a:rPr lang="en-US" b="0" dirty="0" smtClean="0"/>
              <a:t>First, do some Exploratory </a:t>
            </a:r>
            <a:r>
              <a:rPr lang="en-US" dirty="0"/>
              <a:t>D</a:t>
            </a:r>
            <a:r>
              <a:rPr lang="en-US" b="0" dirty="0" smtClean="0"/>
              <a:t>ata </a:t>
            </a:r>
            <a:r>
              <a:rPr lang="en-US" dirty="0" smtClean="0"/>
              <a:t>A</a:t>
            </a:r>
            <a:r>
              <a:rPr lang="en-US" b="0" dirty="0" smtClean="0"/>
              <a:t>nalysis to see if the theory, assumptions, and such bear any relation to the data</a:t>
            </a:r>
            <a:endParaRPr lang="en-US" dirty="0"/>
          </a:p>
          <a:p>
            <a:pPr>
              <a:lnSpc>
                <a:spcPct val="100000"/>
              </a:lnSpc>
            </a:pPr>
            <a:endParaRPr lang="en-US" sz="1600" b="0" dirty="0"/>
          </a:p>
          <a:p>
            <a:pPr>
              <a:lnSpc>
                <a:spcPct val="100000"/>
              </a:lnSpc>
            </a:pPr>
            <a:endParaRPr lang="en-US" sz="1600" dirty="0"/>
          </a:p>
        </p:txBody>
      </p:sp>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9646" y="1244485"/>
            <a:ext cx="7715886" cy="5060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37</a:t>
            </a:fld>
            <a:endParaRPr lang="en-US" dirty="0">
              <a:ea typeface="ＭＳ Ｐゴシック" pitchFamily="-84" charset="-128"/>
            </a:endParaRPr>
          </a:p>
        </p:txBody>
      </p:sp>
    </p:spTree>
    <p:extLst>
      <p:ext uri="{BB962C8B-B14F-4D97-AF65-F5344CB8AC3E}">
        <p14:creationId xmlns:p14="http://schemas.microsoft.com/office/powerpoint/2010/main" val="838938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smtClean="0"/>
              <a:t>Respecting your data</a:t>
            </a:r>
            <a:endParaRPr lang="en-US" dirty="0"/>
          </a:p>
        </p:txBody>
      </p:sp>
      <p:sp>
        <p:nvSpPr>
          <p:cNvPr id="187395" name="Rectangle 3"/>
          <p:cNvSpPr>
            <a:spLocks noGrp="1" noChangeArrowheads="1"/>
          </p:cNvSpPr>
          <p:nvPr>
            <p:ph type="body" idx="1"/>
          </p:nvPr>
        </p:nvSpPr>
        <p:spPr>
          <a:xfrm>
            <a:off x="339603" y="978194"/>
            <a:ext cx="11377476" cy="5156791"/>
          </a:xfrm>
        </p:spPr>
        <p:txBody>
          <a:bodyPr/>
          <a:lstStyle/>
          <a:p>
            <a:pPr>
              <a:lnSpc>
                <a:spcPct val="100000"/>
              </a:lnSpc>
            </a:pPr>
            <a:r>
              <a:rPr lang="en-US" dirty="0"/>
              <a:t>Are there stylized facts that the model should reproduce (monotonicity, arbitrage-free, </a:t>
            </a:r>
            <a:r>
              <a:rPr lang="en-US" dirty="0" smtClean="0"/>
              <a:t>positive interest </a:t>
            </a:r>
            <a:r>
              <a:rPr lang="en-US" dirty="0"/>
              <a:t>rates, </a:t>
            </a:r>
            <a:r>
              <a:rPr lang="en-US" dirty="0" err="1"/>
              <a:t>etc</a:t>
            </a:r>
            <a:r>
              <a:rPr lang="en-US" dirty="0"/>
              <a:t>)?</a:t>
            </a:r>
          </a:p>
          <a:p>
            <a:pPr>
              <a:lnSpc>
                <a:spcPct val="100000"/>
              </a:lnSpc>
            </a:pPr>
            <a:endParaRPr lang="en-US" dirty="0"/>
          </a:p>
          <a:p>
            <a:pPr>
              <a:lnSpc>
                <a:spcPct val="100000"/>
              </a:lnSpc>
            </a:pPr>
            <a:r>
              <a:rPr lang="en-US" dirty="0"/>
              <a:t>Are there clever tricks in the literature to get your model to respect the above data </a:t>
            </a:r>
            <a:r>
              <a:rPr lang="en-US" dirty="0" smtClean="0"/>
              <a:t>that may have been </a:t>
            </a:r>
            <a:r>
              <a:rPr lang="en-US" dirty="0"/>
              <a:t>overlooked?</a:t>
            </a:r>
          </a:p>
          <a:p>
            <a:pPr>
              <a:lnSpc>
                <a:spcPct val="100000"/>
              </a:lnSpc>
            </a:pPr>
            <a:endParaRPr lang="en-US" dirty="0"/>
          </a:p>
          <a:p>
            <a:pPr>
              <a:lnSpc>
                <a:spcPct val="100000"/>
              </a:lnSpc>
            </a:pPr>
            <a:r>
              <a:rPr lang="en-US" dirty="0"/>
              <a:t>Are there stylized facts that </a:t>
            </a:r>
            <a:r>
              <a:rPr lang="en-US" dirty="0" smtClean="0"/>
              <a:t>the model was supposed </a:t>
            </a:r>
            <a:r>
              <a:rPr lang="en-US" dirty="0"/>
              <a:t>to deliberately ignore?</a:t>
            </a:r>
          </a:p>
          <a:p>
            <a:pPr>
              <a:lnSpc>
                <a:spcPct val="100000"/>
              </a:lnSpc>
            </a:pPr>
            <a:endParaRPr lang="en-US" dirty="0"/>
          </a:p>
          <a:p>
            <a:pPr>
              <a:lnSpc>
                <a:spcPct val="100000"/>
              </a:lnSpc>
            </a:pPr>
            <a:r>
              <a:rPr lang="en-US" dirty="0"/>
              <a:t>If </a:t>
            </a:r>
            <a:r>
              <a:rPr lang="en-US" dirty="0" smtClean="0"/>
              <a:t>there are proxies </a:t>
            </a:r>
            <a:r>
              <a:rPr lang="en-US" dirty="0"/>
              <a:t>for missing </a:t>
            </a:r>
            <a:r>
              <a:rPr lang="en-US" dirty="0" smtClean="0"/>
              <a:t>or unavailable data</a:t>
            </a:r>
            <a:r>
              <a:rPr lang="en-US" dirty="0"/>
              <a:t>, are the </a:t>
            </a:r>
            <a:r>
              <a:rPr lang="en-US" dirty="0" smtClean="0"/>
              <a:t>traders, users, validators, </a:t>
            </a:r>
            <a:r>
              <a:rPr lang="en-US" dirty="0"/>
              <a:t>and control functions okay with </a:t>
            </a:r>
            <a:r>
              <a:rPr lang="en-US" dirty="0" smtClean="0"/>
              <a:t>these choices</a:t>
            </a:r>
            <a:r>
              <a:rPr lang="en-US" dirty="0"/>
              <a:t>?</a:t>
            </a:r>
            <a:endParaRPr lang="en-US" b="0" dirty="0"/>
          </a:p>
          <a:p>
            <a:pPr>
              <a:lnSpc>
                <a:spcPct val="100000"/>
              </a:lnSpc>
            </a:pPr>
            <a:endParaRPr lang="en-US" sz="16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38</a:t>
            </a:fld>
            <a:endParaRPr lang="en-US" dirty="0">
              <a:ea typeface="ＭＳ Ｐゴシック" pitchFamily="-84" charset="-128"/>
            </a:endParaRPr>
          </a:p>
        </p:txBody>
      </p:sp>
    </p:spTree>
    <p:extLst>
      <p:ext uri="{BB962C8B-B14F-4D97-AF65-F5344CB8AC3E}">
        <p14:creationId xmlns:p14="http://schemas.microsoft.com/office/powerpoint/2010/main" val="34070595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smtClean="0"/>
              <a:t>Purpose of this sort of analysis</a:t>
            </a:r>
            <a:endParaRPr lang="en-US" dirty="0"/>
          </a:p>
        </p:txBody>
      </p:sp>
      <p:sp>
        <p:nvSpPr>
          <p:cNvPr id="187395" name="Rectangle 3"/>
          <p:cNvSpPr>
            <a:spLocks noGrp="1" noChangeArrowheads="1"/>
          </p:cNvSpPr>
          <p:nvPr>
            <p:ph type="body" idx="1"/>
          </p:nvPr>
        </p:nvSpPr>
        <p:spPr>
          <a:xfrm>
            <a:off x="339603" y="788082"/>
            <a:ext cx="10962806" cy="5346904"/>
          </a:xfrm>
        </p:spPr>
        <p:txBody>
          <a:bodyPr/>
          <a:lstStyle/>
          <a:p>
            <a:pPr>
              <a:lnSpc>
                <a:spcPct val="100000"/>
              </a:lnSpc>
            </a:pPr>
            <a:r>
              <a:rPr lang="en-US" dirty="0"/>
              <a:t>The reason to construct and look at graphs, many of which are uninformative, is to search for things worth noticing.  Summary statistics, such as average and standard deviation, can often be misleading.</a:t>
            </a:r>
          </a:p>
          <a:p>
            <a:pPr>
              <a:lnSpc>
                <a:spcPct val="100000"/>
              </a:lnSpc>
            </a:pPr>
            <a:r>
              <a:rPr lang="en-US" dirty="0"/>
              <a:t>The normal distribution, also called Gaussian, or bell-curve, happens when many samples are chosen at random without regard to what was already </a:t>
            </a:r>
            <a:r>
              <a:rPr lang="en-US" dirty="0" smtClean="0"/>
              <a:t>chosen.  Part of the reason for the crash of ‘08 is that this assumption was inappropriate - </a:t>
            </a:r>
            <a:r>
              <a:rPr lang="en-US" dirty="0" err="1" smtClean="0"/>
              <a:t>structurers</a:t>
            </a:r>
            <a:r>
              <a:rPr lang="en-US" dirty="0" smtClean="0"/>
              <a:t> probably did not</a:t>
            </a:r>
            <a:r>
              <a:rPr lang="en-US" dirty="0"/>
              <a:t>, in general, do this random selection – the pool </a:t>
            </a:r>
            <a:r>
              <a:rPr lang="en-US" dirty="0" smtClean="0"/>
              <a:t>was </a:t>
            </a:r>
            <a:r>
              <a:rPr lang="en-US" dirty="0"/>
              <a:t>adjusted to obtain some desired profile, so the distribution looks however they wanted it to</a:t>
            </a:r>
            <a:r>
              <a:rPr lang="en-US" dirty="0" smtClean="0"/>
              <a:t>.</a:t>
            </a:r>
          </a:p>
          <a:p>
            <a:pPr>
              <a:lnSpc>
                <a:spcPct val="100000"/>
              </a:lnSpc>
            </a:pPr>
            <a:r>
              <a:rPr lang="en-US" dirty="0" smtClean="0"/>
              <a:t>Interest rates used to be mean-reverting (now they’re too low to tell) and FX might be mean-avoiding.  There are statistical tests for this – I prefer to keep things as non-parametric as possible at the early stages.</a:t>
            </a:r>
          </a:p>
          <a:p>
            <a:pPr>
              <a:lnSpc>
                <a:spcPct val="100000"/>
              </a:lnSpc>
            </a:pPr>
            <a:r>
              <a:rPr lang="en-US" dirty="0" smtClean="0"/>
              <a:t>Jumps and kurtosis may look identical under many tests – look at graphs.</a:t>
            </a:r>
          </a:p>
          <a:p>
            <a:pPr>
              <a:lnSpc>
                <a:spcPct val="100000"/>
              </a:lnSpc>
            </a:pPr>
            <a:r>
              <a:rPr lang="en-US" dirty="0" smtClean="0"/>
              <a:t>Humans are better than machines at pattern recognition (but the NSA may disagree)</a:t>
            </a:r>
            <a:endParaRPr lang="en-US" dirty="0"/>
          </a:p>
          <a:p>
            <a:pPr>
              <a:lnSpc>
                <a:spcPct val="100000"/>
              </a:lnSpc>
            </a:pPr>
            <a:endParaRPr lang="en-US" sz="1600" b="0" dirty="0" smtClean="0"/>
          </a:p>
          <a:p>
            <a:pPr>
              <a:lnSpc>
                <a:spcPct val="100000"/>
              </a:lnSpc>
            </a:pPr>
            <a:endParaRPr lang="en-US" sz="16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39</a:t>
            </a:fld>
            <a:endParaRPr lang="en-US" dirty="0">
              <a:ea typeface="ＭＳ Ｐゴシック" pitchFamily="-84" charset="-128"/>
            </a:endParaRPr>
          </a:p>
        </p:txBody>
      </p:sp>
    </p:spTree>
    <p:extLst>
      <p:ext uri="{BB962C8B-B14F-4D97-AF65-F5344CB8AC3E}">
        <p14:creationId xmlns:p14="http://schemas.microsoft.com/office/powerpoint/2010/main" val="2665026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Outline of Session One</a:t>
            </a:r>
            <a:endParaRPr lang="en-US" dirty="0">
              <a:latin typeface="+mj-lt"/>
            </a:endParaRPr>
          </a:p>
        </p:txBody>
      </p:sp>
      <p:sp>
        <p:nvSpPr>
          <p:cNvPr id="3" name="Content Placeholder 2"/>
          <p:cNvSpPr>
            <a:spLocks noGrp="1"/>
          </p:cNvSpPr>
          <p:nvPr>
            <p:ph idx="1"/>
          </p:nvPr>
        </p:nvSpPr>
        <p:spPr>
          <a:xfrm>
            <a:off x="573519" y="882502"/>
            <a:ext cx="11015133" cy="4861959"/>
          </a:xfrm>
        </p:spPr>
        <p:txBody>
          <a:bodyPr>
            <a:normAutofit/>
          </a:bodyPr>
          <a:lstStyle/>
          <a:p>
            <a:endParaRPr lang="en-US" dirty="0" smtClean="0"/>
          </a:p>
          <a:p>
            <a:pPr marL="457200" indent="-457200">
              <a:buFont typeface="+mj-lt"/>
              <a:buAutoNum type="arabicPeriod"/>
            </a:pPr>
            <a:r>
              <a:rPr lang="en-US" dirty="0" smtClean="0">
                <a:latin typeface="Garamond" panose="02020404030301010803" pitchFamily="18" charset="0"/>
              </a:rPr>
              <a:t>What is a model?</a:t>
            </a:r>
          </a:p>
          <a:p>
            <a:pPr marL="457200" indent="-457200">
              <a:buFont typeface="+mj-lt"/>
              <a:buAutoNum type="arabicPeriod"/>
            </a:pPr>
            <a:r>
              <a:rPr lang="en-US" dirty="0" smtClean="0"/>
              <a:t>Checklist for a complete validation</a:t>
            </a:r>
          </a:p>
          <a:p>
            <a:pPr marL="457200" indent="-457200">
              <a:buFont typeface="+mj-lt"/>
              <a:buAutoNum type="arabicPeriod"/>
            </a:pPr>
            <a:r>
              <a:rPr lang="en-US" dirty="0" smtClean="0">
                <a:latin typeface="Garamond" panose="02020404030301010803" pitchFamily="18" charset="0"/>
              </a:rPr>
              <a:t>Verification as a subset of validation</a:t>
            </a:r>
          </a:p>
          <a:p>
            <a:pPr marL="457200" indent="-457200">
              <a:buFont typeface="+mj-lt"/>
              <a:buAutoNum type="arabicPeriod"/>
            </a:pPr>
            <a:r>
              <a:rPr lang="en-US" dirty="0" smtClean="0"/>
              <a:t>Testing assumptions and implementation and respecting your data</a:t>
            </a:r>
          </a:p>
          <a:p>
            <a:pPr marL="457200" indent="-457200">
              <a:buFont typeface="+mj-lt"/>
              <a:buAutoNum type="arabicPeriod"/>
            </a:pPr>
            <a:r>
              <a:rPr lang="en-US" dirty="0" smtClean="0">
                <a:latin typeface="Garamond" panose="02020404030301010803" pitchFamily="18" charset="0"/>
              </a:rPr>
              <a:t>Right-sizing the number of parameters</a:t>
            </a:r>
          </a:p>
          <a:p>
            <a:pPr marL="457200" indent="-457200">
              <a:buFont typeface="+mj-lt"/>
              <a:buAutoNum type="arabicPeriod"/>
            </a:pPr>
            <a:r>
              <a:rPr lang="en-US" dirty="0" smtClean="0"/>
              <a:t>Sensitivity / stress ladders and grids</a:t>
            </a:r>
          </a:p>
          <a:p>
            <a:pPr marL="457200" indent="-457200">
              <a:buFont typeface="+mj-lt"/>
              <a:buAutoNum type="arabicPeriod"/>
            </a:pPr>
            <a:r>
              <a:rPr lang="en-US" dirty="0" smtClean="0">
                <a:latin typeface="Garamond" panose="02020404030301010803" pitchFamily="18" charset="0"/>
              </a:rPr>
              <a:t>Criticality testing of parameters</a:t>
            </a:r>
          </a:p>
          <a:p>
            <a:pPr marL="457200" indent="-457200">
              <a:buFont typeface="+mj-lt"/>
              <a:buAutoNum type="arabicPeriod"/>
            </a:pPr>
            <a:r>
              <a:rPr lang="en-US" dirty="0" smtClean="0"/>
              <a:t>Stressing the stochastic process</a:t>
            </a:r>
          </a:p>
          <a:p>
            <a:pPr marL="457200" indent="-457200">
              <a:buFont typeface="+mj-lt"/>
              <a:buAutoNum type="arabicPeriod"/>
            </a:pPr>
            <a:r>
              <a:rPr lang="en-US" dirty="0" smtClean="0">
                <a:latin typeface="Garamond" panose="02020404030301010803" pitchFamily="18" charset="0"/>
              </a:rPr>
              <a:t>Creative alternatives</a:t>
            </a:r>
          </a:p>
          <a:p>
            <a:pPr marL="457200" indent="-457200">
              <a:buFont typeface="+mj-lt"/>
              <a:buAutoNum type="arabicPeriod"/>
            </a:pPr>
            <a:r>
              <a:rPr lang="en-US" dirty="0" smtClean="0"/>
              <a:t>Continuing education</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4</a:t>
            </a:fld>
            <a:endParaRPr lang="en-US" dirty="0">
              <a:ea typeface="ＭＳ Ｐゴシック" pitchFamily="-84" charset="-128"/>
            </a:endParaRPr>
          </a:p>
        </p:txBody>
      </p:sp>
    </p:spTree>
    <p:extLst>
      <p:ext uri="{BB962C8B-B14F-4D97-AF65-F5344CB8AC3E}">
        <p14:creationId xmlns:p14="http://schemas.microsoft.com/office/powerpoint/2010/main" val="289363507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smtClean="0"/>
              <a:t>Testing assumptions</a:t>
            </a:r>
            <a:endParaRPr lang="en-US" dirty="0"/>
          </a:p>
        </p:txBody>
      </p:sp>
      <p:sp>
        <p:nvSpPr>
          <p:cNvPr id="187395" name="Rectangle 3"/>
          <p:cNvSpPr>
            <a:spLocks noGrp="1" noChangeArrowheads="1"/>
          </p:cNvSpPr>
          <p:nvPr>
            <p:ph type="body" idx="1"/>
          </p:nvPr>
        </p:nvSpPr>
        <p:spPr>
          <a:xfrm>
            <a:off x="339603" y="788082"/>
            <a:ext cx="10962806" cy="5346904"/>
          </a:xfrm>
        </p:spPr>
        <p:txBody>
          <a:bodyPr/>
          <a:lstStyle/>
          <a:p>
            <a:pPr>
              <a:lnSpc>
                <a:spcPct val="100000"/>
              </a:lnSpc>
            </a:pPr>
            <a:r>
              <a:rPr lang="en-US" dirty="0"/>
              <a:t>Getting a model to work right takes time.  I will address here only models where </a:t>
            </a:r>
            <a:r>
              <a:rPr lang="en-US" dirty="0" smtClean="0"/>
              <a:t>the developer had </a:t>
            </a:r>
            <a:r>
              <a:rPr lang="en-US" dirty="0"/>
              <a:t>the </a:t>
            </a:r>
            <a:r>
              <a:rPr lang="en-US" dirty="0" smtClean="0"/>
              <a:t>time to </a:t>
            </a:r>
            <a:r>
              <a:rPr lang="en-US" dirty="0"/>
              <a:t>do it right, and not the ones where the trader demands a price before the customer comes back </a:t>
            </a:r>
            <a:r>
              <a:rPr lang="en-US" dirty="0" smtClean="0"/>
              <a:t>from </a:t>
            </a:r>
            <a:r>
              <a:rPr lang="en-US" dirty="0"/>
              <a:t>lunch.</a:t>
            </a:r>
          </a:p>
          <a:p>
            <a:pPr>
              <a:lnSpc>
                <a:spcPct val="100000"/>
              </a:lnSpc>
            </a:pPr>
            <a:endParaRPr lang="en-US" dirty="0"/>
          </a:p>
          <a:p>
            <a:pPr>
              <a:lnSpc>
                <a:spcPct val="100000"/>
              </a:lnSpc>
            </a:pPr>
            <a:r>
              <a:rPr lang="en-US" dirty="0"/>
              <a:t>The model under development </a:t>
            </a:r>
            <a:r>
              <a:rPr lang="en-US" dirty="0" smtClean="0"/>
              <a:t>should have been </a:t>
            </a:r>
            <a:r>
              <a:rPr lang="en-US" dirty="0"/>
              <a:t>tested at each stage</a:t>
            </a:r>
            <a:r>
              <a:rPr lang="en-US" dirty="0" smtClean="0"/>
              <a:t>:</a:t>
            </a:r>
            <a:endParaRPr lang="en-US" dirty="0"/>
          </a:p>
          <a:p>
            <a:pPr marL="862013" lvl="2" indent="-342900">
              <a:buFont typeface="+mj-lt"/>
              <a:buAutoNum type="arabicPeriod"/>
            </a:pPr>
            <a:r>
              <a:rPr lang="en-US" dirty="0"/>
              <a:t>Did </a:t>
            </a:r>
            <a:r>
              <a:rPr lang="en-US" dirty="0" smtClean="0"/>
              <a:t>they use </a:t>
            </a:r>
            <a:r>
              <a:rPr lang="en-US" dirty="0"/>
              <a:t>some technique that </a:t>
            </a:r>
            <a:r>
              <a:rPr lang="en-US" dirty="0" smtClean="0"/>
              <a:t>clients </a:t>
            </a:r>
            <a:r>
              <a:rPr lang="en-US" dirty="0"/>
              <a:t>would object to</a:t>
            </a:r>
            <a:r>
              <a:rPr lang="en-US" dirty="0" smtClean="0"/>
              <a:t>?</a:t>
            </a:r>
            <a:endParaRPr lang="en-US" dirty="0"/>
          </a:p>
          <a:p>
            <a:pPr marL="862013" lvl="2" indent="-342900">
              <a:buFont typeface="+mj-lt"/>
              <a:buAutoNum type="arabicPeriod"/>
            </a:pPr>
            <a:r>
              <a:rPr lang="en-US" dirty="0"/>
              <a:t>Are </a:t>
            </a:r>
            <a:r>
              <a:rPr lang="en-US" dirty="0" smtClean="0"/>
              <a:t>clients </a:t>
            </a:r>
            <a:r>
              <a:rPr lang="en-US" dirty="0"/>
              <a:t>comfortable with estimating everything </a:t>
            </a:r>
            <a:r>
              <a:rPr lang="en-US" dirty="0" smtClean="0"/>
              <a:t>that the model assumes </a:t>
            </a:r>
            <a:r>
              <a:rPr lang="en-US" dirty="0"/>
              <a:t>was a </a:t>
            </a:r>
            <a:r>
              <a:rPr lang="en-US" dirty="0" smtClean="0"/>
              <a:t>judgmental input?  Is there a data-respecting alternative calibration?</a:t>
            </a:r>
            <a:endParaRPr lang="en-US" dirty="0"/>
          </a:p>
          <a:p>
            <a:pPr marL="862013" lvl="2" indent="-342900">
              <a:buFont typeface="+mj-lt"/>
              <a:buAutoNum type="arabicPeriod"/>
            </a:pPr>
            <a:r>
              <a:rPr lang="en-US" dirty="0"/>
              <a:t>Is there some alternate simple approximation to use as a benchmark</a:t>
            </a:r>
            <a:r>
              <a:rPr lang="en-US" dirty="0" smtClean="0"/>
              <a:t>?</a:t>
            </a:r>
            <a:endParaRPr lang="en-US" dirty="0"/>
          </a:p>
          <a:p>
            <a:pPr marL="862013" lvl="2" indent="-342900">
              <a:buFont typeface="+mj-lt"/>
              <a:buAutoNum type="arabicPeriod"/>
            </a:pPr>
            <a:r>
              <a:rPr lang="en-US" dirty="0" smtClean="0"/>
              <a:t>Did they document the assumptions?   Do the reasons for those assumptions </a:t>
            </a:r>
            <a:r>
              <a:rPr lang="en-US" dirty="0"/>
              <a:t>look okay to </a:t>
            </a:r>
            <a:r>
              <a:rPr lang="en-US" dirty="0" smtClean="0"/>
              <a:t>you?</a:t>
            </a:r>
            <a:endParaRPr lang="en-US" b="0" dirty="0" smtClean="0"/>
          </a:p>
          <a:p>
            <a:pPr>
              <a:lnSpc>
                <a:spcPct val="100000"/>
              </a:lnSpc>
            </a:pPr>
            <a:endParaRPr lang="en-US" sz="16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40</a:t>
            </a:fld>
            <a:endParaRPr lang="en-US" dirty="0">
              <a:ea typeface="ＭＳ Ｐゴシック" pitchFamily="-84" charset="-128"/>
            </a:endParaRPr>
          </a:p>
        </p:txBody>
      </p:sp>
    </p:spTree>
    <p:extLst>
      <p:ext uri="{BB962C8B-B14F-4D97-AF65-F5344CB8AC3E}">
        <p14:creationId xmlns:p14="http://schemas.microsoft.com/office/powerpoint/2010/main" val="2391611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p:txBody>
          <a:bodyPr/>
          <a:lstStyle/>
          <a:p>
            <a:r>
              <a:rPr lang="en-US" dirty="0" smtClean="0"/>
              <a:t>Testing the implementation</a:t>
            </a:r>
            <a:endParaRPr lang="en-US" dirty="0"/>
          </a:p>
        </p:txBody>
      </p:sp>
      <p:sp>
        <p:nvSpPr>
          <p:cNvPr id="187395" name="Rectangle 3"/>
          <p:cNvSpPr>
            <a:spLocks noGrp="1" noChangeArrowheads="1"/>
          </p:cNvSpPr>
          <p:nvPr>
            <p:ph type="body" idx="1"/>
          </p:nvPr>
        </p:nvSpPr>
        <p:spPr>
          <a:xfrm>
            <a:off x="339603" y="788082"/>
            <a:ext cx="10962806" cy="5346904"/>
          </a:xfrm>
        </p:spPr>
        <p:txBody>
          <a:bodyPr/>
          <a:lstStyle/>
          <a:p>
            <a:pPr>
              <a:lnSpc>
                <a:spcPct val="100000"/>
              </a:lnSpc>
            </a:pPr>
            <a:r>
              <a:rPr lang="en-US" dirty="0"/>
              <a:t>Does it converge to the right answer?</a:t>
            </a:r>
          </a:p>
          <a:p>
            <a:pPr>
              <a:lnSpc>
                <a:spcPct val="100000"/>
              </a:lnSpc>
            </a:pPr>
            <a:endParaRPr lang="en-US" dirty="0"/>
          </a:p>
          <a:p>
            <a:pPr>
              <a:lnSpc>
                <a:spcPct val="100000"/>
              </a:lnSpc>
            </a:pPr>
            <a:r>
              <a:rPr lang="en-US" dirty="0"/>
              <a:t>How quickly does it converge?</a:t>
            </a:r>
          </a:p>
          <a:p>
            <a:pPr>
              <a:lnSpc>
                <a:spcPct val="100000"/>
              </a:lnSpc>
            </a:pPr>
            <a:endParaRPr lang="en-US" dirty="0"/>
          </a:p>
          <a:p>
            <a:pPr>
              <a:lnSpc>
                <a:spcPct val="100000"/>
              </a:lnSpc>
            </a:pPr>
            <a:r>
              <a:rPr lang="en-US" dirty="0"/>
              <a:t>How well does it calibrate?  Is the calibration getting stuck in a local minimum? </a:t>
            </a:r>
          </a:p>
          <a:p>
            <a:pPr>
              <a:lnSpc>
                <a:spcPct val="100000"/>
              </a:lnSpc>
            </a:pPr>
            <a:endParaRPr lang="en-US" dirty="0"/>
          </a:p>
          <a:p>
            <a:pPr>
              <a:lnSpc>
                <a:spcPct val="100000"/>
              </a:lnSpc>
            </a:pPr>
            <a:r>
              <a:rPr lang="en-US" dirty="0"/>
              <a:t>Is the hedge prescription relatively stable?  Are there several areas of parameter space that fit the </a:t>
            </a:r>
            <a:r>
              <a:rPr lang="en-US" dirty="0" smtClean="0"/>
              <a:t>data </a:t>
            </a:r>
            <a:r>
              <a:rPr lang="en-US" dirty="0"/>
              <a:t>about equally well?</a:t>
            </a:r>
          </a:p>
          <a:p>
            <a:pPr>
              <a:lnSpc>
                <a:spcPct val="100000"/>
              </a:lnSpc>
            </a:pPr>
            <a:endParaRPr lang="en-US" dirty="0"/>
          </a:p>
          <a:p>
            <a:pPr>
              <a:lnSpc>
                <a:spcPct val="100000"/>
              </a:lnSpc>
            </a:pPr>
            <a:r>
              <a:rPr lang="en-US" dirty="0"/>
              <a:t>What stress events might cause the model to fail?</a:t>
            </a:r>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41</a:t>
            </a:fld>
            <a:endParaRPr lang="en-US" dirty="0">
              <a:ea typeface="ＭＳ Ｐゴシック" pitchFamily="-84" charset="-128"/>
            </a:endParaRPr>
          </a:p>
        </p:txBody>
      </p:sp>
    </p:spTree>
    <p:extLst>
      <p:ext uri="{BB962C8B-B14F-4D97-AF65-F5344CB8AC3E}">
        <p14:creationId xmlns:p14="http://schemas.microsoft.com/office/powerpoint/2010/main" val="35054227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148857"/>
            <a:ext cx="11015133" cy="574158"/>
          </a:xfrm>
        </p:spPr>
        <p:txBody>
          <a:bodyPr/>
          <a:lstStyle/>
          <a:p>
            <a:r>
              <a:rPr lang="en-US" dirty="0"/>
              <a:t>Right-sizing the number of parameters</a:t>
            </a:r>
          </a:p>
        </p:txBody>
      </p:sp>
      <p:sp>
        <p:nvSpPr>
          <p:cNvPr id="187395" name="Rectangle 3"/>
          <p:cNvSpPr>
            <a:spLocks noGrp="1" noChangeArrowheads="1"/>
          </p:cNvSpPr>
          <p:nvPr>
            <p:ph type="body" idx="1"/>
          </p:nvPr>
        </p:nvSpPr>
        <p:spPr>
          <a:xfrm>
            <a:off x="573519" y="671124"/>
            <a:ext cx="11015133" cy="6186876"/>
          </a:xfrm>
        </p:spPr>
        <p:txBody>
          <a:bodyPr/>
          <a:lstStyle/>
          <a:p>
            <a:pPr>
              <a:lnSpc>
                <a:spcPct val="100000"/>
              </a:lnSpc>
            </a:pPr>
            <a:r>
              <a:rPr lang="en-US" sz="2200" b="0" dirty="0" smtClean="0"/>
              <a:t>Flexible </a:t>
            </a:r>
            <a:r>
              <a:rPr lang="en-US" sz="2200" b="0" dirty="0"/>
              <a:t>enough to fit the “stylized facts” while remaining useable</a:t>
            </a:r>
          </a:p>
          <a:p>
            <a:pPr lvl="1">
              <a:lnSpc>
                <a:spcPct val="100000"/>
              </a:lnSpc>
            </a:pPr>
            <a:r>
              <a:rPr lang="en-US" sz="2200" dirty="0"/>
              <a:t>Too few parameters and neglecting some effects vs. too many and fitting to noise</a:t>
            </a:r>
          </a:p>
          <a:p>
            <a:pPr lvl="1">
              <a:lnSpc>
                <a:spcPct val="100000"/>
              </a:lnSpc>
            </a:pPr>
            <a:r>
              <a:rPr lang="en-US" sz="2200" dirty="0"/>
              <a:t>How many stochastic processes are needed for this product</a:t>
            </a:r>
          </a:p>
          <a:p>
            <a:pPr>
              <a:lnSpc>
                <a:spcPct val="100000"/>
              </a:lnSpc>
            </a:pPr>
            <a:r>
              <a:rPr lang="en-US" sz="2200" b="0" dirty="0"/>
              <a:t>Appropriate model for the intended use</a:t>
            </a:r>
          </a:p>
          <a:p>
            <a:pPr>
              <a:lnSpc>
                <a:spcPct val="100000"/>
              </a:lnSpc>
            </a:pPr>
            <a:r>
              <a:rPr lang="en-US" sz="2200" b="0" dirty="0"/>
              <a:t>Perfect calibration vs. Smooth surface with smooth derivatives</a:t>
            </a:r>
          </a:p>
          <a:p>
            <a:pPr>
              <a:lnSpc>
                <a:spcPct val="100000"/>
              </a:lnSpc>
            </a:pPr>
            <a:r>
              <a:rPr lang="en-US" sz="2200" b="0" dirty="0" err="1"/>
              <a:t>Parametrized</a:t>
            </a:r>
            <a:r>
              <a:rPr lang="en-US" sz="2200" b="0" dirty="0"/>
              <a:t> (Structural) vs. Histogram (Reduced Form)</a:t>
            </a:r>
          </a:p>
          <a:p>
            <a:pPr>
              <a:lnSpc>
                <a:spcPct val="100000"/>
              </a:lnSpc>
            </a:pPr>
            <a:r>
              <a:rPr lang="en-US" sz="2200" b="0" dirty="0"/>
              <a:t>Clients can believe the calibration</a:t>
            </a:r>
          </a:p>
          <a:p>
            <a:pPr lvl="1">
              <a:lnSpc>
                <a:spcPct val="100000"/>
              </a:lnSpc>
            </a:pPr>
            <a:r>
              <a:rPr lang="en-US" sz="2200" dirty="0"/>
              <a:t>Every parameter tells a story</a:t>
            </a:r>
          </a:p>
          <a:p>
            <a:pPr lvl="1">
              <a:lnSpc>
                <a:spcPct val="100000"/>
              </a:lnSpc>
            </a:pPr>
            <a:r>
              <a:rPr lang="en-US" sz="2200" dirty="0"/>
              <a:t>Parsimonious models with very few parameters are easier to understand, but every parameter needs a descriptive and convincing name</a:t>
            </a:r>
          </a:p>
          <a:p>
            <a:pPr lvl="1">
              <a:lnSpc>
                <a:spcPct val="100000"/>
              </a:lnSpc>
            </a:pPr>
            <a:r>
              <a:rPr lang="en-US" sz="2200" dirty="0"/>
              <a:t>Graphical representation is extremely helpful –almost everyone likes good visuals</a:t>
            </a:r>
          </a:p>
          <a:p>
            <a:pPr>
              <a:lnSpc>
                <a:spcPct val="100000"/>
              </a:lnSpc>
            </a:pPr>
            <a:r>
              <a:rPr lang="en-US" sz="2200" b="0" dirty="0"/>
              <a:t>Try a few functional forms to see which works best</a:t>
            </a:r>
          </a:p>
          <a:p>
            <a:pPr>
              <a:lnSpc>
                <a:spcPct val="100000"/>
              </a:lnSpc>
            </a:pPr>
            <a:r>
              <a:rPr lang="en-US" sz="2200" b="0" dirty="0"/>
              <a:t>Understand what stresses will make your model collapse</a:t>
            </a:r>
          </a:p>
          <a:p>
            <a:pPr lvl="1">
              <a:lnSpc>
                <a:spcPct val="100000"/>
              </a:lnSpc>
            </a:pPr>
            <a:r>
              <a:rPr lang="en-US" sz="2200" dirty="0"/>
              <a:t>Allowing for contagion may need too many parameters, but then if it happens you knew your model would go wrong</a:t>
            </a:r>
          </a:p>
          <a:p>
            <a:pPr>
              <a:lnSpc>
                <a:spcPct val="100000"/>
              </a:lnSpc>
            </a:pPr>
            <a:endParaRPr lang="en-US" sz="1600" b="0" dirty="0"/>
          </a:p>
          <a:p>
            <a:pPr>
              <a:lnSpc>
                <a:spcPct val="100000"/>
              </a:lnSpc>
            </a:pPr>
            <a:endParaRPr lang="en-US" sz="16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42</a:t>
            </a:fld>
            <a:endParaRPr lang="en-US" dirty="0">
              <a:ea typeface="ＭＳ Ｐゴシック" pitchFamily="-84" charset="-128"/>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r>
              <a:rPr lang="en-US"/>
              <a:t>Linear Combination of Elephants</a:t>
            </a:r>
          </a:p>
        </p:txBody>
      </p:sp>
      <p:sp>
        <p:nvSpPr>
          <p:cNvPr id="220163" name="Rectangle 3"/>
          <p:cNvSpPr>
            <a:spLocks noGrp="1" noChangeArrowheads="1"/>
          </p:cNvSpPr>
          <p:nvPr>
            <p:ph type="body" idx="1"/>
          </p:nvPr>
        </p:nvSpPr>
        <p:spPr>
          <a:xfrm>
            <a:off x="562886" y="851877"/>
            <a:ext cx="11015133" cy="5309212"/>
          </a:xfrm>
        </p:spPr>
        <p:txBody>
          <a:bodyPr/>
          <a:lstStyle/>
          <a:p>
            <a:pPr>
              <a:lnSpc>
                <a:spcPct val="110000"/>
              </a:lnSpc>
            </a:pPr>
            <a:r>
              <a:rPr lang="en-US" sz="1400" b="0" dirty="0"/>
              <a:t>Ordinary Pearson correlations and Gaussian copulas are easy to work with and have very few parameters to calibrate.</a:t>
            </a:r>
          </a:p>
          <a:p>
            <a:pPr>
              <a:lnSpc>
                <a:spcPct val="110000"/>
              </a:lnSpc>
            </a:pPr>
            <a:r>
              <a:rPr lang="en-US" sz="1400" b="0" dirty="0"/>
              <a:t>If you assume every new data point is a regime change you can’t do any historical studies. If you assume no two assets have similar dynamics you can’t do panel studies or use proxies. On the other hand regime changes can and do happen.</a:t>
            </a:r>
          </a:p>
          <a:p>
            <a:pPr>
              <a:lnSpc>
                <a:spcPct val="110000"/>
              </a:lnSpc>
            </a:pPr>
            <a:r>
              <a:rPr lang="en-US" sz="1400" b="0" dirty="0"/>
              <a:t>Expediency and tractability can conflict with sophistication. This is a trade-off.</a:t>
            </a:r>
          </a:p>
          <a:p>
            <a:pPr>
              <a:lnSpc>
                <a:spcPct val="110000"/>
              </a:lnSpc>
            </a:pPr>
            <a:r>
              <a:rPr lang="en-US" sz="1400" dirty="0"/>
              <a:t>Linear Combination of </a:t>
            </a:r>
            <a:r>
              <a:rPr lang="en-US" sz="1400" dirty="0" smtClean="0"/>
              <a:t>Elephants: </a:t>
            </a:r>
            <a:r>
              <a:rPr lang="en-US" sz="1400" b="0" dirty="0"/>
              <a:t>Mixture-of-</a:t>
            </a:r>
            <a:r>
              <a:rPr lang="en-US" sz="1400" b="0" dirty="0" err="1"/>
              <a:t>normals</a:t>
            </a:r>
            <a:r>
              <a:rPr lang="en-US" sz="1400" b="0" dirty="0"/>
              <a:t> or mixtures of Gaussians and </a:t>
            </a:r>
            <a:r>
              <a:rPr lang="en-US" sz="1400" b="0" dirty="0" err="1"/>
              <a:t>lognormals</a:t>
            </a:r>
            <a:r>
              <a:rPr lang="en-US" sz="1400" b="0" dirty="0"/>
              <a:t> is analytically tractable. You have Poisson jumps between several Gaussians of different widths with associated probabilities which must add to one. Each Gaussian has 2 parameters μ and σ. Taking this approach to extremes we get the </a:t>
            </a:r>
            <a:r>
              <a:rPr lang="en-US" sz="1400" dirty="0"/>
              <a:t>Linear Combination of Elephants Theorem: </a:t>
            </a:r>
            <a:r>
              <a:rPr lang="en-US" sz="1400" b="0" dirty="0"/>
              <a:t>Any closed curve on the plane can be represented to any desired degree of accuracy by adding or subtracting sufficient numbers of elephant outlines 	   </a:t>
            </a:r>
            <a:r>
              <a:rPr lang="en-US" sz="1400" b="0" dirty="0" smtClean="0"/>
              <a:t>                                </a:t>
            </a:r>
            <a:r>
              <a:rPr lang="en-US" sz="1400" b="0" dirty="0"/>
              <a:t>in different sizes and orientations. </a:t>
            </a:r>
            <a:endParaRPr lang="en-US" sz="1400" b="0" dirty="0" smtClean="0"/>
          </a:p>
          <a:p>
            <a:pPr>
              <a:lnSpc>
                <a:spcPct val="110000"/>
              </a:lnSpc>
            </a:pPr>
            <a:endParaRPr lang="en-US" sz="1400" dirty="0"/>
          </a:p>
          <a:p>
            <a:pPr>
              <a:lnSpc>
                <a:spcPct val="110000"/>
              </a:lnSpc>
            </a:pPr>
            <a:endParaRPr lang="en-US" sz="1400" b="0" dirty="0"/>
          </a:p>
          <a:p>
            <a:pPr>
              <a:lnSpc>
                <a:spcPct val="110000"/>
              </a:lnSpc>
            </a:pPr>
            <a:r>
              <a:rPr lang="en-US" sz="1400" b="0" dirty="0"/>
              <a:t>You use much smaller ones, rotated, to subtract off the legs, trunk, tail, and tusks that stick out too far, </a:t>
            </a:r>
            <a:r>
              <a:rPr lang="en-US" sz="1400" b="0" dirty="0" smtClean="0"/>
              <a:t>recursively</a:t>
            </a:r>
            <a:r>
              <a:rPr lang="en-US" sz="1400" b="0" dirty="0"/>
              <a:t>. </a:t>
            </a:r>
            <a:endParaRPr lang="en-US" sz="1400" b="0" dirty="0" smtClean="0"/>
          </a:p>
          <a:p>
            <a:pPr>
              <a:lnSpc>
                <a:spcPct val="110000"/>
              </a:lnSpc>
            </a:pPr>
            <a:r>
              <a:rPr lang="en-US" sz="1400" dirty="0" smtClean="0"/>
              <a:t>But is it  a good idea?</a:t>
            </a:r>
            <a:endParaRPr lang="en-US" sz="1400" dirty="0"/>
          </a:p>
          <a:p>
            <a:pPr>
              <a:lnSpc>
                <a:spcPct val="110000"/>
              </a:lnSpc>
            </a:pPr>
            <a:endParaRPr lang="en-US" sz="1400" dirty="0"/>
          </a:p>
          <a:p>
            <a:pPr>
              <a:lnSpc>
                <a:spcPct val="110000"/>
              </a:lnSpc>
            </a:pPr>
            <a:endParaRPr lang="en-US" dirty="0"/>
          </a:p>
        </p:txBody>
      </p:sp>
      <p:pic>
        <p:nvPicPr>
          <p:cNvPr id="2201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9" y="2692067"/>
            <a:ext cx="643467"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01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2700" y="4221164"/>
            <a:ext cx="2294467" cy="193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43</a:t>
            </a:fld>
            <a:endParaRPr lang="en-US" dirty="0">
              <a:ea typeface="ＭＳ Ｐゴシック" pitchFamily="-84"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148857"/>
            <a:ext cx="11015133" cy="574158"/>
          </a:xfrm>
        </p:spPr>
        <p:txBody>
          <a:bodyPr/>
          <a:lstStyle/>
          <a:p>
            <a:r>
              <a:rPr lang="en-US" dirty="0" smtClean="0"/>
              <a:t>Sensitivity ladders and grids</a:t>
            </a:r>
            <a:endParaRPr lang="en-US" dirty="0"/>
          </a:p>
        </p:txBody>
      </p:sp>
      <p:sp>
        <p:nvSpPr>
          <p:cNvPr id="187395" name="Rectangle 3"/>
          <p:cNvSpPr>
            <a:spLocks noGrp="1" noChangeArrowheads="1"/>
          </p:cNvSpPr>
          <p:nvPr>
            <p:ph type="body" idx="1"/>
          </p:nvPr>
        </p:nvSpPr>
        <p:spPr>
          <a:xfrm>
            <a:off x="573519" y="671124"/>
            <a:ext cx="11015133" cy="6186876"/>
          </a:xfrm>
        </p:spPr>
        <p:txBody>
          <a:bodyPr/>
          <a:lstStyle/>
          <a:p>
            <a:pPr>
              <a:lnSpc>
                <a:spcPct val="100000"/>
              </a:lnSpc>
            </a:pPr>
            <a:r>
              <a:rPr lang="en-US" b="0" dirty="0" smtClean="0"/>
              <a:t>A ladder is a univariate sensitivity / stress test with equally spaced “rungs” – for example, suppose the parameter or input being tested is at 5.  </a:t>
            </a:r>
          </a:p>
          <a:p>
            <a:pPr>
              <a:lnSpc>
                <a:spcPct val="100000"/>
              </a:lnSpc>
            </a:pPr>
            <a:r>
              <a:rPr lang="en-US" b="0" dirty="0" smtClean="0"/>
              <a:t>A geometric ladder  with 7 rungs could be</a:t>
            </a:r>
          </a:p>
          <a:p>
            <a:pPr lvl="1"/>
            <a:r>
              <a:rPr lang="en-US" dirty="0" smtClean="0"/>
              <a:t>.005, .05, .5, 5, 50, 500, 5000</a:t>
            </a:r>
            <a:r>
              <a:rPr lang="en-US" b="0" dirty="0" smtClean="0"/>
              <a:t> </a:t>
            </a:r>
          </a:p>
          <a:p>
            <a:r>
              <a:rPr lang="en-US" dirty="0" smtClean="0"/>
              <a:t>An arithmetic ladder with 7 rungs might be </a:t>
            </a:r>
          </a:p>
          <a:p>
            <a:pPr lvl="1"/>
            <a:r>
              <a:rPr lang="en-US" b="0" dirty="0" smtClean="0"/>
              <a:t>-95, -45, 5, 55, 105, 155, 205</a:t>
            </a:r>
          </a:p>
          <a:p>
            <a:r>
              <a:rPr lang="en-US" dirty="0" smtClean="0"/>
              <a:t>The point is to cover the entire range of possible and some impossible values.</a:t>
            </a:r>
          </a:p>
          <a:p>
            <a:r>
              <a:rPr lang="en-US" dirty="0" smtClean="0"/>
              <a:t>You are trying to make the model blow up, and find out how far from the cliff you are.</a:t>
            </a:r>
          </a:p>
          <a:p>
            <a:pPr lvl="1"/>
            <a:r>
              <a:rPr lang="en-US" dirty="0" smtClean="0"/>
              <a:t>Most models blow up outside some range of validity.  </a:t>
            </a:r>
          </a:p>
          <a:p>
            <a:pPr lvl="1"/>
            <a:r>
              <a:rPr lang="en-US" dirty="0" smtClean="0"/>
              <a:t>Remember they are just models, not reality.</a:t>
            </a:r>
          </a:p>
          <a:p>
            <a:r>
              <a:rPr lang="en-US" b="0" dirty="0" smtClean="0"/>
              <a:t>A grid of the outer product of two or more ladders is probably too many tests, so some thought by the validator,  or iterative experiment design, should be used.</a:t>
            </a:r>
          </a:p>
          <a:p>
            <a:pPr lvl="1"/>
            <a:r>
              <a:rPr lang="en-US" dirty="0" smtClean="0"/>
              <a:t>Although brute force and ignorance can be useful too.</a:t>
            </a:r>
            <a:endParaRPr lang="en-US" b="0" dirty="0"/>
          </a:p>
          <a:p>
            <a:pPr>
              <a:lnSpc>
                <a:spcPct val="100000"/>
              </a:lnSpc>
            </a:pPr>
            <a:endParaRPr lang="en-US" sz="1600"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44</a:t>
            </a:fld>
            <a:endParaRPr lang="en-US" dirty="0">
              <a:ea typeface="ＭＳ Ｐゴシック" pitchFamily="-84" charset="-128"/>
            </a:endParaRPr>
          </a:p>
        </p:txBody>
      </p:sp>
    </p:spTree>
    <p:extLst>
      <p:ext uri="{BB962C8B-B14F-4D97-AF65-F5344CB8AC3E}">
        <p14:creationId xmlns:p14="http://schemas.microsoft.com/office/powerpoint/2010/main" val="4018352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148857"/>
            <a:ext cx="11015133" cy="574158"/>
          </a:xfrm>
        </p:spPr>
        <p:txBody>
          <a:bodyPr/>
          <a:lstStyle/>
          <a:p>
            <a:r>
              <a:rPr lang="en-US" dirty="0" smtClean="0"/>
              <a:t>Example of a Ladder Test</a:t>
            </a:r>
            <a:endParaRPr lang="en-US" dirty="0"/>
          </a:p>
        </p:txBody>
      </p:sp>
      <p:pic>
        <p:nvPicPr>
          <p:cNvPr id="4" name="Text Placeholder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510220" y="659011"/>
            <a:ext cx="4411035" cy="5673563"/>
          </a:xfrm>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45</a:t>
            </a:fld>
            <a:endParaRPr lang="en-US" dirty="0">
              <a:ea typeface="ＭＳ Ｐゴシック" pitchFamily="-84" charset="-128"/>
            </a:endParaRPr>
          </a:p>
        </p:txBody>
      </p:sp>
    </p:spTree>
    <p:extLst>
      <p:ext uri="{BB962C8B-B14F-4D97-AF65-F5344CB8AC3E}">
        <p14:creationId xmlns:p14="http://schemas.microsoft.com/office/powerpoint/2010/main" val="6181659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148857"/>
            <a:ext cx="11015133" cy="574158"/>
          </a:xfrm>
        </p:spPr>
        <p:txBody>
          <a:bodyPr/>
          <a:lstStyle/>
          <a:p>
            <a:r>
              <a:rPr lang="en-US" dirty="0" smtClean="0"/>
              <a:t>Criticality testing of parameters</a:t>
            </a:r>
            <a:endParaRPr lang="en-US" dirty="0"/>
          </a:p>
        </p:txBody>
      </p:sp>
      <p:sp>
        <p:nvSpPr>
          <p:cNvPr id="187395" name="Rectangle 3"/>
          <p:cNvSpPr>
            <a:spLocks noGrp="1" noChangeArrowheads="1"/>
          </p:cNvSpPr>
          <p:nvPr>
            <p:ph type="body" idx="1"/>
          </p:nvPr>
        </p:nvSpPr>
        <p:spPr>
          <a:xfrm>
            <a:off x="573519" y="671124"/>
            <a:ext cx="11015133" cy="6186876"/>
          </a:xfrm>
        </p:spPr>
        <p:txBody>
          <a:bodyPr/>
          <a:lstStyle/>
          <a:p>
            <a:pPr>
              <a:lnSpc>
                <a:spcPct val="100000"/>
              </a:lnSpc>
            </a:pPr>
            <a:r>
              <a:rPr lang="en-US" dirty="0"/>
              <a:t>I am using the terminology from </a:t>
            </a:r>
            <a:r>
              <a:rPr lang="en-US" dirty="0" err="1"/>
              <a:t>Jarrow</a:t>
            </a:r>
            <a:r>
              <a:rPr lang="en-US" dirty="0"/>
              <a:t> (J. Derivatives, Summer 2011, pages 89 – 98).</a:t>
            </a:r>
          </a:p>
          <a:p>
            <a:pPr>
              <a:lnSpc>
                <a:spcPct val="100000"/>
              </a:lnSpc>
            </a:pPr>
            <a:r>
              <a:rPr lang="en-US" dirty="0"/>
              <a:t>A parameter is some number, treated as exact by the model, that is an assumption based on some calibration, intuition, or some other model.</a:t>
            </a:r>
          </a:p>
          <a:p>
            <a:pPr>
              <a:lnSpc>
                <a:spcPct val="100000"/>
              </a:lnSpc>
            </a:pPr>
            <a:r>
              <a:rPr lang="en-US" dirty="0"/>
              <a:t>A model is robust to that parameter if a small change in the parameter causes a small change in the result.</a:t>
            </a:r>
          </a:p>
          <a:p>
            <a:pPr>
              <a:lnSpc>
                <a:spcPct val="100000"/>
              </a:lnSpc>
            </a:pPr>
            <a:r>
              <a:rPr lang="en-US" dirty="0"/>
              <a:t>A slight change in a critical parameter causes a large and/or discontinuous change in the model result. </a:t>
            </a:r>
          </a:p>
          <a:p>
            <a:pPr>
              <a:lnSpc>
                <a:spcPct val="100000"/>
              </a:lnSpc>
            </a:pPr>
            <a:r>
              <a:rPr lang="en-US" dirty="0" smtClean="0"/>
              <a:t>It can happen that parameters are robust in some ranges but there is at least one critical region, often a regime change.</a:t>
            </a:r>
          </a:p>
          <a:p>
            <a:pPr>
              <a:lnSpc>
                <a:spcPct val="100000"/>
              </a:lnSpc>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424" y="4392613"/>
            <a:ext cx="7761288"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46</a:t>
            </a:fld>
            <a:endParaRPr lang="en-US" dirty="0">
              <a:ea typeface="ＭＳ Ｐゴシック" pitchFamily="-84" charset="-128"/>
            </a:endParaRPr>
          </a:p>
        </p:txBody>
      </p:sp>
    </p:spTree>
    <p:extLst>
      <p:ext uri="{BB962C8B-B14F-4D97-AF65-F5344CB8AC3E}">
        <p14:creationId xmlns:p14="http://schemas.microsoft.com/office/powerpoint/2010/main" val="961170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148857"/>
            <a:ext cx="11015133" cy="574158"/>
          </a:xfrm>
        </p:spPr>
        <p:txBody>
          <a:bodyPr/>
          <a:lstStyle/>
          <a:p>
            <a:r>
              <a:rPr lang="en-US" dirty="0" smtClean="0"/>
              <a:t>Criticality testing actual example</a:t>
            </a:r>
            <a:endParaRPr lang="en-US" dirty="0"/>
          </a:p>
        </p:txBody>
      </p:sp>
      <p:sp>
        <p:nvSpPr>
          <p:cNvPr id="187395" name="Rectangle 3"/>
          <p:cNvSpPr>
            <a:spLocks noGrp="1" noChangeArrowheads="1"/>
          </p:cNvSpPr>
          <p:nvPr>
            <p:ph type="body" idx="1"/>
          </p:nvPr>
        </p:nvSpPr>
        <p:spPr>
          <a:xfrm>
            <a:off x="573519" y="671124"/>
            <a:ext cx="11015133" cy="6186876"/>
          </a:xfrm>
        </p:spPr>
        <p:txBody>
          <a:bodyPr/>
          <a:lstStyle/>
          <a:p>
            <a:pPr>
              <a:lnSpc>
                <a:spcPct val="100000"/>
              </a:lnSpc>
            </a:pPr>
            <a:r>
              <a:rPr lang="en-US" dirty="0"/>
              <a:t>If the </a:t>
            </a:r>
            <a:r>
              <a:rPr lang="en-US" dirty="0" smtClean="0"/>
              <a:t>parameter </a:t>
            </a:r>
            <a:r>
              <a:rPr lang="en-US" dirty="0"/>
              <a:t>was in the low 60’s, it is a critical parameter, elsewhere the model is robust to slight changes.</a:t>
            </a:r>
          </a:p>
          <a:p>
            <a:pPr>
              <a:lnSpc>
                <a:spcPct val="100000"/>
              </a:lnSpc>
            </a:pPr>
            <a:endParaRPr lang="en-US" dirty="0"/>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1492802"/>
            <a:ext cx="7348648" cy="457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47</a:t>
            </a:fld>
            <a:endParaRPr lang="en-US" dirty="0">
              <a:ea typeface="ＭＳ Ｐゴシック" pitchFamily="-84" charset="-128"/>
            </a:endParaRPr>
          </a:p>
        </p:txBody>
      </p:sp>
    </p:spTree>
    <p:extLst>
      <p:ext uri="{BB962C8B-B14F-4D97-AF65-F5344CB8AC3E}">
        <p14:creationId xmlns:p14="http://schemas.microsoft.com/office/powerpoint/2010/main" val="1200527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148857"/>
            <a:ext cx="11015133" cy="574158"/>
          </a:xfrm>
        </p:spPr>
        <p:txBody>
          <a:bodyPr/>
          <a:lstStyle/>
          <a:p>
            <a:r>
              <a:rPr lang="en-US" dirty="0" smtClean="0"/>
              <a:t>Stressing univariate stochastic process</a:t>
            </a:r>
            <a:endParaRPr lang="en-US" dirty="0"/>
          </a:p>
        </p:txBody>
      </p:sp>
      <p:sp>
        <p:nvSpPr>
          <p:cNvPr id="187395" name="Rectangle 3"/>
          <p:cNvSpPr>
            <a:spLocks noGrp="1" noChangeArrowheads="1"/>
          </p:cNvSpPr>
          <p:nvPr>
            <p:ph type="body" idx="1"/>
          </p:nvPr>
        </p:nvSpPr>
        <p:spPr>
          <a:xfrm>
            <a:off x="573519" y="669851"/>
            <a:ext cx="11015133" cy="5709683"/>
          </a:xfrm>
        </p:spPr>
        <p:txBody>
          <a:bodyPr/>
          <a:lstStyle/>
          <a:p>
            <a:pPr>
              <a:lnSpc>
                <a:spcPct val="100000"/>
              </a:lnSpc>
            </a:pPr>
            <a:endParaRPr lang="en-US" dirty="0" smtClean="0"/>
          </a:p>
          <a:p>
            <a:pPr>
              <a:lnSpc>
                <a:spcPct val="100000"/>
              </a:lnSpc>
            </a:pPr>
            <a:endParaRPr lang="en-US" dirty="0"/>
          </a:p>
          <a:p>
            <a:pPr>
              <a:lnSpc>
                <a:spcPct val="100000"/>
              </a:lnSpc>
            </a:pPr>
            <a:endParaRPr lang="en-US" dirty="0" smtClean="0"/>
          </a:p>
          <a:p>
            <a:pPr>
              <a:lnSpc>
                <a:spcPct val="100000"/>
              </a:lnSpc>
            </a:pPr>
            <a:r>
              <a:rPr lang="en-US" dirty="0" smtClean="0"/>
              <a:t>Real </a:t>
            </a:r>
            <a:r>
              <a:rPr lang="en-US" dirty="0"/>
              <a:t>financial time series are usually skewed and heavy-tailed.  Idealized models, such as Black-Scholes, which ignore skew and kurtosis, are easier to code and the calculations run faster.  Since validation models are toys and need not run very fast, they can be messier.  In case the equations have no closed-form solutions if you include skew and kurtosis, Monte Carlo will work given enough CPU-hours. </a:t>
            </a:r>
          </a:p>
          <a:p>
            <a:pPr>
              <a:lnSpc>
                <a:spcPct val="100000"/>
              </a:lnSpc>
            </a:pPr>
            <a:r>
              <a:rPr lang="en-US" dirty="0"/>
              <a:t>The point is to add some extra dials to turn to stress the model in other ways.</a:t>
            </a:r>
          </a:p>
          <a:p>
            <a:pPr>
              <a:lnSpc>
                <a:spcPct val="100000"/>
              </a:lnSpc>
            </a:pPr>
            <a:endParaRPr lang="en-US"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48</a:t>
            </a:fld>
            <a:endParaRPr lang="en-US" dirty="0">
              <a:ea typeface="ＭＳ Ｐゴシック" pitchFamily="-84" charset="-128"/>
            </a:endParaRPr>
          </a:p>
        </p:txBody>
      </p:sp>
    </p:spTree>
    <p:extLst>
      <p:ext uri="{BB962C8B-B14F-4D97-AF65-F5344CB8AC3E}">
        <p14:creationId xmlns:p14="http://schemas.microsoft.com/office/powerpoint/2010/main" val="294737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609600" y="148857"/>
            <a:ext cx="11015133" cy="574158"/>
          </a:xfrm>
        </p:spPr>
        <p:txBody>
          <a:bodyPr/>
          <a:lstStyle/>
          <a:p>
            <a:r>
              <a:rPr lang="en-US" dirty="0"/>
              <a:t>The </a:t>
            </a:r>
            <a:r>
              <a:rPr lang="en-US" dirty="0" err="1"/>
              <a:t>Tukey</a:t>
            </a:r>
            <a:r>
              <a:rPr lang="en-US" dirty="0"/>
              <a:t> </a:t>
            </a:r>
            <a:r>
              <a:rPr lang="en-US" dirty="0" err="1"/>
              <a:t>g×h</a:t>
            </a:r>
            <a:r>
              <a:rPr lang="en-US" dirty="0"/>
              <a:t> Transform</a:t>
            </a:r>
          </a:p>
        </p:txBody>
      </p:sp>
      <p:sp>
        <p:nvSpPr>
          <p:cNvPr id="187395" name="Rectangle 3"/>
          <p:cNvSpPr>
            <a:spLocks noGrp="1" noChangeArrowheads="1"/>
          </p:cNvSpPr>
          <p:nvPr>
            <p:ph type="body" idx="1"/>
          </p:nvPr>
        </p:nvSpPr>
        <p:spPr>
          <a:xfrm>
            <a:off x="573519" y="669851"/>
            <a:ext cx="11015133" cy="5709683"/>
          </a:xfrm>
        </p:spPr>
        <p:txBody>
          <a:bodyPr/>
          <a:lstStyle/>
          <a:p>
            <a:pPr>
              <a:lnSpc>
                <a:spcPct val="100000"/>
              </a:lnSpc>
            </a:pPr>
            <a:r>
              <a:rPr lang="en-US" dirty="0"/>
              <a:t>Suppose the production model uses some parametric probability density function f(x) – most of the time this is Gaussian or lognormal, because that’s what we’re used to.</a:t>
            </a:r>
          </a:p>
          <a:p>
            <a:pPr>
              <a:lnSpc>
                <a:spcPct val="100000"/>
              </a:lnSpc>
            </a:pPr>
            <a:r>
              <a:rPr lang="en-US" dirty="0"/>
              <a:t>We can stress this normal distribution n(x) by skewing it and stretching it – here g controls skew and h controls kurtosis.  A=g=h=0;B=1 returns the original n(x).</a:t>
            </a:r>
          </a:p>
          <a:p>
            <a:pPr>
              <a:lnSpc>
                <a:spcPct val="100000"/>
              </a:lnSpc>
            </a:pPr>
            <a:endParaRPr lang="en-US" dirty="0"/>
          </a:p>
          <a:p>
            <a:pPr>
              <a:lnSpc>
                <a:spcPct val="100000"/>
              </a:lnSpc>
            </a:pPr>
            <a:endParaRPr lang="en-US" dirty="0" smtClean="0"/>
          </a:p>
          <a:p>
            <a:pPr>
              <a:lnSpc>
                <a:spcPct val="100000"/>
              </a:lnSpc>
            </a:pPr>
            <a:endParaRPr lang="en-US" dirty="0"/>
          </a:p>
          <a:p>
            <a:pPr>
              <a:lnSpc>
                <a:spcPct val="100000"/>
              </a:lnSpc>
            </a:pPr>
            <a:endParaRPr lang="en-US" dirty="0"/>
          </a:p>
          <a:p>
            <a:pPr>
              <a:lnSpc>
                <a:spcPct val="100000"/>
              </a:lnSpc>
            </a:pPr>
            <a:endParaRPr lang="en-US" dirty="0"/>
          </a:p>
          <a:p>
            <a:pPr>
              <a:lnSpc>
                <a:spcPct val="100000"/>
              </a:lnSpc>
            </a:pPr>
            <a:r>
              <a:rPr lang="en-US" dirty="0"/>
              <a:t>This is called the </a:t>
            </a:r>
            <a:r>
              <a:rPr lang="en-US" dirty="0" err="1"/>
              <a:t>Tukey</a:t>
            </a:r>
            <a:r>
              <a:rPr lang="en-US" dirty="0"/>
              <a:t> </a:t>
            </a:r>
            <a:r>
              <a:rPr lang="en-US" dirty="0" err="1"/>
              <a:t>g×h</a:t>
            </a:r>
            <a:r>
              <a:rPr lang="en-US" dirty="0"/>
              <a:t> function.  The related Lambert W transform is used to back-transform the real data to a Gaussian</a:t>
            </a:r>
            <a:r>
              <a:rPr lang="en-US" dirty="0" smtClean="0"/>
              <a:t>.</a:t>
            </a:r>
          </a:p>
          <a:p>
            <a:pPr>
              <a:lnSpc>
                <a:spcPct val="100000"/>
              </a:lnSpc>
            </a:pPr>
            <a:r>
              <a:rPr lang="en-US" dirty="0" smtClean="0"/>
              <a:t>This can be used to distort an observed distribution, as follows:</a:t>
            </a:r>
            <a:endParaRPr lang="en-US" dirty="0"/>
          </a:p>
          <a:p>
            <a:pPr>
              <a:lnSpc>
                <a:spcPct val="100000"/>
              </a:lnSpc>
            </a:pPr>
            <a:endParaRPr lang="en-US" dirty="0"/>
          </a:p>
        </p:txBody>
      </p:sp>
      <p:graphicFrame>
        <p:nvGraphicFramePr>
          <p:cNvPr id="2" name="Object 1"/>
          <p:cNvGraphicFramePr>
            <a:graphicFrameLocks noChangeAspect="1"/>
          </p:cNvGraphicFramePr>
          <p:nvPr>
            <p:extLst>
              <p:ext uri="{D42A27DB-BD31-4B8C-83A1-F6EECF244321}">
                <p14:modId xmlns:p14="http://schemas.microsoft.com/office/powerpoint/2010/main" val="1943986445"/>
              </p:ext>
            </p:extLst>
          </p:nvPr>
        </p:nvGraphicFramePr>
        <p:xfrm>
          <a:off x="1115754" y="2429577"/>
          <a:ext cx="7245350" cy="1181100"/>
        </p:xfrm>
        <a:graphic>
          <a:graphicData uri="http://schemas.openxmlformats.org/presentationml/2006/ole">
            <mc:AlternateContent xmlns:mc="http://schemas.openxmlformats.org/markup-compatibility/2006">
              <mc:Choice xmlns:v="urn:schemas-microsoft-com:vml" Requires="v">
                <p:oleObj spid="_x0000_s7287" name="Equation" r:id="rId4" imgW="2692400" imgH="457200" progId="Equation.3">
                  <p:embed/>
                </p:oleObj>
              </mc:Choice>
              <mc:Fallback>
                <p:oleObj name="Equation" r:id="rId4" imgW="2692400" imgH="457200" progId="Equation.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5754" y="2429577"/>
                        <a:ext cx="7245350" cy="1181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 name="Slide Number Placeholder 2"/>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49</a:t>
            </a:fld>
            <a:endParaRPr lang="en-US" dirty="0">
              <a:ea typeface="ＭＳ Ｐゴシック" pitchFamily="-84" charset="-128"/>
            </a:endParaRPr>
          </a:p>
        </p:txBody>
      </p:sp>
    </p:spTree>
    <p:extLst>
      <p:ext uri="{BB962C8B-B14F-4D97-AF65-F5344CB8AC3E}">
        <p14:creationId xmlns:p14="http://schemas.microsoft.com/office/powerpoint/2010/main" val="3294494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What is a model – The Fed/OCC view</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latin typeface="Garamond" panose="02020404030301010803" pitchFamily="18" charset="0"/>
              </a:rPr>
              <a:t>The Fed SR 11-7 defines a model as “</a:t>
            </a:r>
            <a:r>
              <a:rPr lang="en-US" sz="2000" dirty="0"/>
              <a:t>the term </a:t>
            </a:r>
            <a:r>
              <a:rPr lang="en-US" sz="2000" i="1" dirty="0"/>
              <a:t>model </a:t>
            </a:r>
            <a:r>
              <a:rPr lang="en-US" sz="2000" dirty="0"/>
              <a:t>refers to a quantitative method, system, or approach that applies statistical, economic, financial, or mathematical theories, techniques, and assumptions to process input data into quantitative estimates. A </a:t>
            </a:r>
            <a:r>
              <a:rPr lang="en-US" sz="2000" i="1" dirty="0"/>
              <a:t>model </a:t>
            </a:r>
            <a:r>
              <a:rPr lang="en-US" sz="2000" dirty="0"/>
              <a:t>consists of three components: an information input component, which delivers assumptions and data to the model; a processing component, which transforms inputs into estimates; and a reporting component, which translates the estimates into useful business information. …..The definition of </a:t>
            </a:r>
            <a:r>
              <a:rPr lang="en-US" sz="2000" i="1" dirty="0"/>
              <a:t>model </a:t>
            </a:r>
            <a:r>
              <a:rPr lang="en-US" sz="2000" dirty="0"/>
              <a:t>also covers quantitative approaches whose inputs are partially or wholly qualitative or based on expert judgment, provided that the output is quantitative in nature</a:t>
            </a:r>
            <a:r>
              <a:rPr lang="en-US" dirty="0" smtClean="0"/>
              <a:t>.”</a:t>
            </a:r>
          </a:p>
          <a:p>
            <a:pPr lvl="0"/>
            <a:r>
              <a:rPr lang="en-US" sz="2200" dirty="0"/>
              <a:t>So a model is defined as any application that:</a:t>
            </a:r>
          </a:p>
          <a:p>
            <a:pPr lvl="1"/>
            <a:r>
              <a:rPr lang="en-US" sz="2200" dirty="0"/>
              <a:t> uses some theory, technique, and / or assumption to </a:t>
            </a:r>
          </a:p>
          <a:p>
            <a:pPr lvl="1"/>
            <a:r>
              <a:rPr lang="en-US" sz="2200" dirty="0"/>
              <a:t>process inputs </a:t>
            </a:r>
          </a:p>
          <a:p>
            <a:pPr lvl="1"/>
            <a:r>
              <a:rPr lang="en-US" sz="2200" dirty="0"/>
              <a:t>through some calculation and </a:t>
            </a:r>
          </a:p>
          <a:p>
            <a:pPr lvl="1"/>
            <a:r>
              <a:rPr lang="en-US" sz="2200" dirty="0" smtClean="0"/>
              <a:t>produces </a:t>
            </a:r>
            <a:r>
              <a:rPr lang="en-US" sz="2200" dirty="0"/>
              <a:t>quantitative output </a:t>
            </a:r>
          </a:p>
          <a:p>
            <a:pPr lvl="1"/>
            <a:r>
              <a:rPr lang="en-US" sz="2200" dirty="0"/>
              <a:t>used by the business.</a:t>
            </a:r>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5</a:t>
            </a:fld>
            <a:endParaRPr lang="en-US" dirty="0">
              <a:ea typeface="ＭＳ Ｐゴシック" pitchFamily="-84" charset="-128"/>
            </a:endParaRPr>
          </a:p>
        </p:txBody>
      </p:sp>
    </p:spTree>
    <p:extLst>
      <p:ext uri="{BB962C8B-B14F-4D97-AF65-F5344CB8AC3E}">
        <p14:creationId xmlns:p14="http://schemas.microsoft.com/office/powerpoint/2010/main" val="10235315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p:cNvSpPr>
            <a:spLocks noGrp="1" noChangeArrowheads="1"/>
          </p:cNvSpPr>
          <p:nvPr>
            <p:ph type="title"/>
          </p:nvPr>
        </p:nvSpPr>
        <p:spPr/>
        <p:txBody>
          <a:bodyPr/>
          <a:lstStyle/>
          <a:p>
            <a:r>
              <a:rPr lang="en-US"/>
              <a:t>Skewed right</a:t>
            </a:r>
          </a:p>
        </p:txBody>
      </p:sp>
      <p:pic>
        <p:nvPicPr>
          <p:cNvPr id="33690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381251" y="1279525"/>
            <a:ext cx="7429500" cy="4217988"/>
          </a:xfrm>
          <a:noFill/>
          <a:ln/>
          <a:extLst>
            <a:ext uri="{91240B29-F687-4F45-9708-019B960494DF}">
              <a14:hiddenLine xmlns:a14="http://schemas.microsoft.com/office/drawing/2010/main" w="19050" cap="flat" cmpd="sng">
                <a:solidFill>
                  <a:schemeClr val="tx1"/>
                </a:solidFill>
                <a:prstDash val="solid"/>
                <a:miter lim="800000"/>
                <a:headEnd type="none" w="med" len="med"/>
                <a:tailEnd type="none" w="med" len="med"/>
              </a14:hiddenLine>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50</a:t>
            </a:fld>
            <a:endParaRPr lang="en-US" dirty="0">
              <a:ea typeface="ＭＳ Ｐゴシック" pitchFamily="-84"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p:cNvSpPr>
            <a:spLocks noGrp="1" noChangeArrowheads="1"/>
          </p:cNvSpPr>
          <p:nvPr>
            <p:ph type="title"/>
          </p:nvPr>
        </p:nvSpPr>
        <p:spPr/>
        <p:txBody>
          <a:bodyPr/>
          <a:lstStyle/>
          <a:p>
            <a:r>
              <a:rPr lang="en-US"/>
              <a:t>Skewed Left</a:t>
            </a:r>
          </a:p>
        </p:txBody>
      </p:sp>
      <p:pic>
        <p:nvPicPr>
          <p:cNvPr id="338952" name="Picture 8"/>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951567" y="863601"/>
            <a:ext cx="7404100" cy="17938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8953"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1134" y="2924175"/>
            <a:ext cx="7404100"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51</a:t>
            </a:fld>
            <a:endParaRPr lang="en-US" dirty="0">
              <a:ea typeface="ＭＳ Ｐゴシック" pitchFamily="-84" charset="-128"/>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p:cNvSpPr>
            <a:spLocks noGrp="1" noChangeArrowheads="1"/>
          </p:cNvSpPr>
          <p:nvPr>
            <p:ph type="title"/>
          </p:nvPr>
        </p:nvSpPr>
        <p:spPr/>
        <p:txBody>
          <a:bodyPr/>
          <a:lstStyle/>
          <a:p>
            <a:r>
              <a:rPr lang="en-US"/>
              <a:t>Slightly fatter tails</a:t>
            </a:r>
          </a:p>
        </p:txBody>
      </p:sp>
      <p:pic>
        <p:nvPicPr>
          <p:cNvPr id="340996"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49132" y="2229219"/>
            <a:ext cx="7404100" cy="1866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09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9132" y="4182139"/>
            <a:ext cx="7404100" cy="19812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52</a:t>
            </a:fld>
            <a:endParaRPr lang="en-US" dirty="0">
              <a:ea typeface="ＭＳ Ｐゴシック" pitchFamily="-84" charset="-128"/>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r>
              <a:rPr lang="en-US"/>
              <a:t>Much fatter tails</a:t>
            </a:r>
          </a:p>
        </p:txBody>
      </p:sp>
      <p:pic>
        <p:nvPicPr>
          <p:cNvPr id="343044"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22994" y="2230734"/>
            <a:ext cx="7404100" cy="17922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3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2807" y="4112142"/>
            <a:ext cx="7404100" cy="20574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53</a:t>
            </a:fld>
            <a:endParaRPr lang="en-US" dirty="0">
              <a:ea typeface="ＭＳ Ｐゴシック" pitchFamily="-84"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p:txBody>
          <a:bodyPr/>
          <a:lstStyle/>
          <a:p>
            <a:r>
              <a:rPr lang="en-US"/>
              <a:t>Slightly thinner tails</a:t>
            </a:r>
          </a:p>
        </p:txBody>
      </p:sp>
      <p:pic>
        <p:nvPicPr>
          <p:cNvPr id="345092"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420409" y="2122894"/>
            <a:ext cx="7681384" cy="18669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5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3951" y="4157221"/>
            <a:ext cx="7734300" cy="20097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54</a:t>
            </a:fld>
            <a:endParaRPr lang="en-US" dirty="0">
              <a:ea typeface="ＭＳ Ｐゴシック" pitchFamily="-84" charset="-128"/>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p:txBody>
          <a:bodyPr/>
          <a:lstStyle/>
          <a:p>
            <a:r>
              <a:rPr lang="en-US"/>
              <a:t>Much thinner tails</a:t>
            </a:r>
          </a:p>
        </p:txBody>
      </p:sp>
      <p:sp>
        <p:nvSpPr>
          <p:cNvPr id="347139" name="Rectangle 3"/>
          <p:cNvSpPr>
            <a:spLocks noGrp="1" noChangeArrowheads="1"/>
          </p:cNvSpPr>
          <p:nvPr>
            <p:ph type="body" idx="1"/>
          </p:nvPr>
        </p:nvSpPr>
        <p:spPr/>
        <p:txBody>
          <a:bodyPr/>
          <a:lstStyle/>
          <a:p>
            <a:pPr>
              <a:buFont typeface="Arial" charset="0"/>
              <a:buNone/>
            </a:pPr>
            <a:r>
              <a:rPr lang="en-US"/>
              <a:t> </a:t>
            </a:r>
          </a:p>
        </p:txBody>
      </p:sp>
      <p:pic>
        <p:nvPicPr>
          <p:cNvPr id="3471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6516" y="2005935"/>
            <a:ext cx="7404100" cy="1866900"/>
          </a:xfrm>
          <a:prstGeom prst="rect">
            <a:avLst/>
          </a:prstGeom>
          <a:noFill/>
          <a:extLst>
            <a:ext uri="{909E8E84-426E-40DD-AFC4-6F175D3DCCD1}">
              <a14:hiddenFill xmlns:a14="http://schemas.microsoft.com/office/drawing/2010/main">
                <a:solidFill>
                  <a:srgbClr val="FFFFFF"/>
                </a:solidFill>
              </a14:hiddenFill>
            </a:ext>
          </a:extLst>
        </p:spPr>
      </p:pic>
      <p:pic>
        <p:nvPicPr>
          <p:cNvPr id="3471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1" y="3962918"/>
            <a:ext cx="7404100" cy="18383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55</a:t>
            </a:fld>
            <a:endParaRPr lang="en-US" dirty="0">
              <a:ea typeface="ＭＳ Ｐゴシック" pitchFamily="-84" charset="-128"/>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title"/>
          </p:nvPr>
        </p:nvSpPr>
        <p:spPr/>
        <p:txBody>
          <a:bodyPr/>
          <a:lstStyle/>
          <a:p>
            <a:r>
              <a:rPr lang="en-US"/>
              <a:t>Shy about tails</a:t>
            </a:r>
          </a:p>
        </p:txBody>
      </p:sp>
      <p:pic>
        <p:nvPicPr>
          <p:cNvPr id="358403" name="Picture 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2672564" y="816602"/>
            <a:ext cx="7449631" cy="5186362"/>
          </a:xfrm>
        </p:spPr>
      </p:pic>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56</a:t>
            </a:fld>
            <a:endParaRPr lang="en-US" dirty="0">
              <a:ea typeface="ＭＳ Ｐゴシック" pitchFamily="-84" charset="-128"/>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smtClean="0"/>
              <a:t>Creative Alternatives</a:t>
            </a:r>
            <a:endParaRPr lang="en-US" dirty="0"/>
          </a:p>
        </p:txBody>
      </p:sp>
      <p:sp>
        <p:nvSpPr>
          <p:cNvPr id="360451" name="Rectangle 3"/>
          <p:cNvSpPr>
            <a:spLocks noGrp="1" noChangeArrowheads="1"/>
          </p:cNvSpPr>
          <p:nvPr>
            <p:ph type="body" idx="1"/>
          </p:nvPr>
        </p:nvSpPr>
        <p:spPr/>
        <p:txBody>
          <a:bodyPr/>
          <a:lstStyle/>
          <a:p>
            <a:r>
              <a:rPr lang="en-US" dirty="0"/>
              <a:t>One way to test the </a:t>
            </a:r>
            <a:r>
              <a:rPr lang="en-US" dirty="0" smtClean="0"/>
              <a:t>model’s </a:t>
            </a:r>
            <a:r>
              <a:rPr lang="en-US" dirty="0"/>
              <a:t>assumptions and features is to </a:t>
            </a:r>
            <a:r>
              <a:rPr lang="en-US" dirty="0" smtClean="0"/>
              <a:t>use </a:t>
            </a:r>
            <a:r>
              <a:rPr lang="en-US" dirty="0"/>
              <a:t>a custom benchmark model where one or more features </a:t>
            </a:r>
            <a:r>
              <a:rPr lang="en-US" dirty="0" smtClean="0"/>
              <a:t>can </a:t>
            </a:r>
            <a:r>
              <a:rPr lang="en-US" dirty="0"/>
              <a:t>be switched off or new ones added.</a:t>
            </a:r>
          </a:p>
          <a:p>
            <a:endParaRPr lang="en-US" dirty="0"/>
          </a:p>
          <a:p>
            <a:r>
              <a:rPr lang="en-US" dirty="0"/>
              <a:t>Run the model and this partial benchmark model, on many </a:t>
            </a:r>
            <a:r>
              <a:rPr lang="en-US" dirty="0" smtClean="0"/>
              <a:t>scenarios </a:t>
            </a:r>
            <a:r>
              <a:rPr lang="en-US" dirty="0"/>
              <a:t>with various portfolios, and see how much each </a:t>
            </a:r>
            <a:r>
              <a:rPr lang="en-US" dirty="0" smtClean="0"/>
              <a:t>assumption </a:t>
            </a:r>
            <a:r>
              <a:rPr lang="en-US" dirty="0"/>
              <a:t>leads to different results, and look for </a:t>
            </a:r>
            <a:r>
              <a:rPr lang="en-US" dirty="0" smtClean="0"/>
              <a:t>synergistic </a:t>
            </a:r>
            <a:r>
              <a:rPr lang="en-US" dirty="0"/>
              <a:t>effects</a:t>
            </a:r>
            <a:r>
              <a:rPr lang="en-US" dirty="0" smtClean="0"/>
              <a:t>.</a:t>
            </a:r>
          </a:p>
          <a:p>
            <a:endParaRPr lang="en-US" dirty="0" smtClean="0"/>
          </a:p>
          <a:p>
            <a:r>
              <a:rPr lang="en-US" dirty="0" smtClean="0"/>
              <a:t>Getting creative: take a few days to search the literature, especially arXiv.org.  Almost anything that is relatively standard practice in physics will be new to finance, and some physicist wanting a job on Wall St. will have published on </a:t>
            </a:r>
            <a:r>
              <a:rPr lang="en-US" dirty="0" err="1" smtClean="0"/>
              <a:t>arXiv</a:t>
            </a:r>
            <a:r>
              <a:rPr lang="en-US" dirty="0" smtClean="0"/>
              <a:t> his idea of how to use his thesis topic’s technique for pricing options, or measuring systemic risk, or possibly something very similar to what the model you’re validating does.</a:t>
            </a:r>
          </a:p>
          <a:p>
            <a:endParaRPr lang="en-US" dirty="0"/>
          </a:p>
          <a:p>
            <a:pPr marL="0" indent="0">
              <a:buNone/>
            </a:pPr>
            <a:endParaRPr lang="en-US" dirty="0"/>
          </a:p>
          <a:p>
            <a:endParaRPr lang="en-US"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57</a:t>
            </a:fld>
            <a:endParaRPr lang="en-US" dirty="0">
              <a:ea typeface="ＭＳ Ｐゴシック" pitchFamily="-84" charset="-128"/>
            </a:endParaRPr>
          </a:p>
        </p:txBody>
      </p:sp>
    </p:spTree>
    <p:extLst>
      <p:ext uri="{BB962C8B-B14F-4D97-AF65-F5344CB8AC3E}">
        <p14:creationId xmlns:p14="http://schemas.microsoft.com/office/powerpoint/2010/main" val="6832218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ChangeArrowheads="1"/>
          </p:cNvSpPr>
          <p:nvPr>
            <p:ph type="title"/>
          </p:nvPr>
        </p:nvSpPr>
        <p:spPr/>
        <p:txBody>
          <a:bodyPr/>
          <a:lstStyle/>
          <a:p>
            <a:r>
              <a:rPr lang="en-US" dirty="0" smtClean="0"/>
              <a:t>Continuing Education</a:t>
            </a:r>
            <a:endParaRPr lang="en-US" dirty="0"/>
          </a:p>
        </p:txBody>
      </p:sp>
      <p:sp>
        <p:nvSpPr>
          <p:cNvPr id="360451" name="Rectangle 3"/>
          <p:cNvSpPr>
            <a:spLocks noGrp="1" noChangeArrowheads="1"/>
          </p:cNvSpPr>
          <p:nvPr>
            <p:ph type="body" idx="1"/>
          </p:nvPr>
        </p:nvSpPr>
        <p:spPr/>
        <p:txBody>
          <a:bodyPr/>
          <a:lstStyle/>
          <a:p>
            <a:r>
              <a:rPr lang="en-US" dirty="0" smtClean="0"/>
              <a:t>There are many published finance journals, but your firm won’t pay for subscriptions to all of them.  (or maybe it will, and then fire you for reading all of them instead of getting work done)</a:t>
            </a:r>
          </a:p>
          <a:p>
            <a:endParaRPr lang="en-US" dirty="0" smtClean="0"/>
          </a:p>
          <a:p>
            <a:r>
              <a:rPr lang="en-US" dirty="0" smtClean="0"/>
              <a:t>I recommend that you spend some time keeping up with the literature.  I read </a:t>
            </a:r>
            <a:r>
              <a:rPr lang="en-US" dirty="0"/>
              <a:t>the arXiv.org Quantitative Finance </a:t>
            </a:r>
            <a:r>
              <a:rPr lang="en-US" dirty="0" smtClean="0"/>
              <a:t>(</a:t>
            </a:r>
            <a:r>
              <a:rPr lang="en-US" dirty="0" smtClean="0">
                <a:hlinkClick r:id="rId3"/>
              </a:rPr>
              <a:t>http</a:t>
            </a:r>
            <a:r>
              <a:rPr lang="en-US" dirty="0">
                <a:hlinkClick r:id="rId3"/>
              </a:rPr>
              <a:t>://</a:t>
            </a:r>
            <a:r>
              <a:rPr lang="en-US" dirty="0" smtClean="0">
                <a:hlinkClick r:id="rId3"/>
              </a:rPr>
              <a:t>arxiv.org/archive/q-fin</a:t>
            </a:r>
            <a:r>
              <a:rPr lang="en-US" dirty="0" smtClean="0"/>
              <a:t>) abstracts every day while I eat breakfast.  SSRN and NEP also have free or mostly free daily digests of new stuff.  There are also many journals; my favorite is Wilmott</a:t>
            </a:r>
            <a:r>
              <a:rPr lang="en-US" dirty="0"/>
              <a:t> </a:t>
            </a:r>
            <a:r>
              <a:rPr lang="en-US" dirty="0" smtClean="0"/>
              <a:t>(not really a journal but very informative, especially if you have £180,720 to spend on a Lamborghini </a:t>
            </a:r>
            <a:r>
              <a:rPr lang="en-US" dirty="0" err="1" smtClean="0"/>
              <a:t>Huracán</a:t>
            </a:r>
            <a:r>
              <a:rPr lang="en-US" dirty="0" smtClean="0"/>
              <a:t>)</a:t>
            </a:r>
          </a:p>
          <a:p>
            <a:endParaRPr lang="en-US" dirty="0"/>
          </a:p>
          <a:p>
            <a:pPr marL="0" indent="0">
              <a:buNone/>
            </a:pPr>
            <a:endParaRPr lang="en-US" dirty="0"/>
          </a:p>
          <a:p>
            <a:endParaRPr lang="en-US" dirty="0"/>
          </a:p>
        </p:txBody>
      </p:sp>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58</a:t>
            </a:fld>
            <a:endParaRPr lang="en-US" dirty="0">
              <a:ea typeface="ＭＳ Ｐゴシック" pitchFamily="-84" charset="-128"/>
            </a:endParaRPr>
          </a:p>
        </p:txBody>
      </p:sp>
    </p:spTree>
    <p:extLst>
      <p:ext uri="{BB962C8B-B14F-4D97-AF65-F5344CB8AC3E}">
        <p14:creationId xmlns:p14="http://schemas.microsoft.com/office/powerpoint/2010/main" val="4452152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pPr fontAlgn="base">
                <a:spcBef>
                  <a:spcPct val="0"/>
                </a:spcBef>
                <a:spcAft>
                  <a:spcPct val="0"/>
                </a:spcAft>
              </a:pPr>
              <a:t>59</a:t>
            </a:fld>
            <a:endParaRPr lang="en-US" dirty="0">
              <a:ea typeface="ＭＳ Ｐゴシック" pitchFamily="-84" charset="-128"/>
            </a:endParaRPr>
          </a:p>
        </p:txBody>
      </p:sp>
    </p:spTree>
    <p:extLst>
      <p:ext uri="{BB962C8B-B14F-4D97-AF65-F5344CB8AC3E}">
        <p14:creationId xmlns:p14="http://schemas.microsoft.com/office/powerpoint/2010/main" val="35393413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What is a model – quant view</a:t>
            </a:r>
            <a:endParaRPr lang="en-US" dirty="0">
              <a:latin typeface="+mj-lt"/>
            </a:endParaRPr>
          </a:p>
        </p:txBody>
      </p:sp>
      <p:sp>
        <p:nvSpPr>
          <p:cNvPr id="3" name="Content Placeholder 2"/>
          <p:cNvSpPr>
            <a:spLocks noGrp="1"/>
          </p:cNvSpPr>
          <p:nvPr>
            <p:ph idx="1"/>
          </p:nvPr>
        </p:nvSpPr>
        <p:spPr/>
        <p:txBody>
          <a:bodyPr>
            <a:normAutofit/>
          </a:bodyPr>
          <a:lstStyle/>
          <a:p>
            <a:pPr marL="381000" indent="-381000"/>
            <a:r>
              <a:rPr lang="en-US" dirty="0" smtClean="0"/>
              <a:t>A quantitative model is a controlled and idealized view of a small part of the real world that is used to infer the likely consequences of some pre-specified assumptions under various circumstances. </a:t>
            </a:r>
          </a:p>
          <a:p>
            <a:pPr marL="400050"/>
            <a:r>
              <a:rPr lang="en-US" dirty="0" smtClean="0"/>
              <a:t>Not revealed truth but merely numerical expressions of one view of how the world would be likely to behave. </a:t>
            </a:r>
          </a:p>
          <a:p>
            <a:r>
              <a:rPr lang="en-US" dirty="0" smtClean="0"/>
              <a:t>Models are stylized and simplified versions of the real world, which can be more easily manipulated than reality.  The messiness of the real world is replaced with assumptions representing the informed opinion of the model designer.  The reason models are useful is precisely these simplifying assumptions.  There will almost always be unforeseen or unusual circumstances that “break” the model.  A model can be “wrong” if it breaks too often, but models are never absolutely correct. </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a:t>
            </a:fld>
            <a:endParaRPr lang="en-US" dirty="0">
              <a:ea typeface="ＭＳ Ｐゴシック" pitchFamily="-84" charset="-128"/>
            </a:endParaRPr>
          </a:p>
        </p:txBody>
      </p:sp>
    </p:spTree>
    <p:extLst>
      <p:ext uri="{BB962C8B-B14F-4D97-AF65-F5344CB8AC3E}">
        <p14:creationId xmlns:p14="http://schemas.microsoft.com/office/powerpoint/2010/main" val="1434248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5A73AE-07EC-4E16-AE50-5597F5926E94}" type="slidenum">
              <a:rPr lang="en-US" smtClean="0">
                <a:ea typeface="ＭＳ Ｐゴシック" pitchFamily="-84" charset="-128"/>
              </a:rPr>
              <a:t>60</a:t>
            </a:fld>
            <a:endParaRPr lang="en-US" dirty="0">
              <a:ea typeface="ＭＳ Ｐゴシック" pitchFamily="-84" charset="-128"/>
            </a:endParaRPr>
          </a:p>
        </p:txBody>
      </p:sp>
    </p:spTree>
    <p:extLst>
      <p:ext uri="{BB962C8B-B14F-4D97-AF65-F5344CB8AC3E}">
        <p14:creationId xmlns:p14="http://schemas.microsoft.com/office/powerpoint/2010/main" val="255363474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1259306"/>
            <a:ext cx="10515600" cy="4219073"/>
          </a:xfrm>
        </p:spPr>
        <p:txBody>
          <a:bodyPr>
            <a:noAutofit/>
          </a:bodyPr>
          <a:lstStyle/>
          <a:p>
            <a:pPr algn="ctr"/>
            <a:r>
              <a:rPr lang="en-US" sz="6600" dirty="0" smtClean="0"/>
              <a:t>Session Two: </a:t>
            </a:r>
            <a:br>
              <a:rPr lang="en-US" sz="6600" dirty="0" smtClean="0"/>
            </a:br>
            <a:r>
              <a:rPr lang="en-US" sz="6600" dirty="0" smtClean="0"/>
              <a:t>Institutional Constraints </a:t>
            </a:r>
            <a:br>
              <a:rPr lang="en-US" sz="6600" dirty="0" smtClean="0"/>
            </a:br>
            <a:r>
              <a:rPr lang="en-US" sz="6600" dirty="0" smtClean="0"/>
              <a:t>and </a:t>
            </a:r>
            <a:br>
              <a:rPr lang="en-US" sz="6600" dirty="0" smtClean="0"/>
            </a:br>
            <a:r>
              <a:rPr lang="en-US" sz="6600" dirty="0" smtClean="0"/>
              <a:t>Interpersonal Issues</a:t>
            </a:r>
            <a:endParaRPr lang="en-US" sz="66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61</a:t>
            </a:fld>
            <a:endParaRPr lang="en-US" dirty="0">
              <a:ea typeface="ＭＳ Ｐゴシック" pitchFamily="-84" charset="-128"/>
            </a:endParaRPr>
          </a:p>
        </p:txBody>
      </p:sp>
    </p:spTree>
    <p:extLst>
      <p:ext uri="{BB962C8B-B14F-4D97-AF65-F5344CB8AC3E}">
        <p14:creationId xmlns:p14="http://schemas.microsoft.com/office/powerpoint/2010/main" val="170662878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Outline of this talk</a:t>
            </a:r>
            <a:endParaRPr lang="en-US" dirty="0">
              <a:latin typeface="+mj-lt"/>
            </a:endParaRPr>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latin typeface="Garamond" panose="02020404030301010803" pitchFamily="18" charset="0"/>
              </a:rPr>
              <a:t>Regulations and Brief History</a:t>
            </a:r>
            <a:endParaRPr lang="en-US" dirty="0"/>
          </a:p>
          <a:p>
            <a:pPr marL="514350" indent="-514350">
              <a:buFont typeface="+mj-lt"/>
              <a:buAutoNum type="arabicPeriod"/>
            </a:pPr>
            <a:r>
              <a:rPr lang="en-US" dirty="0" smtClean="0">
                <a:latin typeface="Garamond" panose="02020404030301010803" pitchFamily="18" charset="0"/>
              </a:rPr>
              <a:t>Model </a:t>
            </a:r>
            <a:r>
              <a:rPr lang="en-US" dirty="0"/>
              <a:t>V</a:t>
            </a:r>
            <a:r>
              <a:rPr lang="en-US" dirty="0" smtClean="0">
                <a:latin typeface="Garamond" panose="02020404030301010803" pitchFamily="18" charset="0"/>
              </a:rPr>
              <a:t>alidation </a:t>
            </a:r>
            <a:r>
              <a:rPr lang="en-US" dirty="0"/>
              <a:t>T</a:t>
            </a:r>
            <a:r>
              <a:rPr lang="en-US" dirty="0" smtClean="0">
                <a:latin typeface="Garamond" panose="02020404030301010803" pitchFamily="18" charset="0"/>
              </a:rPr>
              <a:t>iming and Staffing</a:t>
            </a:r>
          </a:p>
          <a:p>
            <a:pPr marL="514350" indent="-514350">
              <a:buFont typeface="+mj-lt"/>
              <a:buAutoNum type="arabicPeriod"/>
            </a:pPr>
            <a:r>
              <a:rPr lang="en-US" dirty="0" smtClean="0"/>
              <a:t>Vendor Models</a:t>
            </a:r>
          </a:p>
          <a:p>
            <a:pPr marL="514350" indent="-514350">
              <a:buFont typeface="+mj-lt"/>
              <a:buAutoNum type="arabicPeriod"/>
            </a:pPr>
            <a:r>
              <a:rPr lang="en-US" dirty="0" smtClean="0"/>
              <a:t>Pre-validation checks on paperwork and regulatory compliance</a:t>
            </a:r>
          </a:p>
          <a:p>
            <a:pPr marL="514350" indent="-514350">
              <a:buFont typeface="+mj-lt"/>
              <a:buAutoNum type="arabicPeriod"/>
            </a:pPr>
            <a:r>
              <a:rPr lang="en-US" dirty="0" smtClean="0">
                <a:latin typeface="Garamond" panose="02020404030301010803" pitchFamily="18" charset="0"/>
              </a:rPr>
              <a:t>Enforcing independence</a:t>
            </a:r>
          </a:p>
          <a:p>
            <a:pPr marL="514350" indent="-514350">
              <a:buFont typeface="+mj-lt"/>
              <a:buAutoNum type="arabicPeriod"/>
            </a:pPr>
            <a:r>
              <a:rPr lang="en-US" dirty="0" smtClean="0"/>
              <a:t>First line and Second line</a:t>
            </a:r>
          </a:p>
          <a:p>
            <a:pPr marL="514350" indent="-514350">
              <a:buFont typeface="+mj-lt"/>
              <a:buAutoNum type="arabicPeriod"/>
            </a:pPr>
            <a:r>
              <a:rPr lang="en-US" dirty="0" smtClean="0">
                <a:latin typeface="Garamond" panose="02020404030301010803" pitchFamily="18" charset="0"/>
              </a:rPr>
              <a:t>Inventories</a:t>
            </a:r>
          </a:p>
          <a:p>
            <a:pPr marL="514350" indent="-514350">
              <a:buFont typeface="+mj-lt"/>
              <a:buAutoNum type="arabicPeriod"/>
            </a:pPr>
            <a:r>
              <a:rPr lang="en-US" dirty="0" smtClean="0"/>
              <a:t>New vs. Improved</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62</a:t>
            </a:fld>
            <a:endParaRPr lang="en-US" dirty="0">
              <a:ea typeface="ＭＳ Ｐゴシック" pitchFamily="-84" charset="-128"/>
            </a:endParaRPr>
          </a:p>
        </p:txBody>
      </p:sp>
    </p:spTree>
    <p:extLst>
      <p:ext uri="{BB962C8B-B14F-4D97-AF65-F5344CB8AC3E}">
        <p14:creationId xmlns:p14="http://schemas.microsoft.com/office/powerpoint/2010/main" val="132709523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Regulations and Brief History</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t>Model validation outside Finance goes back a long time.</a:t>
            </a:r>
          </a:p>
          <a:p>
            <a:r>
              <a:rPr lang="en-US" dirty="0" smtClean="0"/>
              <a:t>By the mid-1980’s in computer science one flavor was called six-sigma</a:t>
            </a:r>
          </a:p>
          <a:p>
            <a:r>
              <a:rPr lang="en-US" dirty="0" smtClean="0"/>
              <a:t>Jan Dash (who now works at Bloomberg) bought a book on six-sigma while chauffeuring his child to music lessons nearby, and introduced the same ideas into Finance in late 80’s.</a:t>
            </a:r>
          </a:p>
          <a:p>
            <a:r>
              <a:rPr lang="en-US" dirty="0" smtClean="0">
                <a:latin typeface="Garamond" panose="02020404030301010803" pitchFamily="18" charset="0"/>
              </a:rPr>
              <a:t>By the late 1990’s several large banks were doing model validation more or less.</a:t>
            </a:r>
          </a:p>
          <a:p>
            <a:r>
              <a:rPr lang="en-US" dirty="0" smtClean="0"/>
              <a:t>OCC 2000-16</a:t>
            </a:r>
          </a:p>
          <a:p>
            <a:r>
              <a:rPr lang="en-US" dirty="0" smtClean="0"/>
              <a:t>GFC blamed by some on quants and models</a:t>
            </a:r>
          </a:p>
          <a:p>
            <a:r>
              <a:rPr lang="en-US" dirty="0" smtClean="0">
                <a:latin typeface="Garamond" panose="02020404030301010803" pitchFamily="18" charset="0"/>
              </a:rPr>
              <a:t>Fed SR 11-7 / OCC 2011-12 – rumored to have been written in 2002 but took 9 years to release</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63</a:t>
            </a:fld>
            <a:endParaRPr lang="en-US" dirty="0">
              <a:ea typeface="ＭＳ Ｐゴシック" pitchFamily="-84" charset="-128"/>
            </a:endParaRPr>
          </a:p>
        </p:txBody>
      </p:sp>
    </p:spTree>
    <p:extLst>
      <p:ext uri="{BB962C8B-B14F-4D97-AF65-F5344CB8AC3E}">
        <p14:creationId xmlns:p14="http://schemas.microsoft.com/office/powerpoint/2010/main" val="41938781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6313" y="1905002"/>
            <a:ext cx="7772400" cy="2337390"/>
          </a:xfrm>
        </p:spPr>
        <p:txBody>
          <a:bodyPr/>
          <a:lstStyle/>
          <a:p>
            <a:r>
              <a:rPr lang="en-US" dirty="0" smtClean="0"/>
              <a:t>Model Validation timing and staffing</a:t>
            </a:r>
            <a:endParaRPr lang="en-US" dirty="0"/>
          </a:p>
        </p:txBody>
      </p:sp>
      <p:sp>
        <p:nvSpPr>
          <p:cNvPr id="3" name="Text Placeholder 2"/>
          <p:cNvSpPr>
            <a:spLocks noGrp="1"/>
          </p:cNvSpPr>
          <p:nvPr>
            <p:ph type="body" idx="1"/>
          </p:nvPr>
        </p:nvSpPr>
        <p:spPr/>
        <p:txBody>
          <a:bodyPr/>
          <a:lstStyle/>
          <a:p>
            <a:r>
              <a:rPr lang="en-US" dirty="0" smtClean="0"/>
              <a:t> </a:t>
            </a:r>
            <a:endParaRPr lang="en-US" dirty="0"/>
          </a:p>
        </p:txBody>
      </p:sp>
    </p:spTree>
    <p:extLst>
      <p:ext uri="{BB962C8B-B14F-4D97-AF65-F5344CB8AC3E}">
        <p14:creationId xmlns:p14="http://schemas.microsoft.com/office/powerpoint/2010/main" val="42783772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How long does a Validation take?</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t>More complicated models take longer.</a:t>
            </a:r>
          </a:p>
          <a:p>
            <a:r>
              <a:rPr lang="en-US" dirty="0" smtClean="0">
                <a:latin typeface="Garamond" panose="02020404030301010803" pitchFamily="18" charset="0"/>
              </a:rPr>
              <a:t>The better the documentation, the less time it takes.</a:t>
            </a:r>
          </a:p>
          <a:p>
            <a:r>
              <a:rPr lang="en-US" dirty="0" smtClean="0"/>
              <a:t>Typically this question has two simultaneous answers:</a:t>
            </a:r>
          </a:p>
          <a:p>
            <a:pPr lvl="1"/>
            <a:r>
              <a:rPr lang="en-US" dirty="0" smtClean="0">
                <a:latin typeface="Garamond" panose="02020404030301010803" pitchFamily="18" charset="0"/>
              </a:rPr>
              <a:t>An average of a person-month or so of the validation staff’s efforts</a:t>
            </a:r>
          </a:p>
          <a:p>
            <a:pPr lvl="1"/>
            <a:r>
              <a:rPr lang="en-US" dirty="0" smtClean="0"/>
              <a:t>Much longer of elapsed time because of questions.</a:t>
            </a:r>
          </a:p>
          <a:p>
            <a:pPr lvl="2"/>
            <a:r>
              <a:rPr lang="en-US" dirty="0" smtClean="0">
                <a:latin typeface="Garamond" panose="02020404030301010803" pitchFamily="18" charset="0"/>
              </a:rPr>
              <a:t>Me: Why did you do that?</a:t>
            </a:r>
          </a:p>
          <a:p>
            <a:pPr lvl="2"/>
            <a:r>
              <a:rPr lang="en-US" dirty="0" smtClean="0"/>
              <a:t>Them: Good question.  We’ll look into it and get back to you in a week or two.</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65</a:t>
            </a:fld>
            <a:endParaRPr lang="en-US" dirty="0">
              <a:ea typeface="ＭＳ Ｐゴシック" pitchFamily="-84" charset="-128"/>
            </a:endParaRPr>
          </a:p>
        </p:txBody>
      </p:sp>
    </p:spTree>
    <p:extLst>
      <p:ext uri="{BB962C8B-B14F-4D97-AF65-F5344CB8AC3E}">
        <p14:creationId xmlns:p14="http://schemas.microsoft.com/office/powerpoint/2010/main" val="3970810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91386"/>
            <a:ext cx="11015133" cy="467833"/>
          </a:xfrm>
        </p:spPr>
        <p:txBody>
          <a:bodyPr/>
          <a:lstStyle/>
          <a:p>
            <a:r>
              <a:rPr lang="en-US" dirty="0" smtClean="0">
                <a:latin typeface="+mj-lt"/>
              </a:rPr>
              <a:t>Validators may need some Mental Health time </a:t>
            </a:r>
            <a:endParaRPr lang="en-US" dirty="0">
              <a:latin typeface="+mj-lt"/>
            </a:endParaRPr>
          </a:p>
        </p:txBody>
      </p:sp>
      <p:sp>
        <p:nvSpPr>
          <p:cNvPr id="3" name="Content Placeholder 2"/>
          <p:cNvSpPr>
            <a:spLocks noGrp="1"/>
          </p:cNvSpPr>
          <p:nvPr>
            <p:ph idx="1"/>
          </p:nvPr>
        </p:nvSpPr>
        <p:spPr/>
        <p:txBody>
          <a:bodyPr>
            <a:normAutofit/>
          </a:bodyPr>
          <a:lstStyle/>
          <a:p>
            <a:pPr marL="0" indent="0">
              <a:buNone/>
            </a:pPr>
            <a:r>
              <a:rPr lang="en-US" dirty="0" smtClean="0">
                <a:latin typeface="Garamond" panose="02020404030301010803" pitchFamily="18" charset="0"/>
              </a:rPr>
              <a:t> </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66</a:t>
            </a:fld>
            <a:endParaRPr lang="en-US" dirty="0">
              <a:ea typeface="ＭＳ Ｐゴシック" pitchFamily="-84" charset="-128"/>
            </a:endParaRPr>
          </a:p>
        </p:txBody>
      </p:sp>
      <p:pic>
        <p:nvPicPr>
          <p:cNvPr id="12290" name="Picture 2" descr="H:\My talks\Ai feelz si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6718" y="678887"/>
            <a:ext cx="4340742" cy="57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58341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How big is the Model Validation group?</a:t>
            </a:r>
            <a:endParaRPr lang="en-US" dirty="0">
              <a:latin typeface="+mj-lt"/>
            </a:endParaRPr>
          </a:p>
        </p:txBody>
      </p:sp>
      <p:sp>
        <p:nvSpPr>
          <p:cNvPr id="3" name="Content Placeholder 2"/>
          <p:cNvSpPr>
            <a:spLocks noGrp="1"/>
          </p:cNvSpPr>
          <p:nvPr>
            <p:ph idx="1"/>
          </p:nvPr>
        </p:nvSpPr>
        <p:spPr/>
        <p:txBody>
          <a:bodyPr/>
          <a:lstStyle/>
          <a:p>
            <a:r>
              <a:rPr lang="en-US" dirty="0" smtClean="0"/>
              <a:t>My general rule of thumb, which you are free to ignore, is that you need roughly one validator per six or so model developers. </a:t>
            </a:r>
          </a:p>
          <a:p>
            <a:r>
              <a:rPr lang="en-US" dirty="0" smtClean="0">
                <a:latin typeface="Garamond" panose="02020404030301010803" pitchFamily="18" charset="0"/>
              </a:rPr>
              <a:t>More validators than that is hard on the budget</a:t>
            </a:r>
          </a:p>
          <a:p>
            <a:r>
              <a:rPr lang="en-US" dirty="0" smtClean="0"/>
              <a:t>Fewer than that may mean a backlog of unvalidated models growing larger over time.</a:t>
            </a:r>
          </a:p>
          <a:p>
            <a:r>
              <a:rPr lang="en-US" dirty="0" smtClean="0">
                <a:latin typeface="Garamond" panose="02020404030301010803" pitchFamily="18" charset="0"/>
              </a:rPr>
              <a:t>Ideally, in a steady state you validate each new model version before it gets used, and the validation staff has a full schedule.  </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67</a:t>
            </a:fld>
            <a:endParaRPr lang="en-US" dirty="0">
              <a:ea typeface="ＭＳ Ｐゴシック" pitchFamily="-84" charset="-128"/>
            </a:endParaRPr>
          </a:p>
        </p:txBody>
      </p:sp>
    </p:spTree>
    <p:extLst>
      <p:ext uri="{BB962C8B-B14F-4D97-AF65-F5344CB8AC3E}">
        <p14:creationId xmlns:p14="http://schemas.microsoft.com/office/powerpoint/2010/main" val="156460188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Who do you hire to be Validators?</a:t>
            </a:r>
            <a:endParaRPr lang="en-US" dirty="0">
              <a:latin typeface="+mj-lt"/>
            </a:endParaRPr>
          </a:p>
        </p:txBody>
      </p:sp>
      <p:sp>
        <p:nvSpPr>
          <p:cNvPr id="3" name="Content Placeholder 2"/>
          <p:cNvSpPr>
            <a:spLocks noGrp="1"/>
          </p:cNvSpPr>
          <p:nvPr>
            <p:ph idx="1"/>
          </p:nvPr>
        </p:nvSpPr>
        <p:spPr/>
        <p:txBody>
          <a:bodyPr/>
          <a:lstStyle/>
          <a:p>
            <a:r>
              <a:rPr lang="en-US" dirty="0" smtClean="0"/>
              <a:t>Effective Challenge requires enough domain knowledge to ask the right questions</a:t>
            </a:r>
          </a:p>
          <a:p>
            <a:r>
              <a:rPr lang="en-US" dirty="0" smtClean="0">
                <a:latin typeface="Garamond" panose="02020404030301010803" pitchFamily="18" charset="0"/>
              </a:rPr>
              <a:t>Easier to teach finance than advanced math</a:t>
            </a:r>
          </a:p>
          <a:p>
            <a:r>
              <a:rPr lang="en-US" dirty="0" smtClean="0"/>
              <a:t>My estimate is that a Ph.D. is worth about 4 years experience</a:t>
            </a:r>
          </a:p>
          <a:p>
            <a:r>
              <a:rPr lang="en-US" dirty="0" smtClean="0">
                <a:latin typeface="Garamond" panose="02020404030301010803" pitchFamily="18" charset="0"/>
              </a:rPr>
              <a:t>An MBA is worth maybe a bit under negative 2 years if you want them to do work and not just try to usurp their manager</a:t>
            </a:r>
          </a:p>
          <a:p>
            <a:r>
              <a:rPr lang="en-US" dirty="0" smtClean="0"/>
              <a:t>Misogyny Arbitrage</a:t>
            </a:r>
          </a:p>
          <a:p>
            <a:pPr lvl="1"/>
            <a:r>
              <a:rPr lang="en-US" dirty="0" smtClean="0"/>
              <a:t>Women tend to be undervalued due to sexism</a:t>
            </a:r>
          </a:p>
          <a:p>
            <a:pPr lvl="1"/>
            <a:r>
              <a:rPr lang="en-US" dirty="0" smtClean="0"/>
              <a:t>As a general rule, being undervalued should be a Buy signal</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68</a:t>
            </a:fld>
            <a:endParaRPr lang="en-US" dirty="0">
              <a:ea typeface="ＭＳ Ｐゴシック" pitchFamily="-84" charset="-128"/>
            </a:endParaRPr>
          </a:p>
        </p:txBody>
      </p:sp>
    </p:spTree>
    <p:extLst>
      <p:ext uri="{BB962C8B-B14F-4D97-AF65-F5344CB8AC3E}">
        <p14:creationId xmlns:p14="http://schemas.microsoft.com/office/powerpoint/2010/main" val="90475820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Vendor Models</a:t>
            </a:r>
            <a:endParaRPr lang="en-US" dirty="0">
              <a:latin typeface="+mj-lt"/>
            </a:endParaRPr>
          </a:p>
        </p:txBody>
      </p:sp>
      <p:sp>
        <p:nvSpPr>
          <p:cNvPr id="3" name="Content Placeholder 2"/>
          <p:cNvSpPr>
            <a:spLocks noGrp="1"/>
          </p:cNvSpPr>
          <p:nvPr>
            <p:ph idx="1"/>
          </p:nvPr>
        </p:nvSpPr>
        <p:spPr>
          <a:xfrm>
            <a:off x="562886" y="1488558"/>
            <a:ext cx="11015133" cy="4901609"/>
          </a:xfrm>
        </p:spPr>
        <p:txBody>
          <a:bodyPr/>
          <a:lstStyle/>
          <a:p>
            <a:r>
              <a:rPr lang="en-US" dirty="0" smtClean="0"/>
              <a:t>Build vs. Buy decision</a:t>
            </a:r>
          </a:p>
          <a:p>
            <a:pPr lvl="1"/>
            <a:r>
              <a:rPr lang="en-US" dirty="0" smtClean="0"/>
              <a:t>Model developers have no sales team</a:t>
            </a:r>
          </a:p>
          <a:p>
            <a:pPr lvl="1"/>
            <a:r>
              <a:rPr lang="en-US" dirty="0" smtClean="0"/>
              <a:t>Does management trust their employees more than vendors</a:t>
            </a:r>
          </a:p>
          <a:p>
            <a:r>
              <a:rPr lang="en-US" dirty="0" smtClean="0"/>
              <a:t>90% instantly vs. 100% eventually</a:t>
            </a:r>
          </a:p>
          <a:p>
            <a:r>
              <a:rPr lang="en-US" dirty="0" smtClean="0"/>
              <a:t>Vendor opacity</a:t>
            </a:r>
          </a:p>
          <a:p>
            <a:pPr lvl="1"/>
            <a:r>
              <a:rPr lang="en-US" dirty="0" smtClean="0"/>
              <a:t>Vendor models need to be validated to the same standards as internally-built models</a:t>
            </a:r>
          </a:p>
          <a:p>
            <a:pPr lvl="1"/>
            <a:r>
              <a:rPr lang="en-US" dirty="0" smtClean="0"/>
              <a:t>Some vendors hire external validator team and maybe release (redacted??) report to clients</a:t>
            </a:r>
          </a:p>
          <a:p>
            <a:pPr lvl="1"/>
            <a:r>
              <a:rPr lang="en-US" dirty="0" smtClean="0"/>
              <a:t>Anecdote – vendor quant flown in from France</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69</a:t>
            </a:fld>
            <a:endParaRPr lang="en-US" dirty="0">
              <a:ea typeface="ＭＳ Ｐゴシック" pitchFamily="-84" charset="-128"/>
            </a:endParaRPr>
          </a:p>
        </p:txBody>
      </p:sp>
    </p:spTree>
    <p:extLst>
      <p:ext uri="{BB962C8B-B14F-4D97-AF65-F5344CB8AC3E}">
        <p14:creationId xmlns:p14="http://schemas.microsoft.com/office/powerpoint/2010/main" val="4162967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What is a model – operational view</a:t>
            </a:r>
            <a:endParaRPr lang="en-US" dirty="0">
              <a:latin typeface="+mj-lt"/>
            </a:endParaRPr>
          </a:p>
        </p:txBody>
      </p:sp>
      <p:sp>
        <p:nvSpPr>
          <p:cNvPr id="3" name="Content Placeholder 2"/>
          <p:cNvSpPr>
            <a:spLocks noGrp="1"/>
          </p:cNvSpPr>
          <p:nvPr>
            <p:ph idx="1"/>
          </p:nvPr>
        </p:nvSpPr>
        <p:spPr/>
        <p:txBody>
          <a:bodyPr/>
          <a:lstStyle/>
          <a:p>
            <a:r>
              <a:rPr lang="en-US" dirty="0" smtClean="0">
                <a:latin typeface="Garamond" panose="02020404030301010803" pitchFamily="18" charset="0"/>
              </a:rPr>
              <a:t>Numerical outputs that depend on some inputs</a:t>
            </a:r>
          </a:p>
          <a:p>
            <a:pPr lvl="1"/>
            <a:r>
              <a:rPr lang="en-US" dirty="0" smtClean="0"/>
              <a:t>If the answer is always zero, it isn’t a model.</a:t>
            </a:r>
          </a:p>
          <a:p>
            <a:pPr lvl="1"/>
            <a:r>
              <a:rPr lang="en-US" dirty="0" smtClean="0">
                <a:latin typeface="Garamond" panose="02020404030301010803" pitchFamily="18" charset="0"/>
              </a:rPr>
              <a:t>Example: Non-model for pricing make-whole insurance on super-senior CDO tranches</a:t>
            </a:r>
          </a:p>
          <a:p>
            <a:r>
              <a:rPr lang="en-US" dirty="0" smtClean="0"/>
              <a:t>Assumptions</a:t>
            </a:r>
          </a:p>
          <a:p>
            <a:pPr lvl="1"/>
            <a:r>
              <a:rPr lang="en-US" dirty="0" smtClean="0">
                <a:latin typeface="Garamond" panose="02020404030301010803" pitchFamily="18" charset="0"/>
              </a:rPr>
              <a:t>Adding a column of numbers – if they are dollar amounts that’s not a model, but if they are risk exposures, adding them together is assuming 100% correlation which is a strong assumption</a:t>
            </a:r>
          </a:p>
          <a:p>
            <a:r>
              <a:rPr lang="en-US" dirty="0" smtClean="0"/>
              <a:t>Intended use – “useful business information”</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a:t>
            </a:fld>
            <a:endParaRPr lang="en-US" dirty="0">
              <a:ea typeface="ＭＳ Ｐゴシック" pitchFamily="-84" charset="-128"/>
            </a:endParaRPr>
          </a:p>
        </p:txBody>
      </p:sp>
    </p:spTree>
    <p:extLst>
      <p:ext uri="{BB962C8B-B14F-4D97-AF65-F5344CB8AC3E}">
        <p14:creationId xmlns:p14="http://schemas.microsoft.com/office/powerpoint/2010/main" val="396845450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le 3"/>
          <p:cNvSpPr>
            <a:spLocks noGrp="1"/>
          </p:cNvSpPr>
          <p:nvPr>
            <p:ph type="title"/>
          </p:nvPr>
        </p:nvSpPr>
        <p:spPr>
          <a:xfrm>
            <a:off x="1318438" y="138223"/>
            <a:ext cx="9898912" cy="1144313"/>
          </a:xfrm>
        </p:spPr>
        <p:txBody>
          <a:bodyPr/>
          <a:lstStyle/>
          <a:p>
            <a:pPr algn="ctr" eaLnBrk="1" hangingPunct="1"/>
            <a:r>
              <a:rPr lang="en-US" altLang="en-US" sz="4400" dirty="0"/>
              <a:t>There is no </a:t>
            </a:r>
            <a:r>
              <a:rPr lang="en-US" altLang="en-US" sz="4400" dirty="0" smtClean="0"/>
              <a:t>Validation Cookbook </a:t>
            </a:r>
            <a:r>
              <a:rPr lang="en-US" altLang="en-US" sz="4400" dirty="0"/>
              <a:t>cookbook</a:t>
            </a:r>
          </a:p>
        </p:txBody>
      </p:sp>
      <p:sp>
        <p:nvSpPr>
          <p:cNvPr id="31746" name="Content Placeholder 2"/>
          <p:cNvSpPr>
            <a:spLocks noGrp="1"/>
          </p:cNvSpPr>
          <p:nvPr>
            <p:ph idx="1"/>
          </p:nvPr>
        </p:nvSpPr>
        <p:spPr/>
        <p:txBody>
          <a:bodyPr/>
          <a:lstStyle/>
          <a:p>
            <a:pPr indent="0">
              <a:buNone/>
            </a:pPr>
            <a:r>
              <a:rPr lang="en-US" altLang="en-US" sz="2000" dirty="0">
                <a:cs typeface="Arial" pitchFamily="34" charset="0"/>
              </a:rPr>
              <a:t> </a:t>
            </a:r>
          </a:p>
          <a:p>
            <a:pPr marL="742950" indent="-285750"/>
            <a:endParaRPr lang="en-US" altLang="en-US" sz="2000" dirty="0">
              <a:cs typeface="Arial" pitchFamily="34" charset="0"/>
            </a:endParaRPr>
          </a:p>
          <a:p>
            <a:pPr marL="742950" indent="-285750"/>
            <a:endParaRPr lang="en-US" altLang="en-US" sz="1500" dirty="0">
              <a:cs typeface="Arial" pitchFamily="34" charset="0"/>
            </a:endParaRPr>
          </a:p>
          <a:p>
            <a:pPr eaLnBrk="1" hangingPunct="1"/>
            <a:endParaRPr lang="en-US" altLang="en-US" sz="1500" dirty="0">
              <a:latin typeface="Arial" pitchFamily="34" charset="0"/>
              <a:cs typeface="Arial"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408" y="860116"/>
            <a:ext cx="7315201" cy="54864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70</a:t>
            </a:fld>
            <a:endParaRPr lang="en-US" dirty="0">
              <a:ea typeface="ＭＳ Ｐゴシック" pitchFamily="-84" charset="-128"/>
            </a:endParaRPr>
          </a:p>
        </p:txBody>
      </p:sp>
    </p:spTree>
    <p:extLst>
      <p:ext uri="{BB962C8B-B14F-4D97-AF65-F5344CB8AC3E}">
        <p14:creationId xmlns:p14="http://schemas.microsoft.com/office/powerpoint/2010/main" val="158729719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mj-lt"/>
              </a:rPr>
              <a:t>Pre-validation checks on paperwork and regulatory compliance</a:t>
            </a:r>
          </a:p>
        </p:txBody>
      </p:sp>
      <p:sp>
        <p:nvSpPr>
          <p:cNvPr id="3" name="Content Placeholder 2"/>
          <p:cNvSpPr>
            <a:spLocks noGrp="1"/>
          </p:cNvSpPr>
          <p:nvPr>
            <p:ph idx="1"/>
          </p:nvPr>
        </p:nvSpPr>
        <p:spPr>
          <a:xfrm>
            <a:off x="562886" y="1105786"/>
            <a:ext cx="11015133" cy="5284381"/>
          </a:xfrm>
        </p:spPr>
        <p:txBody>
          <a:bodyPr/>
          <a:lstStyle/>
          <a:p>
            <a:r>
              <a:rPr lang="en-US" dirty="0" smtClean="0"/>
              <a:t>Documentation in place and signed off?</a:t>
            </a:r>
          </a:p>
          <a:p>
            <a:r>
              <a:rPr lang="en-US" dirty="0" smtClean="0"/>
              <a:t>Is it good enough to allow validator to replicate model?</a:t>
            </a:r>
          </a:p>
          <a:p>
            <a:r>
              <a:rPr lang="en-US" dirty="0" smtClean="0"/>
              <a:t>Developmental decisions adequately justified?</a:t>
            </a:r>
          </a:p>
          <a:p>
            <a:r>
              <a:rPr lang="en-US" dirty="0" smtClean="0"/>
              <a:t>Developmental evidence</a:t>
            </a:r>
          </a:p>
          <a:p>
            <a:r>
              <a:rPr lang="en-US" dirty="0" smtClean="0"/>
              <a:t>Ownership of model clearly acknowledged?</a:t>
            </a:r>
          </a:p>
          <a:p>
            <a:r>
              <a:rPr lang="en-US" dirty="0" smtClean="0"/>
              <a:t>Difficult clients</a:t>
            </a:r>
          </a:p>
          <a:p>
            <a:pPr lvl="1"/>
            <a:r>
              <a:rPr lang="en-US" dirty="0" smtClean="0"/>
              <a:t>Good </a:t>
            </a:r>
            <a:r>
              <a:rPr lang="en-US" dirty="0" err="1" smtClean="0"/>
              <a:t>modelelers</a:t>
            </a:r>
            <a:r>
              <a:rPr lang="en-US" dirty="0" smtClean="0"/>
              <a:t> but bad documenters</a:t>
            </a:r>
          </a:p>
          <a:p>
            <a:pPr lvl="1"/>
            <a:r>
              <a:rPr lang="en-US" dirty="0" smtClean="0"/>
              <a:t>Complaints about excessive validation demands</a:t>
            </a:r>
          </a:p>
          <a:p>
            <a:pPr lvl="1"/>
            <a:r>
              <a:rPr lang="en-US" dirty="0" smtClean="0"/>
              <a:t>Ad hominem attacks</a:t>
            </a:r>
          </a:p>
          <a:p>
            <a:pPr lvl="1"/>
            <a:r>
              <a:rPr lang="en-US" dirty="0" smtClean="0"/>
              <a:t>Going past validators to complain to validation management</a:t>
            </a:r>
          </a:p>
          <a:p>
            <a:r>
              <a:rPr lang="en-US" dirty="0" smtClean="0"/>
              <a:t>Risk culture – “doing the right thing” vs. “growing the business and not wasting time”</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71</a:t>
            </a:fld>
            <a:endParaRPr lang="en-US" dirty="0">
              <a:ea typeface="ＭＳ Ｐゴシック" pitchFamily="-84" charset="-128"/>
            </a:endParaRPr>
          </a:p>
        </p:txBody>
      </p:sp>
    </p:spTree>
    <p:extLst>
      <p:ext uri="{BB962C8B-B14F-4D97-AF65-F5344CB8AC3E}">
        <p14:creationId xmlns:p14="http://schemas.microsoft.com/office/powerpoint/2010/main" val="428879650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Enforcing Independence</a:t>
            </a:r>
            <a:endParaRPr lang="en-US" dirty="0">
              <a:latin typeface="+mj-lt"/>
            </a:endParaRPr>
          </a:p>
        </p:txBody>
      </p:sp>
      <p:sp>
        <p:nvSpPr>
          <p:cNvPr id="3" name="Content Placeholder 2"/>
          <p:cNvSpPr>
            <a:spLocks noGrp="1"/>
          </p:cNvSpPr>
          <p:nvPr>
            <p:ph idx="1"/>
          </p:nvPr>
        </p:nvSpPr>
        <p:spPr>
          <a:xfrm>
            <a:off x="562886" y="1488558"/>
            <a:ext cx="11015133" cy="4901609"/>
          </a:xfrm>
        </p:spPr>
        <p:txBody>
          <a:bodyPr/>
          <a:lstStyle/>
          <a:p>
            <a:r>
              <a:rPr lang="en-US" dirty="0" smtClean="0"/>
              <a:t>Ownership of model risk</a:t>
            </a:r>
          </a:p>
          <a:p>
            <a:r>
              <a:rPr lang="en-US" dirty="0" smtClean="0"/>
              <a:t>Reporting lines</a:t>
            </a:r>
          </a:p>
          <a:p>
            <a:r>
              <a:rPr lang="en-US" dirty="0" smtClean="0"/>
              <a:t>Appeals and Model Risk Committees</a:t>
            </a:r>
          </a:p>
          <a:p>
            <a:r>
              <a:rPr lang="en-US" dirty="0" smtClean="0"/>
              <a:t>Moral suasion without becoming a developer</a:t>
            </a:r>
          </a:p>
          <a:p>
            <a:r>
              <a:rPr lang="en-US" dirty="0" smtClean="0"/>
              <a:t>Validator promotions vetoed</a:t>
            </a:r>
          </a:p>
          <a:p>
            <a:r>
              <a:rPr lang="en-US" dirty="0" smtClean="0"/>
              <a:t>Whistleblowers always get punished</a:t>
            </a:r>
          </a:p>
          <a:p>
            <a:r>
              <a:rPr lang="en-US" dirty="0" smtClean="0"/>
              <a:t>Compensation aligned with independence?</a:t>
            </a:r>
          </a:p>
          <a:p>
            <a:r>
              <a:rPr lang="en-US" dirty="0"/>
              <a:t>Compensation </a:t>
            </a:r>
            <a:r>
              <a:rPr lang="en-US" dirty="0" smtClean="0"/>
              <a:t>aligned with competition to retain staff?</a:t>
            </a:r>
          </a:p>
          <a:p>
            <a:r>
              <a:rPr lang="en-US" dirty="0" smtClean="0"/>
              <a:t>Limits on revolving door between developers and validators- minimally one year</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72</a:t>
            </a:fld>
            <a:endParaRPr lang="en-US" dirty="0">
              <a:ea typeface="ＭＳ Ｐゴシック" pitchFamily="-84" charset="-128"/>
            </a:endParaRPr>
          </a:p>
        </p:txBody>
      </p:sp>
    </p:spTree>
    <p:extLst>
      <p:ext uri="{BB962C8B-B14F-4D97-AF65-F5344CB8AC3E}">
        <p14:creationId xmlns:p14="http://schemas.microsoft.com/office/powerpoint/2010/main" val="82812326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Three lines of Defense</a:t>
            </a:r>
            <a:endParaRPr lang="en-US" dirty="0">
              <a:latin typeface="+mj-lt"/>
            </a:endParaRPr>
          </a:p>
        </p:txBody>
      </p:sp>
      <p:sp>
        <p:nvSpPr>
          <p:cNvPr id="3" name="Content Placeholder 2"/>
          <p:cNvSpPr>
            <a:spLocks noGrp="1"/>
          </p:cNvSpPr>
          <p:nvPr>
            <p:ph idx="1"/>
          </p:nvPr>
        </p:nvSpPr>
        <p:spPr>
          <a:xfrm>
            <a:off x="562886" y="797442"/>
            <a:ext cx="11015133" cy="5592725"/>
          </a:xfrm>
        </p:spPr>
        <p:txBody>
          <a:bodyPr/>
          <a:lstStyle/>
          <a:p>
            <a:pPr>
              <a:spcBef>
                <a:spcPts val="0"/>
              </a:spcBef>
              <a:spcAft>
                <a:spcPts val="0"/>
              </a:spcAft>
            </a:pPr>
            <a:r>
              <a:rPr lang="en-US" sz="2000" dirty="0" smtClean="0"/>
              <a:t>Developers, Validators, Auditors</a:t>
            </a:r>
          </a:p>
          <a:p>
            <a:pPr>
              <a:spcBef>
                <a:spcPts val="0"/>
              </a:spcBef>
              <a:spcAft>
                <a:spcPts val="0"/>
              </a:spcAft>
            </a:pPr>
            <a:r>
              <a:rPr lang="en-US" sz="2000" dirty="0" smtClean="0"/>
              <a:t>Developers should document why they are comfortable enough with the model to submit it for validation</a:t>
            </a:r>
          </a:p>
          <a:p>
            <a:pPr lvl="1">
              <a:spcBef>
                <a:spcPts val="0"/>
              </a:spcBef>
              <a:spcAft>
                <a:spcPts val="0"/>
              </a:spcAft>
            </a:pPr>
            <a:r>
              <a:rPr lang="en-US" sz="2000" dirty="0" smtClean="0"/>
              <a:t>This word “comfortable” is very important.  It says that the validator is assuming enough professionalism on the part of the developer that the standard for how much to test is their own sense of good workmanship.</a:t>
            </a:r>
          </a:p>
          <a:p>
            <a:pPr>
              <a:spcBef>
                <a:spcPts val="0"/>
              </a:spcBef>
              <a:spcAft>
                <a:spcPts val="0"/>
              </a:spcAft>
            </a:pPr>
            <a:r>
              <a:rPr lang="en-US" sz="2000" dirty="0" smtClean="0"/>
              <a:t>Developer testing, process controls, monitoring, user involvement</a:t>
            </a:r>
          </a:p>
          <a:p>
            <a:pPr>
              <a:spcBef>
                <a:spcPts val="0"/>
              </a:spcBef>
              <a:spcAft>
                <a:spcPts val="0"/>
              </a:spcAft>
            </a:pPr>
            <a:r>
              <a:rPr lang="en-US" sz="2000" dirty="0" smtClean="0"/>
              <a:t>Take the High Road</a:t>
            </a:r>
          </a:p>
          <a:p>
            <a:pPr lvl="1">
              <a:spcBef>
                <a:spcPts val="0"/>
              </a:spcBef>
              <a:spcAft>
                <a:spcPts val="0"/>
              </a:spcAft>
            </a:pPr>
            <a:r>
              <a:rPr lang="en-US" sz="2000" dirty="0" smtClean="0"/>
              <a:t>The validator should not say “This documentation sucks”</a:t>
            </a:r>
          </a:p>
          <a:p>
            <a:pPr lvl="1">
              <a:spcBef>
                <a:spcPts val="0"/>
              </a:spcBef>
              <a:spcAft>
                <a:spcPts val="0"/>
              </a:spcAft>
            </a:pPr>
            <a:r>
              <a:rPr lang="en-US" sz="2000" dirty="0" smtClean="0"/>
              <a:t>Instead say “You know this subject better than we do, so we need everything spelled out in the documentation since you know what it is but we don’t”</a:t>
            </a:r>
          </a:p>
          <a:p>
            <a:pPr>
              <a:spcBef>
                <a:spcPts val="0"/>
              </a:spcBef>
              <a:spcAft>
                <a:spcPts val="0"/>
              </a:spcAft>
            </a:pPr>
            <a:r>
              <a:rPr lang="en-US" sz="2000" dirty="0" smtClean="0"/>
              <a:t>Difficult developer “This should be completely obvious to anyone of even the meanest intelligence – what’s wrong with you that you still are asking these questions”</a:t>
            </a:r>
          </a:p>
          <a:p>
            <a:pPr>
              <a:spcBef>
                <a:spcPts val="0"/>
              </a:spcBef>
              <a:spcAft>
                <a:spcPts val="0"/>
              </a:spcAft>
            </a:pPr>
            <a:r>
              <a:rPr lang="en-US" sz="2000" dirty="0" smtClean="0"/>
              <a:t>Never take it personally – they are insulting the chair you sit in, not you, even if doesn’t sound like that</a:t>
            </a:r>
          </a:p>
          <a:p>
            <a:pPr>
              <a:spcBef>
                <a:spcPts val="0"/>
              </a:spcBef>
              <a:spcAft>
                <a:spcPts val="0"/>
              </a:spcAft>
            </a:pPr>
            <a:r>
              <a:rPr lang="en-US" sz="2000" dirty="0" smtClean="0"/>
              <a:t>Remind them that it’s better for validation to find issues than regulators or the market</a:t>
            </a:r>
          </a:p>
          <a:p>
            <a:pPr>
              <a:spcBef>
                <a:spcPts val="0"/>
              </a:spcBef>
              <a:spcAft>
                <a:spcPts val="0"/>
              </a:spcAft>
            </a:pPr>
            <a:r>
              <a:rPr lang="en-US" sz="2000" dirty="0" smtClean="0"/>
              <a:t>Validators need developers’ cooperation for future validations so try not to let things blow up too much</a:t>
            </a:r>
          </a:p>
          <a:p>
            <a:pPr>
              <a:spcBef>
                <a:spcPts val="0"/>
              </a:spcBef>
              <a:spcAft>
                <a:spcPts val="0"/>
              </a:spcAft>
            </a:pPr>
            <a:r>
              <a:rPr lang="en-US" sz="2000" dirty="0" smtClean="0"/>
              <a:t>Designate a Lead validator for each model so 1</a:t>
            </a:r>
            <a:r>
              <a:rPr lang="en-US" sz="2000" baseline="30000" dirty="0" smtClean="0"/>
              <a:t>st</a:t>
            </a:r>
            <a:r>
              <a:rPr lang="en-US" sz="2000" dirty="0" smtClean="0"/>
              <a:t> line has single point of contact</a:t>
            </a:r>
          </a:p>
          <a:p>
            <a:pPr>
              <a:spcBef>
                <a:spcPts val="0"/>
              </a:spcBef>
              <a:spcAft>
                <a:spcPts val="0"/>
              </a:spcAft>
            </a:pPr>
            <a:r>
              <a:rPr lang="en-US" sz="2000" dirty="0" smtClean="0"/>
              <a:t>Try to call things “issues” instead of “model failures” or “bungling”</a:t>
            </a:r>
          </a:p>
          <a:p>
            <a:pPr>
              <a:spcBef>
                <a:spcPts val="0"/>
              </a:spcBef>
              <a:spcAft>
                <a:spcPts val="0"/>
              </a:spcAft>
            </a:pPr>
            <a:r>
              <a:rPr lang="en-US" sz="2000" dirty="0" smtClean="0"/>
              <a:t>I have nothing interesting to say about Internal Audit</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73</a:t>
            </a:fld>
            <a:endParaRPr lang="en-US" dirty="0">
              <a:ea typeface="ＭＳ Ｐゴシック" pitchFamily="-84" charset="-128"/>
            </a:endParaRPr>
          </a:p>
        </p:txBody>
      </p:sp>
    </p:spTree>
    <p:extLst>
      <p:ext uri="{BB962C8B-B14F-4D97-AF65-F5344CB8AC3E}">
        <p14:creationId xmlns:p14="http://schemas.microsoft.com/office/powerpoint/2010/main" val="222712892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Inventories</a:t>
            </a:r>
            <a:endParaRPr lang="en-US" dirty="0">
              <a:latin typeface="+mj-lt"/>
            </a:endParaRPr>
          </a:p>
        </p:txBody>
      </p:sp>
      <p:sp>
        <p:nvSpPr>
          <p:cNvPr id="3" name="Content Placeholder 2"/>
          <p:cNvSpPr>
            <a:spLocks noGrp="1"/>
          </p:cNvSpPr>
          <p:nvPr>
            <p:ph idx="1"/>
          </p:nvPr>
        </p:nvSpPr>
        <p:spPr>
          <a:xfrm>
            <a:off x="562886" y="1222744"/>
            <a:ext cx="11015133" cy="5167423"/>
          </a:xfrm>
        </p:spPr>
        <p:txBody>
          <a:bodyPr/>
          <a:lstStyle/>
          <a:p>
            <a:r>
              <a:rPr lang="en-US" dirty="0" smtClean="0"/>
              <a:t>Need a complete Inventory of all models</a:t>
            </a:r>
          </a:p>
          <a:p>
            <a:r>
              <a:rPr lang="en-US" dirty="0" smtClean="0"/>
              <a:t>Attestation of completeness must come from 1</a:t>
            </a:r>
            <a:r>
              <a:rPr lang="en-US" baseline="30000" dirty="0" smtClean="0"/>
              <a:t>st</a:t>
            </a:r>
            <a:r>
              <a:rPr lang="en-US" dirty="0" smtClean="0"/>
              <a:t> line</a:t>
            </a:r>
          </a:p>
          <a:p>
            <a:pPr lvl="1"/>
            <a:r>
              <a:rPr lang="en-US" dirty="0" smtClean="0"/>
              <a:t>If Validators really knew what models were being used they wouldn’t be sufficiently independent</a:t>
            </a:r>
          </a:p>
          <a:p>
            <a:pPr lvl="1"/>
            <a:r>
              <a:rPr lang="en-US" dirty="0" smtClean="0"/>
              <a:t>Only the developers really know what they are developing</a:t>
            </a:r>
          </a:p>
          <a:p>
            <a:r>
              <a:rPr lang="en-US" dirty="0" smtClean="0"/>
              <a:t>Inventory of not-models (“tools”)</a:t>
            </a:r>
          </a:p>
          <a:p>
            <a:r>
              <a:rPr lang="en-US" dirty="0" smtClean="0"/>
              <a:t>Are there proper incentives for developers and users to reveal models?</a:t>
            </a:r>
          </a:p>
          <a:p>
            <a:pPr lvl="1"/>
            <a:r>
              <a:rPr lang="en-US" dirty="0" smtClean="0"/>
              <a:t>“Secret” hidden models that don’t get validated don’t need documentation</a:t>
            </a:r>
          </a:p>
          <a:p>
            <a:pPr lvl="1"/>
            <a:r>
              <a:rPr lang="en-US" dirty="0" smtClean="0"/>
              <a:t>They can blow up more readily because validator has not checked them</a:t>
            </a:r>
          </a:p>
          <a:p>
            <a:pPr lvl="1"/>
            <a:r>
              <a:rPr lang="en-US" dirty="0" smtClean="0"/>
              <a:t>Need both carrots and sticks</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74</a:t>
            </a:fld>
            <a:endParaRPr lang="en-US" dirty="0">
              <a:ea typeface="ＭＳ Ｐゴシック" pitchFamily="-84" charset="-128"/>
            </a:endParaRPr>
          </a:p>
        </p:txBody>
      </p:sp>
    </p:spTree>
    <p:extLst>
      <p:ext uri="{BB962C8B-B14F-4D97-AF65-F5344CB8AC3E}">
        <p14:creationId xmlns:p14="http://schemas.microsoft.com/office/powerpoint/2010/main" val="8931613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latin typeface="+mj-lt"/>
              </a:rPr>
              <a:t>New vs. Improved</a:t>
            </a:r>
            <a:endParaRPr lang="en-US" dirty="0">
              <a:latin typeface="+mj-lt"/>
            </a:endParaRPr>
          </a:p>
        </p:txBody>
      </p:sp>
      <p:sp>
        <p:nvSpPr>
          <p:cNvPr id="3" name="Content Placeholder 2"/>
          <p:cNvSpPr>
            <a:spLocks noGrp="1"/>
          </p:cNvSpPr>
          <p:nvPr>
            <p:ph idx="1"/>
          </p:nvPr>
        </p:nvSpPr>
        <p:spPr>
          <a:xfrm>
            <a:off x="562886" y="1222744"/>
            <a:ext cx="11015133" cy="5167423"/>
          </a:xfrm>
        </p:spPr>
        <p:txBody>
          <a:bodyPr/>
          <a:lstStyle/>
          <a:p>
            <a:r>
              <a:rPr lang="en-US" dirty="0" smtClean="0"/>
              <a:t>Is every bug-fix change a new model VS only major changes (who decides what’s “major”) Vs flexibility (does this flexibility compromise independence or integrity?)</a:t>
            </a:r>
          </a:p>
          <a:p>
            <a:r>
              <a:rPr lang="en-US" dirty="0" smtClean="0"/>
              <a:t>Multiple incompatible versions if change control not sufficiently rigid</a:t>
            </a:r>
          </a:p>
          <a:p>
            <a:r>
              <a:rPr lang="en-US" dirty="0" smtClean="0"/>
              <a:t>Is code locked down?</a:t>
            </a:r>
          </a:p>
          <a:p>
            <a:r>
              <a:rPr lang="en-US" dirty="0" smtClean="0"/>
              <a:t>“Sooner plunge my arm up to the elbow in boiling oil than use the damn New York version of the model”</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75</a:t>
            </a:fld>
            <a:endParaRPr lang="en-US" dirty="0">
              <a:ea typeface="ＭＳ Ｐゴシック" pitchFamily="-84" charset="-128"/>
            </a:endParaRPr>
          </a:p>
        </p:txBody>
      </p:sp>
    </p:spTree>
    <p:extLst>
      <p:ext uri="{BB962C8B-B14F-4D97-AF65-F5344CB8AC3E}">
        <p14:creationId xmlns:p14="http://schemas.microsoft.com/office/powerpoint/2010/main" val="24750492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Moore’s Law for Human Nature</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r>
              <a:rPr lang="en-US" dirty="0"/>
              <a:t>Finance is driven by human nature.  The assumptions that financial models make are more psychology than math.</a:t>
            </a:r>
          </a:p>
          <a:p>
            <a:r>
              <a:rPr lang="en-US" dirty="0"/>
              <a:t>Moore’s Law predicts that the number of transistors on a chip will double every 18 months.  So far this has been about right.</a:t>
            </a:r>
          </a:p>
          <a:p>
            <a:r>
              <a:rPr lang="en-US" dirty="0"/>
              <a:t>The quality of computer screens doubles every 7 years or so</a:t>
            </a:r>
            <a:r>
              <a:rPr lang="en-US" dirty="0" smtClean="0"/>
              <a:t>.</a:t>
            </a:r>
          </a:p>
          <a:p>
            <a:r>
              <a:rPr lang="en-US" dirty="0" smtClean="0"/>
              <a:t>Moore’s Law with a measurable doubling time is the usual for </a:t>
            </a:r>
            <a:r>
              <a:rPr lang="en-US" dirty="0"/>
              <a:t>technological progress (see “How predictable is technological progress?” </a:t>
            </a:r>
            <a:r>
              <a:rPr lang="en-US" dirty="0" smtClean="0"/>
              <a:t>at  </a:t>
            </a:r>
            <a:r>
              <a:rPr lang="en-US" dirty="0">
                <a:hlinkClick r:id="rId2"/>
              </a:rPr>
              <a:t>http://</a:t>
            </a:r>
            <a:r>
              <a:rPr lang="en-US" dirty="0" smtClean="0">
                <a:hlinkClick r:id="rId2"/>
              </a:rPr>
              <a:t>arxiv.org/abs/1502.05274v1</a:t>
            </a:r>
            <a:r>
              <a:rPr lang="en-US" dirty="0" smtClean="0"/>
              <a:t> )</a:t>
            </a:r>
            <a:endParaRPr lang="en-US" dirty="0"/>
          </a:p>
          <a:p>
            <a:r>
              <a:rPr lang="en-US" b="1" dirty="0"/>
              <a:t>The intelligence of the hairless ape pounding the keyboard doubles every few hundred thousand </a:t>
            </a:r>
            <a:r>
              <a:rPr lang="en-US" b="1" dirty="0" smtClean="0"/>
              <a:t>years at best</a:t>
            </a:r>
            <a:r>
              <a:rPr lang="en-US" sz="2200" b="1" dirty="0" smtClean="0"/>
              <a:t>.</a:t>
            </a:r>
            <a:endParaRPr lang="en-US" sz="2200" b="1" dirty="0"/>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76</a:t>
            </a:fld>
            <a:endParaRPr lang="en-US" dirty="0">
              <a:ea typeface="ＭＳ Ｐゴシック" pitchFamily="-84" charset="-128"/>
            </a:endParaRPr>
          </a:p>
        </p:txBody>
      </p:sp>
    </p:spTree>
    <p:extLst>
      <p:ext uri="{BB962C8B-B14F-4D97-AF65-F5344CB8AC3E}">
        <p14:creationId xmlns:p14="http://schemas.microsoft.com/office/powerpoint/2010/main" val="33954494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
            </a:r>
            <a:br>
              <a:rPr lang="en-US" dirty="0" smtClean="0"/>
            </a:b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pPr fontAlgn="base">
                <a:spcBef>
                  <a:spcPct val="0"/>
                </a:spcBef>
                <a:spcAft>
                  <a:spcPct val="0"/>
                </a:spcAft>
              </a:pPr>
              <a:t>77</a:t>
            </a:fld>
            <a:endParaRPr lang="en-US" dirty="0">
              <a:ea typeface="ＭＳ Ｐゴシック" pitchFamily="-84" charset="-128"/>
            </a:endParaRPr>
          </a:p>
        </p:txBody>
      </p:sp>
    </p:spTree>
    <p:extLst>
      <p:ext uri="{BB962C8B-B14F-4D97-AF65-F5344CB8AC3E}">
        <p14:creationId xmlns:p14="http://schemas.microsoft.com/office/powerpoint/2010/main" val="257309283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5A73AE-07EC-4E16-AE50-5597F5926E94}" type="slidenum">
              <a:rPr lang="en-US" smtClean="0">
                <a:ea typeface="ＭＳ Ｐゴシック" pitchFamily="-84" charset="-128"/>
              </a:rPr>
              <a:t>78</a:t>
            </a:fld>
            <a:endParaRPr lang="en-US" dirty="0">
              <a:ea typeface="ＭＳ Ｐゴシック" pitchFamily="-84" charset="-128"/>
            </a:endParaRPr>
          </a:p>
        </p:txBody>
      </p:sp>
    </p:spTree>
    <p:extLst>
      <p:ext uri="{BB962C8B-B14F-4D97-AF65-F5344CB8AC3E}">
        <p14:creationId xmlns:p14="http://schemas.microsoft.com/office/powerpoint/2010/main" val="28970450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674" y="1259306"/>
            <a:ext cx="10515600" cy="4219073"/>
          </a:xfrm>
        </p:spPr>
        <p:txBody>
          <a:bodyPr>
            <a:noAutofit/>
          </a:bodyPr>
          <a:lstStyle/>
          <a:p>
            <a:pPr algn="ctr"/>
            <a:r>
              <a:rPr lang="en-US" sz="6600" dirty="0" smtClean="0"/>
              <a:t>Session Three: </a:t>
            </a:r>
            <a:br>
              <a:rPr lang="en-US" sz="6600" dirty="0" smtClean="0"/>
            </a:br>
            <a:r>
              <a:rPr lang="en-US" sz="6600" dirty="0" smtClean="0"/>
              <a:t>Distributions and Data  </a:t>
            </a:r>
            <a:br>
              <a:rPr lang="en-US" sz="6600" dirty="0" smtClean="0"/>
            </a:br>
            <a:r>
              <a:rPr lang="en-US" sz="6600" dirty="0" smtClean="0"/>
              <a:t>Statistical Quirks</a:t>
            </a:r>
            <a:endParaRPr lang="en-US" sz="66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79</a:t>
            </a:fld>
            <a:endParaRPr lang="en-US" dirty="0">
              <a:ea typeface="ＭＳ Ｐゴシック" pitchFamily="-84" charset="-128"/>
            </a:endParaRPr>
          </a:p>
        </p:txBody>
      </p:sp>
    </p:spTree>
    <p:extLst>
      <p:ext uri="{BB962C8B-B14F-4D97-AF65-F5344CB8AC3E}">
        <p14:creationId xmlns:p14="http://schemas.microsoft.com/office/powerpoint/2010/main" val="1893284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Becoming a model</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latin typeface="Garamond" panose="02020404030301010803" pitchFamily="18" charset="0"/>
              </a:rPr>
              <a:t>Alice creates a spreadsheet to aggregate the group’s positions for reporting – not a model</a:t>
            </a:r>
          </a:p>
          <a:p>
            <a:r>
              <a:rPr lang="en-US" dirty="0" smtClean="0"/>
              <a:t>Bob enhances the spreadsheet with each position’s risk numbers from the daily risk report- still not a model</a:t>
            </a:r>
          </a:p>
          <a:p>
            <a:r>
              <a:rPr lang="en-US" dirty="0" smtClean="0">
                <a:latin typeface="Garamond" panose="02020404030301010803" pitchFamily="18" charset="0"/>
              </a:rPr>
              <a:t>Carol enhances the spreadsheet with what-if calculations for potential buys and sells – maybe a model, depending on what kind of calculations</a:t>
            </a:r>
          </a:p>
          <a:p>
            <a:r>
              <a:rPr lang="en-US" dirty="0" smtClean="0"/>
              <a:t>David codes the risk calculation into the spreadsheet so it can run more often than daily – now it’s definitely a model</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a:t>
            </a:fld>
            <a:endParaRPr lang="en-US" dirty="0">
              <a:ea typeface="ＭＳ Ｐゴシック" pitchFamily="-84" charset="-128"/>
            </a:endParaRPr>
          </a:p>
        </p:txBody>
      </p:sp>
    </p:spTree>
    <p:extLst>
      <p:ext uri="{BB962C8B-B14F-4D97-AF65-F5344CB8AC3E}">
        <p14:creationId xmlns:p14="http://schemas.microsoft.com/office/powerpoint/2010/main" val="21130987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More caveats</a:t>
            </a:r>
            <a:endParaRPr lang="en-US" dirty="0">
              <a:latin typeface="+mj-lt"/>
            </a:endParaRPr>
          </a:p>
        </p:txBody>
      </p:sp>
      <p:sp>
        <p:nvSpPr>
          <p:cNvPr id="3" name="Content Placeholder 2"/>
          <p:cNvSpPr>
            <a:spLocks noGrp="1"/>
          </p:cNvSpPr>
          <p:nvPr>
            <p:ph idx="1"/>
          </p:nvPr>
        </p:nvSpPr>
        <p:spPr/>
        <p:txBody>
          <a:bodyPr>
            <a:normAutofit/>
          </a:bodyPr>
          <a:lstStyle/>
          <a:p>
            <a:r>
              <a:rPr lang="en-US" dirty="0"/>
              <a:t>If you don’t actually work any examples similar to what I will discuss, the talk will just be bubbles – shiny and pretty for a few seconds, then disappears in a spray of i.i.d. soap.</a:t>
            </a:r>
          </a:p>
          <a:p>
            <a:r>
              <a:rPr lang="en-US" dirty="0"/>
              <a:t>There may be some </a:t>
            </a:r>
            <a:r>
              <a:rPr lang="en-US" dirty="0" err="1"/>
              <a:t>LOLcat</a:t>
            </a:r>
            <a:r>
              <a:rPr lang="en-US" dirty="0"/>
              <a:t> pictures.</a:t>
            </a:r>
          </a:p>
          <a:p>
            <a:r>
              <a:rPr lang="en-US" dirty="0"/>
              <a:t>There are no Laws of Finance. Financial data do not follow any stochastic process, but Wall Street uses heuristics – build models as if the models worked, so an approximate answer can be found.</a:t>
            </a:r>
          </a:p>
          <a:p>
            <a:r>
              <a:rPr lang="en-US" dirty="0" smtClean="0"/>
              <a:t>This session will be very quantitative.</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80</a:t>
            </a:fld>
            <a:endParaRPr lang="en-US" dirty="0">
              <a:ea typeface="ＭＳ Ｐゴシック" pitchFamily="-84" charset="-128"/>
            </a:endParaRPr>
          </a:p>
        </p:txBody>
      </p:sp>
    </p:spTree>
    <p:extLst>
      <p:ext uri="{BB962C8B-B14F-4D97-AF65-F5344CB8AC3E}">
        <p14:creationId xmlns:p14="http://schemas.microsoft.com/office/powerpoint/2010/main" val="42640816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114" y="2376805"/>
            <a:ext cx="10515600" cy="1325563"/>
          </a:xfrm>
        </p:spPr>
        <p:txBody>
          <a:bodyPr/>
          <a:lstStyle/>
          <a:p>
            <a:r>
              <a:rPr lang="en-US" sz="4800" dirty="0" smtClean="0"/>
              <a:t>Beyond</a:t>
            </a:r>
            <a:br>
              <a:rPr lang="en-US" sz="4800" dirty="0" smtClean="0"/>
            </a:br>
            <a:r>
              <a:rPr lang="en-US" sz="4800" dirty="0" smtClean="0"/>
              <a:t>Multivariate Gaussian Stationarity</a:t>
            </a:r>
            <a:endParaRPr lang="en-US" sz="4800" dirty="0"/>
          </a:p>
        </p:txBody>
      </p:sp>
      <p:sp>
        <p:nvSpPr>
          <p:cNvPr id="4"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81</a:t>
            </a:fld>
            <a:endParaRPr lang="en-US" dirty="0">
              <a:ea typeface="ＭＳ Ｐゴシック" pitchFamily="-84" charset="-128"/>
            </a:endParaRPr>
          </a:p>
        </p:txBody>
      </p:sp>
    </p:spTree>
    <p:extLst>
      <p:ext uri="{BB962C8B-B14F-4D97-AF65-F5344CB8AC3E}">
        <p14:creationId xmlns:p14="http://schemas.microsoft.com/office/powerpoint/2010/main" val="141967220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Traditional Assumptions</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t>Variables are either normal or lognormal (MESOKURTICITY)</a:t>
            </a:r>
          </a:p>
          <a:p>
            <a:r>
              <a:rPr lang="en-US" dirty="0" smtClean="0"/>
              <a:t>Pearson correlations describe the association between variables (the infamous GAUSSIAN COPULA)</a:t>
            </a:r>
          </a:p>
          <a:p>
            <a:r>
              <a:rPr lang="en-US" dirty="0" smtClean="0"/>
              <a:t>A representative sample exists (HOMOGENEITY)</a:t>
            </a:r>
          </a:p>
          <a:p>
            <a:r>
              <a:rPr lang="en-US" dirty="0" smtClean="0"/>
              <a:t>Past performance predicts future events (STATIONARITY)</a:t>
            </a:r>
          </a:p>
          <a:p>
            <a:r>
              <a:rPr lang="en-US" dirty="0" smtClean="0"/>
              <a:t>One year’s data on 1000 companies is a good proxy for any one firm followed for a millennium (ERGODICITY)</a:t>
            </a:r>
          </a:p>
          <a:p>
            <a:r>
              <a:rPr lang="en-US" dirty="0" smtClean="0"/>
              <a:t>Regressions are linear with no cross-terms or threshholding (LINEARITY)</a:t>
            </a:r>
          </a:p>
          <a:p>
            <a:r>
              <a:rPr lang="en-US" dirty="0" smtClean="0"/>
              <a:t>Outliers can be disregarded (HUBRIS)</a:t>
            </a: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82</a:t>
            </a:fld>
            <a:endParaRPr lang="en-US" dirty="0">
              <a:ea typeface="ＭＳ Ｐゴシック" pitchFamily="-84" charset="-128"/>
            </a:endParaRPr>
          </a:p>
        </p:txBody>
      </p:sp>
    </p:spTree>
    <p:extLst>
      <p:ext uri="{BB962C8B-B14F-4D97-AF65-F5344CB8AC3E}">
        <p14:creationId xmlns:p14="http://schemas.microsoft.com/office/powerpoint/2010/main" val="36265837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Why they are traditional</a:t>
            </a:r>
            <a:endParaRPr lang="en-US" dirty="0">
              <a:latin typeface="+mj-lt"/>
            </a:endParaRPr>
          </a:p>
        </p:txBody>
      </p:sp>
      <p:sp>
        <p:nvSpPr>
          <p:cNvPr id="3" name="Content Placeholder 2"/>
          <p:cNvSpPr>
            <a:spLocks noGrp="1"/>
          </p:cNvSpPr>
          <p:nvPr>
            <p:ph idx="1"/>
          </p:nvPr>
        </p:nvSpPr>
        <p:spPr/>
        <p:txBody>
          <a:bodyPr>
            <a:noAutofit/>
          </a:bodyPr>
          <a:lstStyle/>
          <a:p>
            <a:r>
              <a:rPr lang="en-US" dirty="0"/>
              <a:t>The great success of Black-Scholes does not mean all the underlying assumptions were correct, nor </a:t>
            </a:r>
            <a:r>
              <a:rPr lang="en-US" dirty="0" smtClean="0"/>
              <a:t>does </a:t>
            </a:r>
            <a:r>
              <a:rPr lang="en-US" dirty="0"/>
              <a:t>it mean that we cannot improve on it </a:t>
            </a:r>
            <a:r>
              <a:rPr lang="en-US" dirty="0" smtClean="0"/>
              <a:t>41 </a:t>
            </a:r>
            <a:r>
              <a:rPr lang="en-US" dirty="0"/>
              <a:t>years </a:t>
            </a:r>
            <a:r>
              <a:rPr lang="en-US" dirty="0" smtClean="0"/>
              <a:t>later.</a:t>
            </a:r>
            <a:endParaRPr lang="en-US" dirty="0"/>
          </a:p>
          <a:p>
            <a:r>
              <a:rPr lang="en-US" dirty="0"/>
              <a:t>BS assumes everything is </a:t>
            </a:r>
            <a:r>
              <a:rPr lang="en-US" dirty="0" smtClean="0"/>
              <a:t>lognormal with constant vol</a:t>
            </a:r>
            <a:r>
              <a:rPr lang="en-US" dirty="0"/>
              <a:t>atility in a perfectly liquid market with zero bid-ask spread, etc.)</a:t>
            </a:r>
          </a:p>
          <a:p>
            <a:r>
              <a:rPr lang="en-US" dirty="0" smtClean="0"/>
              <a:t> </a:t>
            </a:r>
            <a:r>
              <a:rPr lang="en-US" dirty="0"/>
              <a:t>Lognormal processes have the advantage that they are easy to work with and never drop </a:t>
            </a:r>
            <a:r>
              <a:rPr lang="en-US" dirty="0" smtClean="0"/>
              <a:t>below zero.</a:t>
            </a:r>
            <a:endParaRPr lang="en-US" dirty="0"/>
          </a:p>
          <a:p>
            <a:r>
              <a:rPr lang="en-US" dirty="0" smtClean="0"/>
              <a:t>Ordinary </a:t>
            </a:r>
            <a:r>
              <a:rPr lang="en-US" dirty="0"/>
              <a:t>Pearson correlations and Gaussian copulas are easy to work with and have very few </a:t>
            </a:r>
            <a:r>
              <a:rPr lang="en-US" dirty="0" smtClean="0"/>
              <a:t>parameters </a:t>
            </a:r>
            <a:r>
              <a:rPr lang="en-US" dirty="0"/>
              <a:t>to calibrate</a:t>
            </a:r>
            <a:r>
              <a:rPr lang="en-US" dirty="0" smtClean="0"/>
              <a:t>.</a:t>
            </a:r>
            <a:endParaRPr lang="en-US" dirty="0"/>
          </a:p>
          <a:p>
            <a:r>
              <a:rPr lang="en-US" dirty="0"/>
              <a:t> If you assume every new data point is a regime change you can’t do any historical studies. If you </a:t>
            </a:r>
            <a:r>
              <a:rPr lang="en-US" dirty="0" smtClean="0"/>
              <a:t>assume </a:t>
            </a:r>
            <a:r>
              <a:rPr lang="en-US" dirty="0"/>
              <a:t>no two assets have similar dynamics you can’t do panel studies or use proxies. On the </a:t>
            </a:r>
            <a:r>
              <a:rPr lang="en-US" dirty="0" smtClean="0"/>
              <a:t>other </a:t>
            </a:r>
            <a:r>
              <a:rPr lang="en-US" dirty="0"/>
              <a:t>hand regime changes can and do happen</a:t>
            </a:r>
            <a:r>
              <a:rPr lang="en-US" dirty="0" smtClean="0"/>
              <a:t>.</a:t>
            </a:r>
            <a:endParaRPr lang="en-US" dirty="0"/>
          </a:p>
          <a:p>
            <a:r>
              <a:rPr lang="en-US" dirty="0"/>
              <a:t> Expediency and tractability can conflict with accuracy. This is a trade-off.</a:t>
            </a:r>
            <a:endParaRPr lang="en-US" dirty="0" smtClean="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83</a:t>
            </a:fld>
            <a:endParaRPr lang="en-US" dirty="0">
              <a:ea typeface="ＭＳ Ｐゴシック" pitchFamily="-84" charset="-128"/>
            </a:endParaRPr>
          </a:p>
        </p:txBody>
      </p:sp>
    </p:spTree>
    <p:extLst>
      <p:ext uri="{BB962C8B-B14F-4D97-AF65-F5344CB8AC3E}">
        <p14:creationId xmlns:p14="http://schemas.microsoft.com/office/powerpoint/2010/main" val="393764133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Univariate </a:t>
            </a:r>
            <a:endParaRPr lang="en-US" dirty="0">
              <a:latin typeface="+mj-lt"/>
            </a:endParaRPr>
          </a:p>
        </p:txBody>
      </p:sp>
      <p:sp>
        <p:nvSpPr>
          <p:cNvPr id="3" name="Content Placeholder 2"/>
          <p:cNvSpPr>
            <a:spLocks noGrp="1"/>
          </p:cNvSpPr>
          <p:nvPr>
            <p:ph idx="1"/>
          </p:nvPr>
        </p:nvSpPr>
        <p:spPr/>
        <p:txBody>
          <a:bodyPr>
            <a:noAutofit/>
          </a:bodyPr>
          <a:lstStyle/>
          <a:p>
            <a:r>
              <a:rPr lang="en-US" dirty="0" smtClean="0"/>
              <a:t>There </a:t>
            </a:r>
            <a:r>
              <a:rPr lang="en-US" dirty="0"/>
              <a:t>are several </a:t>
            </a:r>
            <a:r>
              <a:rPr lang="en-US" dirty="0" smtClean="0"/>
              <a:t>alternati</a:t>
            </a:r>
            <a:r>
              <a:rPr lang="en-US" dirty="0"/>
              <a:t>ves to Gaussians and </a:t>
            </a:r>
            <a:r>
              <a:rPr lang="en-US" dirty="0" err="1" smtClean="0"/>
              <a:t>lognormals</a:t>
            </a:r>
            <a:r>
              <a:rPr lang="en-US" dirty="0" smtClean="0"/>
              <a:t> </a:t>
            </a:r>
            <a:r>
              <a:rPr lang="en-US" dirty="0"/>
              <a:t>that I have used or seen used</a:t>
            </a:r>
            <a:r>
              <a:rPr lang="en-US" dirty="0" smtClean="0"/>
              <a:t>:</a:t>
            </a:r>
            <a:endParaRPr lang="en-US" dirty="0"/>
          </a:p>
          <a:p>
            <a:pPr marL="228600" lvl="1" indent="0">
              <a:buNone/>
            </a:pPr>
            <a:r>
              <a:rPr lang="en-US" dirty="0" smtClean="0"/>
              <a:t>1</a:t>
            </a:r>
            <a:r>
              <a:rPr lang="en-US" dirty="0"/>
              <a:t>. </a:t>
            </a:r>
            <a:r>
              <a:rPr lang="en-US" dirty="0" smtClean="0"/>
              <a:t>Mixture-of-</a:t>
            </a:r>
            <a:r>
              <a:rPr lang="en-US" dirty="0" err="1" smtClean="0"/>
              <a:t>normals</a:t>
            </a:r>
            <a:endParaRPr lang="en-US" dirty="0"/>
          </a:p>
          <a:p>
            <a:pPr marL="228600" lvl="1" indent="0">
              <a:buNone/>
            </a:pPr>
            <a:r>
              <a:rPr lang="en-US" dirty="0"/>
              <a:t>2. Generalized </a:t>
            </a:r>
            <a:r>
              <a:rPr lang="en-US" dirty="0" smtClean="0"/>
              <a:t>Gaussians</a:t>
            </a:r>
            <a:endParaRPr lang="en-US" dirty="0"/>
          </a:p>
          <a:p>
            <a:pPr marL="228600" lvl="1" indent="0">
              <a:buNone/>
            </a:pPr>
            <a:r>
              <a:rPr lang="en-US" dirty="0"/>
              <a:t>3. Confluent </a:t>
            </a:r>
            <a:r>
              <a:rPr lang="en-US" dirty="0" err="1"/>
              <a:t>Hypergeometric</a:t>
            </a:r>
            <a:r>
              <a:rPr lang="en-US" dirty="0"/>
              <a:t> (Constant Elasticity of Variance), Bessel functions, Student-t, and </a:t>
            </a:r>
            <a:r>
              <a:rPr lang="en-US" dirty="0" smtClean="0"/>
              <a:t>other </a:t>
            </a:r>
            <a:r>
              <a:rPr lang="en-US" dirty="0"/>
              <a:t>non-Gaussian “Special Functions” that integrate to one so you can use them as a </a:t>
            </a:r>
            <a:r>
              <a:rPr lang="en-US" dirty="0" smtClean="0"/>
              <a:t>probability density</a:t>
            </a:r>
            <a:endParaRPr lang="en-US" dirty="0"/>
          </a:p>
          <a:p>
            <a:pPr marL="228600" lvl="1" indent="0">
              <a:buNone/>
            </a:pPr>
            <a:r>
              <a:rPr lang="en-US" dirty="0"/>
              <a:t>4. Empirical </a:t>
            </a:r>
            <a:r>
              <a:rPr lang="en-US" dirty="0" err="1"/>
              <a:t>Histograms,usually</a:t>
            </a:r>
            <a:r>
              <a:rPr lang="en-US" dirty="0"/>
              <a:t> smoothed using some kernel or </a:t>
            </a:r>
            <a:r>
              <a:rPr lang="en-US" dirty="0" smtClean="0"/>
              <a:t>spline</a:t>
            </a:r>
            <a:endParaRPr lang="en-US" dirty="0"/>
          </a:p>
          <a:p>
            <a:pPr marL="228600" lvl="1" indent="0">
              <a:buNone/>
            </a:pPr>
            <a:r>
              <a:rPr lang="en-US" dirty="0"/>
              <a:t>5. Jump </a:t>
            </a:r>
            <a:r>
              <a:rPr lang="en-US" dirty="0" smtClean="0"/>
              <a:t>–Diffusions</a:t>
            </a:r>
            <a:endParaRPr lang="en-US" dirty="0"/>
          </a:p>
          <a:p>
            <a:pPr marL="228600" lvl="1" indent="0">
              <a:buNone/>
            </a:pPr>
            <a:r>
              <a:rPr lang="en-US" dirty="0"/>
              <a:t> Don’t settle on your approach based on only one day’s data </a:t>
            </a:r>
            <a:r>
              <a:rPr lang="en-US" dirty="0" smtClean="0"/>
              <a:t>– </a:t>
            </a:r>
            <a:r>
              <a:rPr lang="en-US" dirty="0"/>
              <a:t>the markets change and you </a:t>
            </a:r>
            <a:r>
              <a:rPr lang="en-US" dirty="0" smtClean="0"/>
              <a:t>want one </a:t>
            </a:r>
            <a:r>
              <a:rPr lang="en-US" dirty="0"/>
              <a:t>that usually works okay, and not a model that’s perfect sometimes and lousy other times</a:t>
            </a:r>
            <a:r>
              <a:rPr lang="en-US" dirty="0" smtClean="0"/>
              <a:t>.</a:t>
            </a:r>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84</a:t>
            </a:fld>
            <a:endParaRPr lang="en-US" dirty="0">
              <a:ea typeface="ＭＳ Ｐゴシック" pitchFamily="-84" charset="-128"/>
            </a:endParaRPr>
          </a:p>
        </p:txBody>
      </p:sp>
    </p:spTree>
    <p:extLst>
      <p:ext uri="{BB962C8B-B14F-4D97-AF65-F5344CB8AC3E}">
        <p14:creationId xmlns:p14="http://schemas.microsoft.com/office/powerpoint/2010/main" val="148050392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690688"/>
          </a:xfrm>
        </p:spPr>
        <p:txBody>
          <a:bodyPr/>
          <a:lstStyle/>
          <a:p>
            <a:r>
              <a:rPr lang="en-US" dirty="0" smtClean="0">
                <a:latin typeface="+mj-lt"/>
              </a:rPr>
              <a:t>The Easy Way</a:t>
            </a:r>
            <a:endParaRPr lang="en-US" dirty="0">
              <a:latin typeface="+mj-lt"/>
            </a:endParaRPr>
          </a:p>
        </p:txBody>
      </p:sp>
      <p:sp>
        <p:nvSpPr>
          <p:cNvPr id="3" name="Content Placeholder 2"/>
          <p:cNvSpPr>
            <a:spLocks noGrp="1"/>
          </p:cNvSpPr>
          <p:nvPr>
            <p:ph idx="1"/>
          </p:nvPr>
        </p:nvSpPr>
        <p:spPr/>
        <p:txBody>
          <a:bodyPr/>
          <a:lstStyle/>
          <a:p>
            <a:pPr marL="0" indent="0">
              <a:buNone/>
            </a:pPr>
            <a:r>
              <a:rPr lang="en-US" dirty="0"/>
              <a:t> </a:t>
            </a:r>
            <a:endParaRPr lang="en-US" dirty="0">
              <a:latin typeface="Garamond" panose="02020404030301010803"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55875" y="1143001"/>
            <a:ext cx="7056438" cy="5186661"/>
          </a:xfrm>
          <a:prstGeom prst="rect">
            <a:avLst/>
          </a:prstGeom>
        </p:spPr>
      </p:pic>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85</a:t>
            </a:fld>
            <a:endParaRPr lang="en-US" dirty="0">
              <a:ea typeface="ＭＳ Ｐゴシック" pitchFamily="-84" charset="-128"/>
            </a:endParaRPr>
          </a:p>
        </p:txBody>
      </p:sp>
    </p:spTree>
    <p:extLst>
      <p:ext uri="{BB962C8B-B14F-4D97-AF65-F5344CB8AC3E}">
        <p14:creationId xmlns:p14="http://schemas.microsoft.com/office/powerpoint/2010/main" val="395467620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 Tails</a:t>
            </a:r>
            <a:endParaRPr lang="en-US" dirty="0"/>
          </a:p>
        </p:txBody>
      </p:sp>
      <p:sp>
        <p:nvSpPr>
          <p:cNvPr id="3" name="Content Placeholder 2"/>
          <p:cNvSpPr>
            <a:spLocks noGrp="1"/>
          </p:cNvSpPr>
          <p:nvPr>
            <p:ph idx="1"/>
          </p:nvPr>
        </p:nvSpPr>
        <p:spPr/>
        <p:txBody>
          <a:bodyPr>
            <a:normAutofit/>
          </a:bodyPr>
          <a:lstStyle/>
          <a:p>
            <a:r>
              <a:rPr lang="en-US" dirty="0" smtClean="0"/>
              <a:t>Most financial </a:t>
            </a:r>
            <a:r>
              <a:rPr lang="en-US" dirty="0" err="1" smtClean="0"/>
              <a:t>timeseries</a:t>
            </a:r>
            <a:r>
              <a:rPr lang="en-US" dirty="0" smtClean="0"/>
              <a:t> have fat tails (leptokurtic) and are not symmetric.  But it is easy to check this for any that you care about.</a:t>
            </a:r>
          </a:p>
          <a:p>
            <a:r>
              <a:rPr lang="en-US" dirty="0" smtClean="0"/>
              <a:t>Example: A few jobs ago I fit the distribution of 2-week changes in spreads of single-B bonds to a model with a fat-tailed distribution of ordinary changes plus skewed fat-tailed jump probabilities for up and down jumps. </a:t>
            </a:r>
          </a:p>
          <a:p>
            <a:r>
              <a:rPr lang="en-US" dirty="0" smtClean="0"/>
              <a:t> The only way to say some moves were jumps was that I had already subtracted the best-fit fat-tail.  Individual observations could not be definitively classified as jump or fat-tail.</a:t>
            </a:r>
          </a:p>
          <a:p>
            <a:endParaRPr lang="en-US" dirty="0" smtClean="0">
              <a:latin typeface="Garamond" panose="02020404030301010803" pitchFamily="18" charset="0"/>
            </a:endParaRPr>
          </a:p>
          <a:p>
            <a:endParaRPr lang="en-US" dirty="0"/>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86</a:t>
            </a:fld>
            <a:endParaRPr lang="en-US" dirty="0">
              <a:ea typeface="ＭＳ Ｐゴシック" pitchFamily="-84" charset="-128"/>
            </a:endParaRPr>
          </a:p>
        </p:txBody>
      </p:sp>
    </p:spTree>
    <p:extLst>
      <p:ext uri="{BB962C8B-B14F-4D97-AF65-F5344CB8AC3E}">
        <p14:creationId xmlns:p14="http://schemas.microsoft.com/office/powerpoint/2010/main" val="283925924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Tukey</a:t>
            </a:r>
            <a:r>
              <a:rPr lang="en-US" dirty="0" smtClean="0"/>
              <a:t> </a:t>
            </a:r>
            <a:r>
              <a:rPr lang="en-US" dirty="0" err="1" smtClean="0"/>
              <a:t>gXh</a:t>
            </a:r>
            <a:endParaRPr lang="en-US" dirty="0"/>
          </a:p>
        </p:txBody>
      </p:sp>
      <p:sp>
        <p:nvSpPr>
          <p:cNvPr id="3" name="Content Placeholder 2"/>
          <p:cNvSpPr>
            <a:spLocks noGrp="1"/>
          </p:cNvSpPr>
          <p:nvPr>
            <p:ph idx="1"/>
          </p:nvPr>
        </p:nvSpPr>
        <p:spPr>
          <a:xfrm>
            <a:off x="562886" y="851876"/>
            <a:ext cx="11015133" cy="5111369"/>
          </a:xfrm>
        </p:spPr>
        <p:txBody>
          <a:bodyPr/>
          <a:lstStyle/>
          <a:p>
            <a:r>
              <a:rPr lang="en-US" dirty="0" smtClean="0"/>
              <a:t>The functional form for my fat-tailed distributions was </a:t>
            </a:r>
            <a:r>
              <a:rPr lang="en-US" dirty="0" err="1" smtClean="0"/>
              <a:t>Tukey’s</a:t>
            </a:r>
            <a:r>
              <a:rPr lang="en-US" dirty="0" smtClean="0"/>
              <a:t> </a:t>
            </a:r>
            <a:r>
              <a:rPr lang="en-US" dirty="0" err="1" smtClean="0"/>
              <a:t>g×h</a:t>
            </a:r>
            <a:endParaRPr lang="en-US" dirty="0" smtClean="0"/>
          </a:p>
          <a:p>
            <a:endParaRPr lang="en-US" dirty="0"/>
          </a:p>
          <a:p>
            <a:endParaRPr lang="en-US" dirty="0" smtClean="0"/>
          </a:p>
          <a:p>
            <a:endParaRPr lang="en-US" dirty="0"/>
          </a:p>
          <a:p>
            <a:r>
              <a:rPr lang="en-US" dirty="0" smtClean="0"/>
              <a:t>Where Z is (data – µ)/</a:t>
            </a:r>
            <a:r>
              <a:rPr lang="el-GR" dirty="0" smtClean="0"/>
              <a:t>σ</a:t>
            </a:r>
            <a:r>
              <a:rPr lang="en-US" dirty="0"/>
              <a:t>, g controls </a:t>
            </a:r>
            <a:r>
              <a:rPr lang="en-US" dirty="0" err="1"/>
              <a:t>skewness</a:t>
            </a:r>
            <a:r>
              <a:rPr lang="en-US" dirty="0"/>
              <a:t>, and h controls how fat the tail is. </a:t>
            </a:r>
          </a:p>
          <a:p>
            <a:r>
              <a:rPr lang="en-US" dirty="0" smtClean="0"/>
              <a:t>Using one </a:t>
            </a:r>
            <a:r>
              <a:rPr lang="en-US" dirty="0" err="1"/>
              <a:t>gXh</a:t>
            </a:r>
            <a:r>
              <a:rPr lang="en-US" dirty="0"/>
              <a:t> for </a:t>
            </a:r>
            <a:r>
              <a:rPr lang="en-US" dirty="0" smtClean="0"/>
              <a:t>the bulk, and separate </a:t>
            </a:r>
            <a:r>
              <a:rPr lang="en-US" dirty="0" err="1" smtClean="0"/>
              <a:t>gXh</a:t>
            </a:r>
            <a:r>
              <a:rPr lang="en-US" dirty="0" smtClean="0"/>
              <a:t> for each tail, dramatically reduced fitting error.</a:t>
            </a:r>
          </a:p>
          <a:p>
            <a:endParaRPr lang="en-US" dirty="0"/>
          </a:p>
        </p:txBody>
      </p:sp>
      <p:sp>
        <p:nvSpPr>
          <p:cNvPr id="5" name="Footer Placeholder 4"/>
          <p:cNvSpPr>
            <a:spLocks noGrp="1"/>
          </p:cNvSpPr>
          <p:nvPr>
            <p:ph type="ftr" sz="quarter" idx="4294967295"/>
          </p:nvPr>
        </p:nvSpPr>
        <p:spPr>
          <a:xfrm>
            <a:off x="4165600" y="6356351"/>
            <a:ext cx="3860800" cy="365125"/>
          </a:xfrm>
          <a:prstGeom prst="rect">
            <a:avLst/>
          </a:prstGeom>
        </p:spPr>
        <p:txBody>
          <a:bodyPr/>
          <a:lstStyle/>
          <a:p>
            <a:r>
              <a:rPr lang="en-US" smtClean="0"/>
              <a:t>Model Validation course</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a:lstStyle/>
          <a:p>
            <a:fld id="{F17C1415-C776-474F-BAD1-B26698B1640A}" type="slidenum">
              <a:rPr lang="en-US" smtClean="0"/>
              <a:pPr/>
              <a:t>87</a:t>
            </a:fld>
            <a:endParaRPr lang="en-US"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949324" y="3792482"/>
            <a:ext cx="7242676" cy="204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4641" y="1178668"/>
            <a:ext cx="6248400" cy="1234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86903" y="3925188"/>
            <a:ext cx="9446683" cy="2229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8647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82550"/>
            <a:ext cx="10515600" cy="1325563"/>
          </a:xfrm>
        </p:spPr>
        <p:txBody>
          <a:bodyPr>
            <a:normAutofit/>
          </a:bodyPr>
          <a:lstStyle/>
          <a:p>
            <a:r>
              <a:rPr lang="en-US" sz="3200" dirty="0"/>
              <a:t>Sometimes the tail can mask the rest of the picture</a:t>
            </a:r>
          </a:p>
        </p:txBody>
      </p:sp>
      <p:sp>
        <p:nvSpPr>
          <p:cNvPr id="3" name="Content Placeholder 2"/>
          <p:cNvSpPr>
            <a:spLocks noGrp="1"/>
          </p:cNvSpPr>
          <p:nvPr>
            <p:ph idx="1"/>
          </p:nvPr>
        </p:nvSpPr>
        <p:spPr/>
        <p:txBody>
          <a:bodyPr/>
          <a:lstStyle/>
          <a:p>
            <a:pPr marL="0" indent="0">
              <a:buNone/>
            </a:pPr>
            <a:r>
              <a:rPr lang="en-US" dirty="0"/>
              <a:t> </a:t>
            </a:r>
            <a:endParaRPr lang="en-US" dirty="0">
              <a:latin typeface="Garamond" panose="02020404030301010803" pitchFamily="18"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971800" y="990601"/>
            <a:ext cx="5562600" cy="5456385"/>
          </a:xfrm>
          <a:prstGeom prst="rect">
            <a:avLst/>
          </a:prstGeom>
        </p:spPr>
      </p:pic>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88</a:t>
            </a:fld>
            <a:endParaRPr lang="en-US" dirty="0">
              <a:ea typeface="ＭＳ Ｐゴシック" pitchFamily="-84" charset="-128"/>
            </a:endParaRPr>
          </a:p>
        </p:txBody>
      </p:sp>
    </p:spTree>
    <p:extLst>
      <p:ext uri="{BB962C8B-B14F-4D97-AF65-F5344CB8AC3E}">
        <p14:creationId xmlns:p14="http://schemas.microsoft.com/office/powerpoint/2010/main" val="17291669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606" y="195416"/>
            <a:ext cx="10515600" cy="1325563"/>
          </a:xfrm>
        </p:spPr>
        <p:txBody>
          <a:bodyPr/>
          <a:lstStyle/>
          <a:p>
            <a:r>
              <a:rPr lang="en-US" dirty="0" smtClean="0"/>
              <a:t>Other Copula Densities</a:t>
            </a:r>
            <a:endParaRPr lang="en-US" dirty="0">
              <a:latin typeface="Garamond" panose="02020404030301010803" pitchFamily="18" charset="0"/>
            </a:endParaRPr>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latin typeface="Courier New" pitchFamily="49" charset="0"/>
            </a:endParaRPr>
          </a:p>
          <a:p>
            <a:pPr marL="0" indent="0">
              <a:buNone/>
            </a:pPr>
            <a:endParaRPr lang="en-US" dirty="0" smtClean="0">
              <a:latin typeface="Courier New" pitchFamily="49" charset="0"/>
            </a:endParaRPr>
          </a:p>
          <a:p>
            <a:pPr marL="0" indent="0">
              <a:buNone/>
            </a:pPr>
            <a:endParaRPr lang="en-US" dirty="0">
              <a:latin typeface="Courier New" pitchFamily="49" charset="0"/>
            </a:endParaRPr>
          </a:p>
          <a:p>
            <a:pPr marL="0" indent="0">
              <a:buNone/>
            </a:pPr>
            <a:endParaRPr lang="en-US" dirty="0" smtClean="0">
              <a:latin typeface="Courier New" pitchFamily="49" charset="0"/>
            </a:endParaRPr>
          </a:p>
          <a:p>
            <a:pPr marL="0" indent="0">
              <a:buNone/>
            </a:pPr>
            <a:r>
              <a:rPr lang="en-US" dirty="0" smtClean="0">
                <a:latin typeface="Courier New" pitchFamily="49" charset="0"/>
              </a:rPr>
              <a:t> 	 </a:t>
            </a:r>
          </a:p>
          <a:p>
            <a:pPr marL="0" indent="0">
              <a:buNone/>
            </a:pPr>
            <a:endParaRPr lang="en-US" sz="1400" b="1" dirty="0">
              <a:latin typeface="Courier New" pitchFamily="49" charset="0"/>
            </a:endParaRPr>
          </a:p>
          <a:p>
            <a:pPr marL="0" indent="0">
              <a:buNone/>
            </a:pPr>
            <a:endParaRPr lang="en-US" sz="1400" b="1" dirty="0" smtClean="0">
              <a:latin typeface="Courier New" pitchFamily="49" charset="0"/>
            </a:endParaRPr>
          </a:p>
          <a:p>
            <a:pPr marL="0" indent="0">
              <a:buNone/>
            </a:pPr>
            <a:endParaRPr lang="en-US" sz="1400" b="1" dirty="0">
              <a:latin typeface="Courier New" pitchFamily="49" charset="0"/>
            </a:endParaRPr>
          </a:p>
          <a:p>
            <a:pPr marL="0" indent="0">
              <a:buNone/>
            </a:pPr>
            <a:endParaRPr lang="en-US" sz="1400" b="1" dirty="0" smtClean="0">
              <a:latin typeface="Courier New" pitchFamily="49" charset="0"/>
            </a:endParaRPr>
          </a:p>
          <a:p>
            <a:pPr marL="0" indent="0">
              <a:buNone/>
            </a:pPr>
            <a:r>
              <a:rPr lang="en-US" sz="1400" b="1" dirty="0">
                <a:latin typeface="Courier New" pitchFamily="49" charset="0"/>
              </a:rPr>
              <a:t>	</a:t>
            </a:r>
            <a:r>
              <a:rPr lang="en-US" sz="1400" b="1" dirty="0" smtClean="0">
                <a:latin typeface="Courier New" pitchFamily="49" charset="0"/>
              </a:rPr>
              <a:t>		</a:t>
            </a:r>
            <a:r>
              <a:rPr lang="en-US" sz="1400" b="1" dirty="0" smtClean="0">
                <a:latin typeface="Castellar" panose="020A0402060406010301" pitchFamily="18" charset="0"/>
              </a:rPr>
              <a:t>GAUSSIAN</a:t>
            </a:r>
            <a:endParaRPr lang="en-US" sz="1400" b="1" dirty="0">
              <a:latin typeface="Castellar" panose="020A0402060406010301" pitchFamily="18" charset="0"/>
            </a:endParaRPr>
          </a:p>
          <a:p>
            <a:pPr marL="0" indent="0">
              <a:buNone/>
            </a:pPr>
            <a:endParaRPr lang="en-US" dirty="0">
              <a:latin typeface="Garamond" panose="02020404030301010803" pitchFamily="18" charset="0"/>
            </a:endParaRP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937" y="1066801"/>
            <a:ext cx="3657600" cy="321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bg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64986" y="4574868"/>
            <a:ext cx="2233613"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537" y="4574868"/>
            <a:ext cx="19685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8464" y="4892368"/>
            <a:ext cx="1676400"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5867400" y="1066800"/>
            <a:ext cx="4191000" cy="3429000"/>
          </a:xfrm>
          <a:prstGeom prst="rect">
            <a:avLst/>
          </a:prstGeom>
        </p:spPr>
        <p:txBody>
          <a:bodyPr wrap="none">
            <a:noAutofit/>
          </a:bodyPr>
          <a:lstStyle/>
          <a:p>
            <a:r>
              <a:rPr lang="en-US" dirty="0">
                <a:solidFill>
                  <a:srgbClr val="000000"/>
                </a:solidFill>
                <a:latin typeface="Garamond" panose="02020404030301010803" pitchFamily="18" charset="0"/>
              </a:rPr>
              <a:t>Upper and lower tail dependence of 1;</a:t>
            </a:r>
          </a:p>
          <a:p>
            <a:r>
              <a:rPr lang="en-US" dirty="0">
                <a:solidFill>
                  <a:srgbClr val="000000"/>
                </a:solidFill>
                <a:latin typeface="Garamond" panose="02020404030301010803" pitchFamily="18" charset="0"/>
              </a:rPr>
              <a:t> middle “local dependence” -1 </a:t>
            </a:r>
          </a:p>
          <a:p>
            <a:r>
              <a:rPr lang="en-US" dirty="0">
                <a:solidFill>
                  <a:srgbClr val="000000"/>
                </a:solidFill>
                <a:latin typeface="Garamond" panose="02020404030301010803" pitchFamily="18" charset="0"/>
              </a:rPr>
              <a:t>The rank correlation is constructed to be </a:t>
            </a:r>
          </a:p>
          <a:p>
            <a:r>
              <a:rPr lang="en-US" dirty="0">
                <a:solidFill>
                  <a:srgbClr val="000000"/>
                </a:solidFill>
                <a:latin typeface="Garamond" panose="02020404030301010803" pitchFamily="18" charset="0"/>
              </a:rPr>
              <a:t>exactly zero.  I designed this as a </a:t>
            </a:r>
          </a:p>
          <a:p>
            <a:r>
              <a:rPr lang="en-US" dirty="0">
                <a:solidFill>
                  <a:srgbClr val="000000"/>
                </a:solidFill>
                <a:latin typeface="Garamond" panose="02020404030301010803" pitchFamily="18" charset="0"/>
              </a:rPr>
              <a:t>counterexample.</a:t>
            </a:r>
          </a:p>
          <a:p>
            <a:r>
              <a:rPr lang="en-US" dirty="0">
                <a:solidFill>
                  <a:srgbClr val="000000"/>
                </a:solidFill>
                <a:latin typeface="Garamond" panose="02020404030301010803" pitchFamily="18" charset="0"/>
              </a:rPr>
              <a:t> It is more pathological than what you will </a:t>
            </a:r>
          </a:p>
          <a:p>
            <a:r>
              <a:rPr lang="en-US" dirty="0">
                <a:solidFill>
                  <a:srgbClr val="000000"/>
                </a:solidFill>
                <a:latin typeface="Garamond" panose="02020404030301010803" pitchFamily="18" charset="0"/>
              </a:rPr>
              <a:t>ever actually find</a:t>
            </a:r>
          </a:p>
          <a:p>
            <a:r>
              <a:rPr lang="en-US" dirty="0">
                <a:solidFill>
                  <a:srgbClr val="000000"/>
                </a:solidFill>
                <a:latin typeface="Garamond" panose="02020404030301010803" pitchFamily="18" charset="0"/>
              </a:rPr>
              <a:t>You can find funnel-shaped and </a:t>
            </a:r>
          </a:p>
          <a:p>
            <a:r>
              <a:rPr lang="en-US" dirty="0">
                <a:solidFill>
                  <a:srgbClr val="000000"/>
                </a:solidFill>
                <a:latin typeface="Garamond" panose="02020404030301010803" pitchFamily="18" charset="0"/>
              </a:rPr>
              <a:t>galaxy-shaped copula densities in real data,</a:t>
            </a:r>
          </a:p>
          <a:p>
            <a:r>
              <a:rPr lang="en-US" dirty="0">
                <a:solidFill>
                  <a:srgbClr val="000000"/>
                </a:solidFill>
                <a:latin typeface="Garamond" panose="02020404030301010803" pitchFamily="18" charset="0"/>
              </a:rPr>
              <a:t> but in a less exaggerated form than below.</a:t>
            </a:r>
          </a:p>
          <a:p>
            <a:endParaRPr lang="en-US" dirty="0">
              <a:solidFill>
                <a:srgbClr val="000000"/>
              </a:solidFill>
            </a:endParaRPr>
          </a:p>
          <a:p>
            <a:r>
              <a:rPr lang="en-US" sz="1400" b="1" dirty="0">
                <a:solidFill>
                  <a:srgbClr val="000000"/>
                </a:solidFill>
                <a:latin typeface="Castellar" panose="020A0402060406010301" pitchFamily="18" charset="0"/>
              </a:rPr>
              <a:t>Extreme Funnel    Extreme Galaxy</a:t>
            </a:r>
          </a:p>
        </p:txBody>
      </p:sp>
      <p:sp>
        <p:nvSpPr>
          <p:cNvPr id="12"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89</a:t>
            </a:fld>
            <a:endParaRPr lang="en-US" dirty="0">
              <a:ea typeface="ＭＳ Ｐゴシック" pitchFamily="-84" charset="-128"/>
            </a:endParaRPr>
          </a:p>
        </p:txBody>
      </p:sp>
    </p:spTree>
    <p:extLst>
      <p:ext uri="{BB962C8B-B14F-4D97-AF65-F5344CB8AC3E}">
        <p14:creationId xmlns:p14="http://schemas.microsoft.com/office/powerpoint/2010/main" val="8284237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j-lt"/>
              </a:rPr>
              <a:t>What is not a model</a:t>
            </a:r>
            <a:endParaRPr lang="en-US" dirty="0">
              <a:latin typeface="+mj-lt"/>
            </a:endParaRPr>
          </a:p>
        </p:txBody>
      </p:sp>
      <p:sp>
        <p:nvSpPr>
          <p:cNvPr id="3" name="Content Placeholder 2"/>
          <p:cNvSpPr>
            <a:spLocks noGrp="1"/>
          </p:cNvSpPr>
          <p:nvPr>
            <p:ph idx="1"/>
          </p:nvPr>
        </p:nvSpPr>
        <p:spPr/>
        <p:txBody>
          <a:bodyPr>
            <a:normAutofit/>
          </a:bodyPr>
          <a:lstStyle/>
          <a:p>
            <a:r>
              <a:rPr lang="en-US" dirty="0" smtClean="0">
                <a:latin typeface="Garamond" panose="02020404030301010803" pitchFamily="18" charset="0"/>
              </a:rPr>
              <a:t>Most organizations have a “Model Inventory” of all their models.  I recommend having, either separately or together, a not-a-model inventory.</a:t>
            </a:r>
          </a:p>
          <a:p>
            <a:r>
              <a:rPr lang="en-US" dirty="0" smtClean="0"/>
              <a:t>Databases are not models; computer systems are not models; programming languages (including Excel) are not models  - BUT MODELS CAN BE HOUSED INSIDE THESE, OR BUILT WITH THESE</a:t>
            </a:r>
          </a:p>
          <a:p>
            <a:r>
              <a:rPr lang="en-US" dirty="0" smtClean="0">
                <a:latin typeface="Garamond" panose="02020404030301010803" pitchFamily="18" charset="0"/>
              </a:rPr>
              <a:t>Whether it’s a model does not depend on who coded it, or in what language, or if it’s on a computer, or how indirectly it gets used.</a:t>
            </a:r>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9</a:t>
            </a:fld>
            <a:endParaRPr lang="en-US" dirty="0">
              <a:ea typeface="ＭＳ Ｐゴシック" pitchFamily="-84" charset="-128"/>
            </a:endParaRPr>
          </a:p>
        </p:txBody>
      </p:sp>
    </p:spTree>
    <p:extLst>
      <p:ext uri="{BB962C8B-B14F-4D97-AF65-F5344CB8AC3E}">
        <p14:creationId xmlns:p14="http://schemas.microsoft.com/office/powerpoint/2010/main" val="25714051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 hints about copulas</a:t>
            </a:r>
            <a:endParaRPr lang="en-US" dirty="0"/>
          </a:p>
        </p:txBody>
      </p:sp>
      <p:sp>
        <p:nvSpPr>
          <p:cNvPr id="3" name="Content Placeholder 2"/>
          <p:cNvSpPr>
            <a:spLocks noGrp="1"/>
          </p:cNvSpPr>
          <p:nvPr>
            <p:ph idx="1"/>
          </p:nvPr>
        </p:nvSpPr>
        <p:spPr/>
        <p:txBody>
          <a:bodyPr>
            <a:normAutofit/>
          </a:bodyPr>
          <a:lstStyle/>
          <a:p>
            <a:r>
              <a:rPr lang="en-US" dirty="0" smtClean="0"/>
              <a:t>It’s easier to do theorems and proofs using copulas (like CDF), but the copula density (like PDF) is easier to visualize.  </a:t>
            </a:r>
          </a:p>
          <a:p>
            <a:r>
              <a:rPr lang="en-US" dirty="0" smtClean="0"/>
              <a:t>A weighted sum of copula densities is a valid copula density, but copulas don’t combine easily.</a:t>
            </a:r>
            <a:endParaRPr lang="en-US" dirty="0"/>
          </a:p>
          <a:p>
            <a:r>
              <a:rPr lang="en-US" dirty="0" smtClean="0"/>
              <a:t>Try Bernstein copulas if you really need to fit weird data features.(ref </a:t>
            </a:r>
            <a:r>
              <a:rPr lang="en-US" dirty="0" smtClean="0">
                <a:hlinkClick r:id="rId2"/>
              </a:rPr>
              <a:t>http://www2.warwick.ac.uk/fac/soc/wbs/subjects/finance/research/wpaperseries/2002/02-107.pdf</a:t>
            </a:r>
            <a:r>
              <a:rPr lang="en-US" dirty="0" smtClean="0"/>
              <a:t> ) - it’s a series expansion of sorts.</a:t>
            </a:r>
          </a:p>
        </p:txBody>
      </p:sp>
      <p:sp>
        <p:nvSpPr>
          <p:cNvPr id="5" name="Footer Placeholder 4"/>
          <p:cNvSpPr>
            <a:spLocks noGrp="1"/>
          </p:cNvSpPr>
          <p:nvPr>
            <p:ph type="ftr" sz="quarter" idx="4294967295"/>
          </p:nvPr>
        </p:nvSpPr>
        <p:spPr>
          <a:xfrm>
            <a:off x="4165600" y="6356351"/>
            <a:ext cx="3860800" cy="365125"/>
          </a:xfrm>
          <a:prstGeom prst="rect">
            <a:avLst/>
          </a:prstGeom>
        </p:spPr>
        <p:txBody>
          <a:bodyPr/>
          <a:lstStyle/>
          <a:p>
            <a:r>
              <a:rPr lang="en-US" smtClean="0"/>
              <a:t>Model Validation course</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a:lstStyle/>
          <a:p>
            <a:fld id="{F17C1415-C776-474F-BAD1-B26698B1640A}" type="slidenum">
              <a:rPr lang="en-US" smtClean="0"/>
              <a:pPr/>
              <a:t>90</a:t>
            </a:fld>
            <a:endParaRPr lang="en-US" dirty="0"/>
          </a:p>
        </p:txBody>
      </p:sp>
    </p:spTree>
    <p:extLst>
      <p:ext uri="{BB962C8B-B14F-4D97-AF65-F5344CB8AC3E}">
        <p14:creationId xmlns:p14="http://schemas.microsoft.com/office/powerpoint/2010/main" val="5125625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returns</a:t>
            </a:r>
            <a:endParaRPr lang="en-US" dirty="0"/>
          </a:p>
        </p:txBody>
      </p:sp>
      <p:sp>
        <p:nvSpPr>
          <p:cNvPr id="3" name="Content Placeholder 2"/>
          <p:cNvSpPr>
            <a:spLocks noGrp="1"/>
          </p:cNvSpPr>
          <p:nvPr>
            <p:ph idx="1"/>
          </p:nvPr>
        </p:nvSpPr>
        <p:spPr/>
        <p:txBody>
          <a:bodyPr>
            <a:normAutofit/>
          </a:bodyPr>
          <a:lstStyle/>
          <a:p>
            <a:r>
              <a:rPr lang="en-US" dirty="0" smtClean="0"/>
              <a:t>If you eliminate the “boring” days from your timeseries (see my tonsuring article </a:t>
            </a:r>
            <a:r>
              <a:rPr lang="en-US" dirty="0" smtClean="0">
                <a:hlinkClick r:id="rId2"/>
              </a:rPr>
              <a:t>http://arxiv.org/abs/1110.4648</a:t>
            </a:r>
            <a:r>
              <a:rPr lang="en-US" dirty="0" smtClean="0"/>
              <a:t> ) the number of “significant” eigenvalues gets even smaller.  The folk-wisdom saying equivalent is that “in a crisis, correlations go to one.”  This is not quite true; more correct is the funnel-shaped distribution where, when the stock market goes up, there is pairs trading and relative-value bets, but when the market plunges, many investors sell stock and buy Treasuries.  Thus there may be some correlations that go close to -1 in that same crisis.  In EVT this is called lower tail dependence.</a:t>
            </a:r>
            <a:endParaRPr lang="en-US" dirty="0"/>
          </a:p>
        </p:txBody>
      </p:sp>
      <p:sp>
        <p:nvSpPr>
          <p:cNvPr id="5" name="Footer Placeholder 4"/>
          <p:cNvSpPr>
            <a:spLocks noGrp="1"/>
          </p:cNvSpPr>
          <p:nvPr>
            <p:ph type="ftr" sz="quarter" idx="4294967295"/>
          </p:nvPr>
        </p:nvSpPr>
        <p:spPr>
          <a:xfrm>
            <a:off x="4165600" y="6356351"/>
            <a:ext cx="3860800" cy="365125"/>
          </a:xfrm>
          <a:prstGeom prst="rect">
            <a:avLst/>
          </a:prstGeom>
        </p:spPr>
        <p:txBody>
          <a:bodyPr/>
          <a:lstStyle/>
          <a:p>
            <a:r>
              <a:rPr lang="en-US" smtClean="0"/>
              <a:t>Model Validation course</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a:lstStyle/>
          <a:p>
            <a:fld id="{F17C1415-C776-474F-BAD1-B26698B1640A}" type="slidenum">
              <a:rPr lang="en-US" smtClean="0"/>
              <a:pPr/>
              <a:t>91</a:t>
            </a:fld>
            <a:endParaRPr lang="en-US" dirty="0"/>
          </a:p>
        </p:txBody>
      </p:sp>
    </p:spTree>
    <p:extLst>
      <p:ext uri="{BB962C8B-B14F-4D97-AF65-F5344CB8AC3E}">
        <p14:creationId xmlns:p14="http://schemas.microsoft.com/office/powerpoint/2010/main" val="89232624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Avoiding myopia</a:t>
            </a:r>
            <a:endParaRPr lang="en-US" dirty="0">
              <a:latin typeface="Garamond" panose="02020404030301010803" pitchFamily="18" charset="0"/>
            </a:endParaRPr>
          </a:p>
        </p:txBody>
      </p:sp>
      <p:sp>
        <p:nvSpPr>
          <p:cNvPr id="3" name="Content Placeholder 2"/>
          <p:cNvSpPr>
            <a:spLocks noGrp="1"/>
          </p:cNvSpPr>
          <p:nvPr>
            <p:ph idx="1"/>
          </p:nvPr>
        </p:nvSpPr>
        <p:spPr/>
        <p:txBody>
          <a:bodyPr>
            <a:normAutofit fontScale="47500" lnSpcReduction="20000"/>
          </a:bodyPr>
          <a:lstStyle/>
          <a:p>
            <a:r>
              <a:rPr lang="en-US" sz="4100" dirty="0"/>
              <a:t>One way to help predict what could happen is to study history.  For example, here is a graph of  UK consol yields since 1729 and US long bond yields since 1798.</a:t>
            </a:r>
          </a:p>
          <a:p>
            <a:endParaRPr lang="en-US" sz="4100" dirty="0"/>
          </a:p>
          <a:p>
            <a:endParaRPr lang="en-US" sz="4100" dirty="0"/>
          </a:p>
          <a:p>
            <a:endParaRPr lang="en-US" sz="4100" dirty="0"/>
          </a:p>
          <a:p>
            <a:endParaRPr lang="en-US" sz="4100" dirty="0"/>
          </a:p>
          <a:p>
            <a:endParaRPr lang="en-US" sz="4100" dirty="0"/>
          </a:p>
          <a:p>
            <a:endParaRPr lang="en-US" sz="4100" dirty="0"/>
          </a:p>
          <a:p>
            <a:pPr marL="0" indent="0">
              <a:buNone/>
            </a:pPr>
            <a:endParaRPr lang="en-US" sz="4100" dirty="0"/>
          </a:p>
          <a:p>
            <a:endParaRPr lang="en-US" sz="4100" dirty="0"/>
          </a:p>
          <a:p>
            <a:endParaRPr lang="en-US" sz="4100" dirty="0"/>
          </a:p>
          <a:p>
            <a:endParaRPr lang="en-US" sz="4100" dirty="0"/>
          </a:p>
          <a:p>
            <a:r>
              <a:rPr lang="en-US" sz="4100" dirty="0"/>
              <a:t>The UK long bond rate rose 360 bp in 1974, and fell 188 bp in 1983.  Since 1999, the largest annual rise was 39 bp and the largest annual fall was 82 </a:t>
            </a:r>
            <a:r>
              <a:rPr lang="en-US" sz="4100" dirty="0" err="1"/>
              <a:t>bp.</a:t>
            </a:r>
            <a:r>
              <a:rPr lang="en-US" sz="4100" dirty="0"/>
              <a:t>  In the US, annual data from 1987 – present have the change in long bond yield vary from -92 bp to +75 </a:t>
            </a:r>
            <a:r>
              <a:rPr lang="en-US" sz="4100" dirty="0" err="1"/>
              <a:t>bp.</a:t>
            </a:r>
            <a:r>
              <a:rPr lang="en-US" sz="4100" dirty="0"/>
              <a:t>  In 1986 it went down 235 bp, and in 1980 it went up 231 bp, and a further 223 bp in 1981</a:t>
            </a:r>
            <a:r>
              <a:rPr lang="en-US" dirty="0" smtClean="0"/>
              <a:t>.</a:t>
            </a:r>
          </a:p>
          <a:p>
            <a:endParaRPr lang="en-US" dirty="0">
              <a:latin typeface="Garamond" panose="02020404030301010803" pitchFamily="18" charset="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721" y="1350081"/>
            <a:ext cx="72009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92</a:t>
            </a:fld>
            <a:endParaRPr lang="en-US" dirty="0">
              <a:ea typeface="ＭＳ Ｐゴシック" pitchFamily="-84" charset="-128"/>
            </a:endParaRPr>
          </a:p>
        </p:txBody>
      </p:sp>
    </p:spTree>
    <p:extLst>
      <p:ext uri="{BB962C8B-B14F-4D97-AF65-F5344CB8AC3E}">
        <p14:creationId xmlns:p14="http://schemas.microsoft.com/office/powerpoint/2010/main" val="13644272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Why we assume stationarity in good times</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sp>
        <p:nvSpPr>
          <p:cNvPr id="5" name="Footer Placeholder 4"/>
          <p:cNvSpPr>
            <a:spLocks noGrp="1"/>
          </p:cNvSpPr>
          <p:nvPr>
            <p:ph type="ftr" sz="quarter" idx="4294967295"/>
          </p:nvPr>
        </p:nvSpPr>
        <p:spPr>
          <a:xfrm>
            <a:off x="4165600" y="6356351"/>
            <a:ext cx="3860800" cy="365125"/>
          </a:xfrm>
          <a:prstGeom prst="rect">
            <a:avLst/>
          </a:prstGeom>
        </p:spPr>
        <p:txBody>
          <a:bodyPr/>
          <a:lstStyle/>
          <a:p>
            <a:r>
              <a:rPr lang="en-US" smtClean="0"/>
              <a:t>Model Validation course</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a:lstStyle/>
          <a:p>
            <a:fld id="{F17C1415-C776-474F-BAD1-B26698B1640A}" type="slidenum">
              <a:rPr lang="en-US" smtClean="0"/>
              <a:pPr/>
              <a:t>93</a:t>
            </a:fld>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0732" y="846138"/>
            <a:ext cx="8362849" cy="516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3890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Long histories vs stationarity</a:t>
            </a:r>
            <a:endParaRPr lang="en-US" dirty="0">
              <a:latin typeface="Garamond" panose="02020404030301010803" pitchFamily="18" charset="0"/>
            </a:endParaRPr>
          </a:p>
        </p:txBody>
      </p:sp>
      <p:sp>
        <p:nvSpPr>
          <p:cNvPr id="3" name="Content Placeholder 2"/>
          <p:cNvSpPr>
            <a:spLocks noGrp="1"/>
          </p:cNvSpPr>
          <p:nvPr>
            <p:ph idx="1"/>
          </p:nvPr>
        </p:nvSpPr>
        <p:spPr/>
        <p:txBody>
          <a:bodyPr>
            <a:normAutofit fontScale="92500" lnSpcReduction="10000"/>
          </a:bodyPr>
          <a:lstStyle/>
          <a:p>
            <a:r>
              <a:rPr lang="en-US" dirty="0" smtClean="0"/>
              <a:t>“History never repeats itself, but it rhymes” – misattributed to Mark Twain.</a:t>
            </a:r>
          </a:p>
          <a:p>
            <a:r>
              <a:rPr lang="en-US" dirty="0"/>
              <a:t>Another way of saying this is “Investors have short memories” or “That will never happen again.”  All the above have some truth to them, but are not very quantifiable.  The US financial panics of 1819, 1837, 1857, 1873, 1893, 1929, 1987, 1998, and 2007 were not identical.  However, it is a near certainty that 2007 is not the last one</a:t>
            </a:r>
            <a:r>
              <a:rPr lang="en-US" dirty="0" smtClean="0"/>
              <a:t>.</a:t>
            </a:r>
          </a:p>
          <a:p>
            <a:r>
              <a:rPr lang="en-US" dirty="0" smtClean="0"/>
              <a:t>No historical calibration using a currency with a pegged FX rate can predict the consequences of the peg breaking.</a:t>
            </a:r>
          </a:p>
          <a:p>
            <a:pPr lvl="1"/>
            <a:r>
              <a:rPr lang="en-US" dirty="0" smtClean="0"/>
              <a:t>What would you predict for the Greek drachma exchange rate in 2016?</a:t>
            </a:r>
          </a:p>
          <a:p>
            <a:pPr lvl="1"/>
            <a:r>
              <a:rPr lang="en-US" dirty="0" smtClean="0"/>
              <a:t>What was the effect on the Euro-GBP exchange rate of the Norman conquest?  This is inside the 99.9</a:t>
            </a:r>
            <a:r>
              <a:rPr lang="en-US" baseline="30000" dirty="0" smtClean="0"/>
              <a:t>th</a:t>
            </a:r>
            <a:r>
              <a:rPr lang="en-US" dirty="0" smtClean="0"/>
              <a:t> percentile of one year changes.</a:t>
            </a:r>
          </a:p>
          <a:p>
            <a:r>
              <a:rPr lang="en-US" dirty="0" smtClean="0"/>
              <a:t>History is an evolutionary process that bleaches swans in a never-ending sequence. </a:t>
            </a:r>
            <a:r>
              <a:rPr lang="en-US" smtClean="0"/>
              <a:t>(J. </a:t>
            </a:r>
            <a:r>
              <a:rPr lang="en-US" dirty="0" smtClean="0"/>
              <a:t>Risk Model Validation 9(1))</a:t>
            </a:r>
          </a:p>
          <a:p>
            <a:r>
              <a:rPr lang="en-US" dirty="0" smtClean="0"/>
              <a:t>I </a:t>
            </a:r>
            <a:r>
              <a:rPr lang="en-US" dirty="0" smtClean="0"/>
              <a:t>suggest using as long a history as you can get, and possibly using similar assets’ histories as proxies to get as many observations of the tails as possible.</a:t>
            </a:r>
          </a:p>
          <a:p>
            <a:endParaRPr lang="en-US" dirty="0">
              <a:latin typeface="Garamond" panose="02020404030301010803" pitchFamily="18" charset="0"/>
            </a:endParaRPr>
          </a:p>
        </p:txBody>
      </p:sp>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94</a:t>
            </a:fld>
            <a:endParaRPr lang="en-US" dirty="0">
              <a:ea typeface="ＭＳ Ｐゴシック" pitchFamily="-84" charset="-128"/>
            </a:endParaRPr>
          </a:p>
        </p:txBody>
      </p:sp>
    </p:spTree>
    <p:extLst>
      <p:ext uri="{BB962C8B-B14F-4D97-AF65-F5344CB8AC3E}">
        <p14:creationId xmlns:p14="http://schemas.microsoft.com/office/powerpoint/2010/main" val="286194949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Homogeneity - Retail Credit Scorecard Segmentation</a:t>
            </a:r>
            <a:endParaRPr lang="en-US" dirty="0"/>
          </a:p>
        </p:txBody>
      </p:sp>
      <p:sp>
        <p:nvSpPr>
          <p:cNvPr id="3" name="Content Placeholder 2"/>
          <p:cNvSpPr>
            <a:spLocks noGrp="1"/>
          </p:cNvSpPr>
          <p:nvPr>
            <p:ph idx="1"/>
          </p:nvPr>
        </p:nvSpPr>
        <p:spPr/>
        <p:txBody>
          <a:bodyPr>
            <a:normAutofit/>
          </a:bodyPr>
          <a:lstStyle/>
          <a:p>
            <a:r>
              <a:rPr lang="en-US" dirty="0" smtClean="0"/>
              <a:t>Much effort at all loan or credit-card issuers is to decide who is likely to repay their debts.  One of the methodologies used is to try to split the universe of borrowers into many nearly-homogeneous segments, based on as much information as you can get and are legally allowed to use (e.g. redlining is illegal).  A scorecard is designed for each segment.  A new applicant’s data is scored and compared to a low-default part of their segment.  If they are on the good side of the threshold, extend credit, else reject the application.  This works well with classifying people; less so with corporations and governments.</a:t>
            </a:r>
          </a:p>
          <a:p>
            <a:r>
              <a:rPr lang="en-US" dirty="0" smtClean="0"/>
              <a:t>Your data may or may not be homogeneous; check first.</a:t>
            </a:r>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95</a:t>
            </a:fld>
            <a:endParaRPr lang="en-US" dirty="0">
              <a:ea typeface="ＭＳ Ｐゴシック" pitchFamily="-84" charset="-128"/>
            </a:endParaRPr>
          </a:p>
        </p:txBody>
      </p:sp>
    </p:spTree>
    <p:extLst>
      <p:ext uri="{BB962C8B-B14F-4D97-AF65-F5344CB8AC3E}">
        <p14:creationId xmlns:p14="http://schemas.microsoft.com/office/powerpoint/2010/main" val="11885803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Ergodicity</a:t>
            </a:r>
            <a:endParaRPr lang="en-US" dirty="0"/>
          </a:p>
        </p:txBody>
      </p:sp>
      <p:sp>
        <p:nvSpPr>
          <p:cNvPr id="3" name="Content Placeholder 2"/>
          <p:cNvSpPr>
            <a:spLocks noGrp="1"/>
          </p:cNvSpPr>
          <p:nvPr>
            <p:ph idx="1"/>
          </p:nvPr>
        </p:nvSpPr>
        <p:spPr/>
        <p:txBody>
          <a:bodyPr>
            <a:normAutofit/>
          </a:bodyPr>
          <a:lstStyle/>
          <a:p>
            <a:r>
              <a:rPr lang="en-US" dirty="0" smtClean="0"/>
              <a:t>If there were no systematic effects, and no historical trends, then everything could be a good proxy for the distribution of anything else.</a:t>
            </a:r>
          </a:p>
          <a:p>
            <a:r>
              <a:rPr lang="en-US" dirty="0" smtClean="0"/>
              <a:t>But it isn’t so.  Independent and Identically Distributed (i.i.d.) is only in textbooks.</a:t>
            </a:r>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5CE8444E-0A88-4C28-B576-01C6AE92BE2D}" type="slidenum">
              <a:rPr lang="en-US" smtClean="0">
                <a:ea typeface="ＭＳ Ｐゴシック" pitchFamily="-84" charset="-128"/>
              </a:rPr>
              <a:t>96</a:t>
            </a:fld>
            <a:endParaRPr lang="en-US" dirty="0">
              <a:ea typeface="ＭＳ Ｐゴシック" pitchFamily="-84" charset="-128"/>
            </a:endParaRPr>
          </a:p>
        </p:txBody>
      </p:sp>
    </p:spTree>
    <p:extLst>
      <p:ext uri="{BB962C8B-B14F-4D97-AF65-F5344CB8AC3E}">
        <p14:creationId xmlns:p14="http://schemas.microsoft.com/office/powerpoint/2010/main" val="3128197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 Ergodicity – not all cats are alike</a:t>
            </a:r>
            <a:endParaRPr lang="en-US" dirty="0"/>
          </a:p>
        </p:txBody>
      </p:sp>
      <p:sp>
        <p:nvSpPr>
          <p:cNvPr id="3" name="Content Placeholder 2"/>
          <p:cNvSpPr>
            <a:spLocks noGrp="1"/>
          </p:cNvSpPr>
          <p:nvPr>
            <p:ph idx="1"/>
          </p:nvPr>
        </p:nvSpPr>
        <p:spPr/>
        <p:txBody>
          <a:bodyPr/>
          <a:lstStyle/>
          <a:p>
            <a:pPr marL="0" indent="0">
              <a:buNone/>
            </a:pPr>
            <a:r>
              <a:rPr lang="en-US" dirty="0" smtClean="0"/>
              <a:t> </a:t>
            </a:r>
            <a:endParaRPr lang="en-US" dirty="0"/>
          </a:p>
        </p:txBody>
      </p:sp>
      <p:pic>
        <p:nvPicPr>
          <p:cNvPr id="4098" name="Picture 2" descr="trio,friends,cute,Ca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369" y="1870075"/>
            <a:ext cx="4762500" cy="329565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97</a:t>
            </a:fld>
            <a:endParaRPr lang="en-US" dirty="0">
              <a:ea typeface="ＭＳ Ｐゴシック" pitchFamily="-84" charset="-128"/>
            </a:endParaRPr>
          </a:p>
        </p:txBody>
      </p:sp>
    </p:spTree>
    <p:extLst>
      <p:ext uri="{BB962C8B-B14F-4D97-AF65-F5344CB8AC3E}">
        <p14:creationId xmlns:p14="http://schemas.microsoft.com/office/powerpoint/2010/main" val="151344289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Comfort zones</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36876" y="852488"/>
            <a:ext cx="6267449" cy="4700587"/>
          </a:xfrm>
        </p:spPr>
      </p:pic>
      <p:sp>
        <p:nvSpPr>
          <p:cNvPr id="5" name="Slide Number Placeholder 1"/>
          <p:cNvSpPr>
            <a:spLocks noGrp="1"/>
          </p:cNvSpPr>
          <p:nvPr>
            <p:ph type="sldNum" sz="quarter" idx="4"/>
          </p:nvPr>
        </p:nvSpPr>
        <p:spPr>
          <a:xfrm>
            <a:off x="2892056" y="6347540"/>
            <a:ext cx="8878186" cy="365125"/>
          </a:xfrm>
        </p:spPr>
        <p:txBody>
          <a:bodyPr/>
          <a:lstStyle/>
          <a:p>
            <a:pPr fontAlgn="base">
              <a:spcBef>
                <a:spcPct val="0"/>
              </a:spcBef>
              <a:spcAft>
                <a:spcPct val="0"/>
              </a:spcAft>
            </a:pPr>
            <a:r>
              <a:rPr lang="en-US" sz="1400" dirty="0" smtClean="0">
                <a:latin typeface="Garamond" panose="02020404030301010803" pitchFamily="18" charset="0"/>
                <a:ea typeface="ＭＳ Ｐゴシック" pitchFamily="-84" charset="-128"/>
              </a:rPr>
              <a:t>Model Validation Course</a:t>
            </a:r>
            <a:r>
              <a:rPr lang="en-US" dirty="0" smtClean="0">
                <a:ea typeface="ＭＳ Ｐゴシック" pitchFamily="-84" charset="-128"/>
              </a:rPr>
              <a:t>					</a:t>
            </a:r>
            <a:fld id="{5CE8444E-0A88-4C28-B576-01C6AE92BE2D}" type="slidenum">
              <a:rPr lang="en-US" smtClean="0">
                <a:ea typeface="ＭＳ Ｐゴシック" pitchFamily="-84" charset="-128"/>
              </a:rPr>
              <a:t>98</a:t>
            </a:fld>
            <a:endParaRPr lang="en-US" dirty="0">
              <a:ea typeface="ＭＳ Ｐゴシック" pitchFamily="-84" charset="-128"/>
            </a:endParaRPr>
          </a:p>
        </p:txBody>
      </p:sp>
    </p:spTree>
    <p:extLst>
      <p:ext uri="{BB962C8B-B14F-4D97-AF65-F5344CB8AC3E}">
        <p14:creationId xmlns:p14="http://schemas.microsoft.com/office/powerpoint/2010/main" val="14764562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Inappropriate assumptions</a:t>
            </a:r>
            <a:endParaRPr lang="en-US" dirty="0"/>
          </a:p>
        </p:txBody>
      </p:sp>
      <p:sp>
        <p:nvSpPr>
          <p:cNvPr id="3" name="Subtitle 2"/>
          <p:cNvSpPr>
            <a:spLocks noGrp="1"/>
          </p:cNvSpPr>
          <p:nvPr>
            <p:ph type="subTitle" idx="1"/>
          </p:nvPr>
        </p:nvSpPr>
        <p:spPr/>
        <p:txBody>
          <a:bodyPr/>
          <a:lstStyle/>
          <a:p>
            <a:r>
              <a:rPr lang="en-US" dirty="0" smtClean="0"/>
              <a:t>   </a:t>
            </a:r>
            <a:endParaRPr lang="en-US" dirty="0"/>
          </a:p>
        </p:txBody>
      </p:sp>
      <p:sp>
        <p:nvSpPr>
          <p:cNvPr id="4" name="Slide Number Placeholder 3"/>
          <p:cNvSpPr>
            <a:spLocks noGrp="1"/>
          </p:cNvSpPr>
          <p:nvPr>
            <p:ph type="sldNum" sz="quarter" idx="4"/>
          </p:nvPr>
        </p:nvSpPr>
        <p:spPr/>
        <p:txBody>
          <a:bodyPr/>
          <a:lstStyle/>
          <a:p>
            <a:pPr fontAlgn="base">
              <a:spcBef>
                <a:spcPct val="0"/>
              </a:spcBef>
              <a:spcAft>
                <a:spcPct val="0"/>
              </a:spcAft>
            </a:pPr>
            <a:r>
              <a:rPr lang="en-US" sz="1400" smtClean="0">
                <a:ea typeface="ＭＳ Ｐゴシック" pitchFamily="-84" charset="-128"/>
              </a:rPr>
              <a:t>Model Validation Course</a:t>
            </a:r>
            <a:r>
              <a:rPr lang="en-US" smtClean="0">
                <a:ea typeface="ＭＳ Ｐゴシック" pitchFamily="-84" charset="-128"/>
              </a:rPr>
              <a:t>			</a:t>
            </a:r>
            <a:fld id="{3C466B11-22F7-4250-969E-1C4180DCAB7C}" type="slidenum">
              <a:rPr lang="en-US" smtClean="0">
                <a:ea typeface="ＭＳ Ｐゴシック" pitchFamily="-84" charset="-128"/>
              </a:rPr>
              <a:t>99</a:t>
            </a:fld>
            <a:endParaRPr lang="en-US" dirty="0">
              <a:ea typeface="ＭＳ Ｐゴシック" pitchFamily="-84" charset="-128"/>
            </a:endParaRPr>
          </a:p>
        </p:txBody>
      </p:sp>
    </p:spTree>
    <p:extLst>
      <p:ext uri="{BB962C8B-B14F-4D97-AF65-F5344CB8AC3E}">
        <p14:creationId xmlns:p14="http://schemas.microsoft.com/office/powerpoint/2010/main" val="604115288"/>
      </p:ext>
    </p:extLst>
  </p:cSld>
  <p:clrMapOvr>
    <a:masterClrMapping/>
  </p:clrMapOvr>
  <p:timing>
    <p:tnLst>
      <p:par>
        <p:cTn id="1" dur="indefinite" restart="never" nodeType="tmRoot"/>
      </p:par>
    </p:tnLst>
  </p:timing>
</p:sld>
</file>

<file path=ppt/theme/theme1.xml><?xml version="1.0" encoding="utf-8"?>
<a:theme xmlns:a="http://schemas.openxmlformats.org/drawingml/2006/main" name="CMEGroup template">
  <a:themeElements>
    <a:clrScheme name="Custom 6">
      <a:dk1>
        <a:srgbClr val="595959"/>
      </a:dk1>
      <a:lt1>
        <a:sysClr val="window" lastClr="FFFFFF"/>
      </a:lt1>
      <a:dk2>
        <a:srgbClr val="37597C"/>
      </a:dk2>
      <a:lt2>
        <a:srgbClr val="DADFE1"/>
      </a:lt2>
      <a:accent1>
        <a:srgbClr val="001738"/>
      </a:accent1>
      <a:accent2>
        <a:srgbClr val="003057"/>
      </a:accent2>
      <a:accent3>
        <a:srgbClr val="0078C1"/>
      </a:accent3>
      <a:accent4>
        <a:srgbClr val="61B1E3"/>
      </a:accent4>
      <a:accent5>
        <a:srgbClr val="77777A"/>
      </a:accent5>
      <a:accent6>
        <a:srgbClr val="F2A900"/>
      </a:accent6>
      <a:hlink>
        <a:srgbClr val="00816D"/>
      </a:hlink>
      <a:folHlink>
        <a:srgbClr val="8C4799"/>
      </a:folHlink>
    </a:clrScheme>
    <a:fontScheme name="CME Base font">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l Blanc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33985</TotalTime>
  <Words>24805</Words>
  <Application>Microsoft Office PowerPoint</Application>
  <PresentationFormat>Custom</PresentationFormat>
  <Paragraphs>2009</Paragraphs>
  <Slides>266</Slides>
  <Notes>62</Notes>
  <HiddenSlides>0</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2</vt:i4>
      </vt:variant>
      <vt:variant>
        <vt:lpstr>Slide Titles</vt:lpstr>
      </vt:variant>
      <vt:variant>
        <vt:i4>266</vt:i4>
      </vt:variant>
    </vt:vector>
  </HeadingPairs>
  <TitlesOfParts>
    <vt:vector size="280" baseType="lpstr">
      <vt:lpstr>Arial</vt:lpstr>
      <vt:lpstr>ＭＳ Ｐゴシック</vt:lpstr>
      <vt:lpstr>Castellar</vt:lpstr>
      <vt:lpstr>Calibri</vt:lpstr>
      <vt:lpstr>Courier New</vt:lpstr>
      <vt:lpstr>Garamond</vt:lpstr>
      <vt:lpstr>Copperplate Gothic Bold</vt:lpstr>
      <vt:lpstr>Helvetica</vt:lpstr>
      <vt:lpstr>Cambria Math</vt:lpstr>
      <vt:lpstr>Wingdings</vt:lpstr>
      <vt:lpstr>CMEGroup template</vt:lpstr>
      <vt:lpstr>El Blanco</vt:lpstr>
      <vt:lpstr>Equation</vt:lpstr>
      <vt:lpstr>Document</vt:lpstr>
      <vt:lpstr>A Practitioner’s Short Course   on Model Validation</vt:lpstr>
      <vt:lpstr>The Usual Caveats</vt:lpstr>
      <vt:lpstr>Session One:  Model Validation Defined  and  Model Pitfalls</vt:lpstr>
      <vt:lpstr>Outline of Session One</vt:lpstr>
      <vt:lpstr>What is a model – The Fed/OCC view</vt:lpstr>
      <vt:lpstr>What is a model – quant view</vt:lpstr>
      <vt:lpstr>What is a model – operational view</vt:lpstr>
      <vt:lpstr>Becoming a model</vt:lpstr>
      <vt:lpstr>What is not a model</vt:lpstr>
      <vt:lpstr>Hierarchy of models</vt:lpstr>
      <vt:lpstr>Model Phobia</vt:lpstr>
      <vt:lpstr>Your First Model - Eyesight</vt:lpstr>
      <vt:lpstr>What is model validation</vt:lpstr>
      <vt:lpstr>What Validation Isn’t</vt:lpstr>
      <vt:lpstr>Practitioners vs. Academics</vt:lpstr>
      <vt:lpstr>Axe Validation 1</vt:lpstr>
      <vt:lpstr>Axe Validation 2</vt:lpstr>
      <vt:lpstr>What should a validation report look like?</vt:lpstr>
      <vt:lpstr>Euphemisms for pass/fail</vt:lpstr>
      <vt:lpstr>Checklist for Validation</vt:lpstr>
      <vt:lpstr>Independence </vt:lpstr>
      <vt:lpstr>More on Independence </vt:lpstr>
      <vt:lpstr>Effective Challenge</vt:lpstr>
      <vt:lpstr>Checklist for Validation 1 - Governance</vt:lpstr>
      <vt:lpstr>Who decides</vt:lpstr>
      <vt:lpstr>These decisions have consequences</vt:lpstr>
      <vt:lpstr>Checklist for Validation 2 - Inputs</vt:lpstr>
      <vt:lpstr>Checklist for Validation 3 - Assumptions</vt:lpstr>
      <vt:lpstr>Assumptions</vt:lpstr>
      <vt:lpstr>Checklist for Validation 4 - Theory</vt:lpstr>
      <vt:lpstr>Checklist for Validation 5 - Implementation</vt:lpstr>
      <vt:lpstr>Types of Implementation Error</vt:lpstr>
      <vt:lpstr>Replication Alternatives to Alleviate Pitfalls</vt:lpstr>
      <vt:lpstr>Too Hurried</vt:lpstr>
      <vt:lpstr>Checklist for Validation 6 - Outputs and Use</vt:lpstr>
      <vt:lpstr>Verification</vt:lpstr>
      <vt:lpstr>Respecting your data - EDA</vt:lpstr>
      <vt:lpstr>Respecting your data</vt:lpstr>
      <vt:lpstr>Purpose of this sort of analysis</vt:lpstr>
      <vt:lpstr>Testing assumptions</vt:lpstr>
      <vt:lpstr>Testing the implementation</vt:lpstr>
      <vt:lpstr>Right-sizing the number of parameters</vt:lpstr>
      <vt:lpstr>Linear Combination of Elephants</vt:lpstr>
      <vt:lpstr>Sensitivity ladders and grids</vt:lpstr>
      <vt:lpstr>Example of a Ladder Test</vt:lpstr>
      <vt:lpstr>Criticality testing of parameters</vt:lpstr>
      <vt:lpstr>Criticality testing actual example</vt:lpstr>
      <vt:lpstr>Stressing univariate stochastic process</vt:lpstr>
      <vt:lpstr>The Tukey g×h Transform</vt:lpstr>
      <vt:lpstr>Skewed right</vt:lpstr>
      <vt:lpstr>Skewed Left</vt:lpstr>
      <vt:lpstr>Slightly fatter tails</vt:lpstr>
      <vt:lpstr>Much fatter tails</vt:lpstr>
      <vt:lpstr>Slightly thinner tails</vt:lpstr>
      <vt:lpstr>Much thinner tails</vt:lpstr>
      <vt:lpstr>Shy about tails</vt:lpstr>
      <vt:lpstr>Creative Alternatives</vt:lpstr>
      <vt:lpstr>Continuing Education</vt:lpstr>
      <vt:lpstr> </vt:lpstr>
      <vt:lpstr>PowerPoint Presentation</vt:lpstr>
      <vt:lpstr>Session Two:  Institutional Constraints  and  Interpersonal Issues</vt:lpstr>
      <vt:lpstr>Outline of this talk</vt:lpstr>
      <vt:lpstr>Regulations and Brief History</vt:lpstr>
      <vt:lpstr>Model Validation timing and staffing</vt:lpstr>
      <vt:lpstr>How long does a Validation take?</vt:lpstr>
      <vt:lpstr>Validators may need some Mental Health time </vt:lpstr>
      <vt:lpstr>How big is the Model Validation group?</vt:lpstr>
      <vt:lpstr>Who do you hire to be Validators?</vt:lpstr>
      <vt:lpstr>Vendor Models</vt:lpstr>
      <vt:lpstr>There is no Validation Cookbook cookbook</vt:lpstr>
      <vt:lpstr>Pre-validation checks on paperwork and regulatory compliance</vt:lpstr>
      <vt:lpstr>Enforcing Independence</vt:lpstr>
      <vt:lpstr>Three lines of Defense</vt:lpstr>
      <vt:lpstr>Inventories</vt:lpstr>
      <vt:lpstr>New vs. Improved</vt:lpstr>
      <vt:lpstr>Moore’s Law for Human Nature</vt:lpstr>
      <vt:lpstr> </vt:lpstr>
      <vt:lpstr>PowerPoint Presentation</vt:lpstr>
      <vt:lpstr>Session Three:  Distributions and Data   Statistical Quirks</vt:lpstr>
      <vt:lpstr>More caveats</vt:lpstr>
      <vt:lpstr>Beyond Multivariate Gaussian Stationarity</vt:lpstr>
      <vt:lpstr>Traditional Assumptions</vt:lpstr>
      <vt:lpstr>Why they are traditional</vt:lpstr>
      <vt:lpstr>Univariate </vt:lpstr>
      <vt:lpstr>The Easy Way</vt:lpstr>
      <vt:lpstr>Fat Tails</vt:lpstr>
      <vt:lpstr>Tukey gXh</vt:lpstr>
      <vt:lpstr>Sometimes the tail can mask the rest of the picture</vt:lpstr>
      <vt:lpstr>Other Copula Densities</vt:lpstr>
      <vt:lpstr>My hints about copulas</vt:lpstr>
      <vt:lpstr>Extreme returns</vt:lpstr>
      <vt:lpstr>Avoiding myopia</vt:lpstr>
      <vt:lpstr> Why we assume stationarity in good times</vt:lpstr>
      <vt:lpstr>Long histories vs stationarity</vt:lpstr>
      <vt:lpstr>Homogeneity - Retail Credit Scorecard Segmentation</vt:lpstr>
      <vt:lpstr>Ergodicity</vt:lpstr>
      <vt:lpstr>No Ergodicity – not all cats are alike</vt:lpstr>
      <vt:lpstr>Comfort zones</vt:lpstr>
      <vt:lpstr>Inappropriate assumptions</vt:lpstr>
      <vt:lpstr>Comfort vs. Reality</vt:lpstr>
      <vt:lpstr>Mesokurtic History</vt:lpstr>
      <vt:lpstr>Other assumptions</vt:lpstr>
      <vt:lpstr>Documenting seemingly obvious assumptions</vt:lpstr>
      <vt:lpstr>Inappropriate calibration</vt:lpstr>
      <vt:lpstr>Some Potential Calibration Pitfalls</vt:lpstr>
      <vt:lpstr>Questions to Ask Yourself About Calibration</vt:lpstr>
      <vt:lpstr>Another Question to Ask Yourself About Calibration</vt:lpstr>
      <vt:lpstr>What Data to Calibrate To?</vt:lpstr>
      <vt:lpstr>Calibration Period</vt:lpstr>
      <vt:lpstr>Range of Appropriateness</vt:lpstr>
      <vt:lpstr> Look at Your Data</vt:lpstr>
      <vt:lpstr>Skewed synthetic data</vt:lpstr>
      <vt:lpstr>My hints about copulas</vt:lpstr>
      <vt:lpstr>Principal Components and RMT</vt:lpstr>
      <vt:lpstr>Extreme returns</vt:lpstr>
      <vt:lpstr>Retail Credit Scorecard Segmentation</vt:lpstr>
      <vt:lpstr>Replication and Benchmarking</vt:lpstr>
      <vt:lpstr>Missing Data issues</vt:lpstr>
      <vt:lpstr>An Example from a Data Aggregator</vt:lpstr>
      <vt:lpstr>False Volatility</vt:lpstr>
      <vt:lpstr>Not Positive Definite</vt:lpstr>
      <vt:lpstr>Matrix mess</vt:lpstr>
      <vt:lpstr>Partial Solution</vt:lpstr>
      <vt:lpstr>New Assets / New Risk Factors</vt:lpstr>
      <vt:lpstr>Extrapolation</vt:lpstr>
      <vt:lpstr>Digression Deep into Quant Land</vt:lpstr>
      <vt:lpstr> </vt:lpstr>
      <vt:lpstr>Preventative Measures and Remediation</vt:lpstr>
      <vt:lpstr>Compromises </vt:lpstr>
      <vt:lpstr>Tradeoffs</vt:lpstr>
      <vt:lpstr>Time vs Effort</vt:lpstr>
      <vt:lpstr> </vt:lpstr>
      <vt:lpstr>PowerPoint Presentation</vt:lpstr>
      <vt:lpstr>Session Four:  Honored Guest Jon Hill - Morgan Stanley</vt:lpstr>
      <vt:lpstr>Session Five:  Moral Dilemmas Case Studies   My Own Little Whale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war stories</vt:lpstr>
      <vt:lpstr>Names have been changed to protect the guilty</vt:lpstr>
      <vt:lpstr>My little whale</vt:lpstr>
      <vt:lpstr>Brief Digression - On Presentation of Talks (or) Why All the Cat Pictures? </vt:lpstr>
      <vt:lpstr>Eye-to-Chin Ratio</vt:lpstr>
      <vt:lpstr>Some Aphorisms</vt:lpstr>
      <vt:lpstr>The Egg Question</vt:lpstr>
      <vt:lpstr>Rabin’s Rules</vt:lpstr>
      <vt:lpstr>Martin’s Rules for Managing Quants</vt:lpstr>
      <vt:lpstr>Dilbert Rules for Managing </vt:lpstr>
      <vt:lpstr>Qualitative Inputs</vt:lpstr>
      <vt:lpstr>Model Results Where Inputs are Qualitative </vt:lpstr>
      <vt:lpstr>Circus Management</vt:lpstr>
      <vt:lpstr>PowerPoint Presentation</vt:lpstr>
      <vt:lpstr>PowerPoint Presentation</vt:lpstr>
      <vt:lpstr>Session Six:  Hedging, CVA, VaR,  Model Risk Quantification,  and Credit</vt:lpstr>
      <vt:lpstr>The Usual Caveats Redux</vt:lpstr>
      <vt:lpstr>Table of Contents</vt:lpstr>
      <vt:lpstr>Model Risk Quantification is Hard</vt:lpstr>
      <vt:lpstr>Model Risk Quantification Example</vt:lpstr>
      <vt:lpstr>Model Risk Apportionment</vt:lpstr>
      <vt:lpstr>Risky Counterparty – the Bad Old Days </vt:lpstr>
      <vt:lpstr>Counterparty Risk</vt:lpstr>
      <vt:lpstr>PIT, TTC, and S&amp;P</vt:lpstr>
      <vt:lpstr>Credit Risk</vt:lpstr>
      <vt:lpstr>Alphabet Soup for CVA</vt:lpstr>
      <vt:lpstr>Alphabet Soup for CCR</vt:lpstr>
      <vt:lpstr>Archetypal PE graph </vt:lpstr>
      <vt:lpstr>CVA is not CCR</vt:lpstr>
      <vt:lpstr>Netting Sets</vt:lpstr>
      <vt:lpstr>CVA - Hull-White View</vt:lpstr>
      <vt:lpstr>CVA - Brigo-Pallavicini View</vt:lpstr>
      <vt:lpstr>Dealing with Regulators</vt:lpstr>
      <vt:lpstr>Formula for Credit Risk</vt:lpstr>
      <vt:lpstr>Quants at work</vt:lpstr>
      <vt:lpstr>The Nature of Derivatives</vt:lpstr>
      <vt:lpstr>The Current Exposure Method</vt:lpstr>
      <vt:lpstr>Computational requirements</vt:lpstr>
      <vt:lpstr>Most CDO models are invalid</vt:lpstr>
      <vt:lpstr>Extrapolating VaR</vt:lpstr>
      <vt:lpstr>Static hedges, dynamic hedges, prop trades</vt:lpstr>
      <vt:lpstr>What is Economic Capital</vt:lpstr>
      <vt:lpstr>What is Really the Worst Year in 1000?</vt:lpstr>
      <vt:lpstr>PowerPoint Presentation</vt:lpstr>
      <vt:lpstr>PowerPoint Presentation</vt:lpstr>
      <vt:lpstr>Session Seven:  Stress Testing, CCAR, and  Scenario Expansion</vt:lpstr>
      <vt:lpstr>Table of Contents</vt:lpstr>
      <vt:lpstr>Old and Naïve</vt:lpstr>
      <vt:lpstr>Traditional Modeling Assumptions that Might Endanger CCAR</vt:lpstr>
      <vt:lpstr>Red Flags from Donald Van Deventer</vt:lpstr>
      <vt:lpstr>Tails</vt:lpstr>
      <vt:lpstr>Physics Envy</vt:lpstr>
      <vt:lpstr>Stress is not Just a Bad Day</vt:lpstr>
      <vt:lpstr>Plausible Stress Tests</vt:lpstr>
      <vt:lpstr>Correlation, Copulas, Concordance</vt:lpstr>
      <vt:lpstr>Frailty</vt:lpstr>
      <vt:lpstr>Stationarity</vt:lpstr>
      <vt:lpstr>Stationary Cat Time Series</vt:lpstr>
      <vt:lpstr>A long view</vt:lpstr>
      <vt:lpstr>Stress Events</vt:lpstr>
      <vt:lpstr>Rhyming</vt:lpstr>
      <vt:lpstr>Scenarios vs. Shocks</vt:lpstr>
      <vt:lpstr>Universality of Recession Timelines</vt:lpstr>
      <vt:lpstr>Non-Anticipating</vt:lpstr>
      <vt:lpstr>Validating CCAR narrative with tonsured correlations</vt:lpstr>
      <vt:lpstr>Tonsuring</vt:lpstr>
      <vt:lpstr>Tonsured Copula Density – Brent vs Kerosene</vt:lpstr>
      <vt:lpstr>Copulas</vt:lpstr>
      <vt:lpstr>What are Copulas</vt:lpstr>
      <vt:lpstr>What are Copula Densities</vt:lpstr>
      <vt:lpstr>Fiendish copula density</vt:lpstr>
      <vt:lpstr>Tonsuring Correlation 1871 – 2004 between annual changes in US stocks and bonds</vt:lpstr>
      <vt:lpstr>Tonsured Historical Beta – Bank of America stock</vt:lpstr>
      <vt:lpstr>Use for CCAR and stress tests</vt:lpstr>
      <vt:lpstr>Levels of Stress and Intended Model Use</vt:lpstr>
      <vt:lpstr>Calibration, Data, and Judgment</vt:lpstr>
      <vt:lpstr>Stress Testing for Validation vs. Stress Testing for Risk</vt:lpstr>
      <vt:lpstr>Validation stresses – a menu</vt:lpstr>
      <vt:lpstr>Stresses for validation</vt:lpstr>
      <vt:lpstr>Unrealistic is okay</vt:lpstr>
      <vt:lpstr>Stressed Time Series Scenario</vt:lpstr>
      <vt:lpstr>Stressing the Copula</vt:lpstr>
      <vt:lpstr>Stresses for Risk Management or CCAR</vt:lpstr>
      <vt:lpstr>PowerPoint Presentation</vt:lpstr>
      <vt:lpstr>PowerPoint Presentation</vt:lpstr>
      <vt:lpstr>Session Eight:  Intended Uses  and User Approvals</vt:lpstr>
      <vt:lpstr>Session Outline </vt:lpstr>
      <vt:lpstr>Model Risk “Red Flags” </vt:lpstr>
      <vt:lpstr>Good Bad Pointless</vt:lpstr>
      <vt:lpstr>Divorce and Path Integrals</vt:lpstr>
      <vt:lpstr>Internal Consistency</vt:lpstr>
      <vt:lpstr>Validator models vs. both Production models</vt:lpstr>
      <vt:lpstr>Inappropriate Use</vt:lpstr>
      <vt:lpstr>Fiefdoms</vt:lpstr>
      <vt:lpstr>Last few anecdotes</vt:lpstr>
      <vt:lpstr>Random musings</vt:lpstr>
      <vt:lpstr>PowerPoint Presentation</vt:lpstr>
      <vt:lpstr>PowerPoint Presentation</vt:lpstr>
      <vt:lpstr>Session Nine:  More Tools for the Validator’s Toolbox from Recent Literature</vt:lpstr>
      <vt:lpstr>Rationale</vt:lpstr>
      <vt:lpstr>Break free of the usual assumptions</vt:lpstr>
      <vt:lpstr>Where Do You Find these Things?</vt:lpstr>
      <vt:lpstr>Sources</vt:lpstr>
      <vt:lpstr>How Do I Code These Things?</vt:lpstr>
      <vt:lpstr>Freezing the Drift in LMM</vt:lpstr>
      <vt:lpstr>Frequency Domain</vt:lpstr>
      <vt:lpstr>Wavelets</vt:lpstr>
      <vt:lpstr>Displaced Diffusion</vt:lpstr>
      <vt:lpstr>Stepwise Regression</vt:lpstr>
      <vt:lpstr>Stop Making Sense</vt:lpstr>
      <vt:lpstr>Flexible distributions</vt:lpstr>
      <vt:lpstr>More on PCA</vt:lpstr>
      <vt:lpstr>More Complicated is Not Necessarily More Correct</vt:lpstr>
      <vt:lpstr>Agent-Based Modeling</vt:lpstr>
      <vt:lpstr>Hawkes Processes for Contagion</vt:lpstr>
      <vt:lpstr>A Different Approach to the Problem of Missing Data</vt:lpstr>
      <vt:lpstr> </vt:lpstr>
      <vt:lpstr>PowerPoint Presentation</vt:lpstr>
      <vt:lpstr>Last words</vt:lpstr>
      <vt:lpstr>Audience questions?</vt:lpstr>
    </vt:vector>
  </TitlesOfParts>
  <Manager>M</Manager>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dc:creator>
  <cp:lastModifiedBy>Goldberg, Martin</cp:lastModifiedBy>
  <cp:revision>225</cp:revision>
  <dcterms:created xsi:type="dcterms:W3CDTF">2015-02-17T17:00:04Z</dcterms:created>
  <dcterms:modified xsi:type="dcterms:W3CDTF">2015-11-06T17:46:33Z</dcterms:modified>
</cp:coreProperties>
</file>