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56" r:id="rId2"/>
    <p:sldId id="285" r:id="rId3"/>
    <p:sldId id="286" r:id="rId4"/>
    <p:sldId id="288" r:id="rId5"/>
    <p:sldId id="289" r:id="rId6"/>
    <p:sldId id="290" r:id="rId7"/>
    <p:sldId id="292" r:id="rId8"/>
    <p:sldId id="293" r:id="rId9"/>
    <p:sldId id="294" r:id="rId10"/>
    <p:sldId id="295" r:id="rId11"/>
    <p:sldId id="296" r:id="rId12"/>
    <p:sldId id="300" r:id="rId13"/>
    <p:sldId id="297" r:id="rId14"/>
    <p:sldId id="287" r:id="rId15"/>
    <p:sldId id="298" r:id="rId16"/>
    <p:sldId id="299" r:id="rId17"/>
    <p:sldId id="301" r:id="rId18"/>
    <p:sldId id="302" r:id="rId19"/>
    <p:sldId id="303" r:id="rId20"/>
    <p:sldId id="304" r:id="rId21"/>
    <p:sldId id="307" r:id="rId22"/>
    <p:sldId id="305" r:id="rId23"/>
    <p:sldId id="306" r:id="rId24"/>
    <p:sldId id="308" r:id="rId25"/>
    <p:sldId id="309" r:id="rId26"/>
  </p:sldIdLst>
  <p:sldSz cx="9144000" cy="6858000" type="screen4x3"/>
  <p:notesSz cx="6858000" cy="9144000"/>
  <p:defaultTextStyle>
    <a:defPPr>
      <a:defRPr lang="en-GB"/>
    </a:defPPr>
    <a:lvl1pPr algn="l" rtl="0" eaLnBrk="0" fontAlgn="base" hangingPunct="0">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94" autoAdjust="0"/>
  </p:normalViewPr>
  <p:slideViewPr>
    <p:cSldViewPr>
      <p:cViewPr varScale="1">
        <p:scale>
          <a:sx n="74" d="100"/>
          <a:sy n="74" d="100"/>
        </p:scale>
        <p:origin x="-155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endParaRPr lang="en-US" altLang="en-US"/>
          </a:p>
        </p:txBody>
      </p:sp>
      <p:sp>
        <p:nvSpPr>
          <p:cNvPr id="1003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endParaRPr lang="en-US" altLang="en-US"/>
          </a:p>
        </p:txBody>
      </p:sp>
      <p:sp>
        <p:nvSpPr>
          <p:cNvPr id="1003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03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03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endParaRPr lang="en-US" altLang="en-US"/>
          </a:p>
        </p:txBody>
      </p:sp>
      <p:sp>
        <p:nvSpPr>
          <p:cNvPr id="1003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fld id="{DB231DA3-8D76-4A45-8574-2B6E3A85E8E6}" type="slidenum">
              <a:rPr lang="en-US" altLang="en-US"/>
              <a:pPr/>
              <a:t>‹#›</a:t>
            </a:fld>
            <a:endParaRPr lang="en-US" altLang="en-US"/>
          </a:p>
        </p:txBody>
      </p:sp>
    </p:spTree>
    <p:extLst>
      <p:ext uri="{BB962C8B-B14F-4D97-AF65-F5344CB8AC3E}">
        <p14:creationId xmlns:p14="http://schemas.microsoft.com/office/powerpoint/2010/main" val="34587055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7D3EE6-3877-4853-9F1F-B50ABE3D100D}" type="slidenum">
              <a:rPr lang="en-US" altLang="en-US"/>
              <a:pPr/>
              <a:t>1</a:t>
            </a:fld>
            <a:endParaRPr lang="en-US" altLang="en-US"/>
          </a:p>
        </p:txBody>
      </p:sp>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CE7AAE-3608-462D-B15C-851B91B79C9B}" type="slidenum">
              <a:rPr lang="en-US" altLang="en-US"/>
              <a:pPr/>
              <a:t>10</a:t>
            </a:fld>
            <a:endParaRPr lang="en-US" altLang="en-US"/>
          </a:p>
        </p:txBody>
      </p:sp>
      <p:sp>
        <p:nvSpPr>
          <p:cNvPr id="136194" name="Rectangle 2"/>
          <p:cNvSpPr>
            <a:spLocks noRo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7D7623-9F2D-45FF-8F0F-B09570F4319B}" type="slidenum">
              <a:rPr lang="en-US" altLang="en-US"/>
              <a:pPr/>
              <a:t>11</a:t>
            </a:fld>
            <a:endParaRPr lang="en-US" altLang="en-US"/>
          </a:p>
        </p:txBody>
      </p:sp>
      <p:sp>
        <p:nvSpPr>
          <p:cNvPr id="138242" name="Rectangle 2"/>
          <p:cNvSpPr>
            <a:spLocks noRo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6DBFDB-3D58-4283-A70F-70071FFCEDCC}" type="slidenum">
              <a:rPr lang="en-US" altLang="en-US"/>
              <a:pPr/>
              <a:t>12</a:t>
            </a:fld>
            <a:endParaRPr lang="en-US" altLang="en-US"/>
          </a:p>
        </p:txBody>
      </p:sp>
      <p:sp>
        <p:nvSpPr>
          <p:cNvPr id="148482" name="Rectangle 2"/>
          <p:cNvSpPr>
            <a:spLocks noRo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22E97D-72B9-48B7-A547-8FA29CB52208}" type="slidenum">
              <a:rPr lang="en-US" altLang="en-US"/>
              <a:pPr/>
              <a:t>13</a:t>
            </a:fld>
            <a:endParaRPr lang="en-US" altLang="en-US"/>
          </a:p>
        </p:txBody>
      </p:sp>
      <p:sp>
        <p:nvSpPr>
          <p:cNvPr id="140290" name="Rectangle 2"/>
          <p:cNvSpPr>
            <a:spLocks noRo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9AD5A1-7060-400B-9215-88365C91911E}" type="slidenum">
              <a:rPr lang="en-US" altLang="en-US"/>
              <a:pPr/>
              <a:t>14</a:t>
            </a:fld>
            <a:endParaRPr lang="en-US" altLang="en-US"/>
          </a:p>
        </p:txBody>
      </p:sp>
      <p:sp>
        <p:nvSpPr>
          <p:cNvPr id="115714" name="Rectangle 2"/>
          <p:cNvSpPr>
            <a:spLocks noRo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F1F7D3-F426-4F1E-9BC6-BC7A35F816D6}" type="slidenum">
              <a:rPr lang="en-US" altLang="en-US"/>
              <a:pPr/>
              <a:t>15</a:t>
            </a:fld>
            <a:endParaRPr lang="en-US" altLang="en-US"/>
          </a:p>
        </p:txBody>
      </p:sp>
      <p:sp>
        <p:nvSpPr>
          <p:cNvPr id="143362" name="Rectangle 2"/>
          <p:cNvSpPr>
            <a:spLocks noRo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4ED086-4E7F-491A-B3FB-E3B43449595E}" type="slidenum">
              <a:rPr lang="en-US" altLang="en-US"/>
              <a:pPr/>
              <a:t>16</a:t>
            </a:fld>
            <a:endParaRPr lang="en-US" altLang="en-US"/>
          </a:p>
        </p:txBody>
      </p:sp>
      <p:sp>
        <p:nvSpPr>
          <p:cNvPr id="146434" name="Rectangle 2"/>
          <p:cNvSpPr>
            <a:spLocks noRo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DD0EE8-B154-4370-9EC4-6058E82A5F7C}" type="slidenum">
              <a:rPr lang="en-US" altLang="en-US"/>
              <a:pPr/>
              <a:t>17</a:t>
            </a:fld>
            <a:endParaRPr lang="en-US" altLang="en-US"/>
          </a:p>
        </p:txBody>
      </p:sp>
      <p:sp>
        <p:nvSpPr>
          <p:cNvPr id="150530" name="Rectangle 2"/>
          <p:cNvSpPr>
            <a:spLocks noRo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55D000-579C-429B-A6AD-F980FB09D274}" type="slidenum">
              <a:rPr lang="en-US" altLang="en-US"/>
              <a:pPr/>
              <a:t>18</a:t>
            </a:fld>
            <a:endParaRPr lang="en-US" altLang="en-US"/>
          </a:p>
        </p:txBody>
      </p:sp>
      <p:sp>
        <p:nvSpPr>
          <p:cNvPr id="152578" name="Rectangle 2"/>
          <p:cNvSpPr>
            <a:spLocks noRo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CC0085-A5D9-400E-A07B-930A6BC026DB}" type="slidenum">
              <a:rPr lang="en-US" altLang="en-US"/>
              <a:pPr/>
              <a:t>19</a:t>
            </a:fld>
            <a:endParaRPr lang="en-US" altLang="en-US"/>
          </a:p>
        </p:txBody>
      </p:sp>
      <p:sp>
        <p:nvSpPr>
          <p:cNvPr id="154626" name="Rectangle 2"/>
          <p:cNvSpPr>
            <a:spLocks noRo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CC0416-C493-476D-9FD9-2E49CFCC2103}" type="slidenum">
              <a:rPr lang="en-US" altLang="en-US"/>
              <a:pPr/>
              <a:t>2</a:t>
            </a:fld>
            <a:endParaRPr lang="en-US" altLang="en-US"/>
          </a:p>
        </p:txBody>
      </p:sp>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881F0E-21B1-482B-8BF9-3BDFDFB69544}" type="slidenum">
              <a:rPr lang="en-US" altLang="en-US"/>
              <a:pPr/>
              <a:t>20</a:t>
            </a:fld>
            <a:endParaRPr lang="en-US" altLang="en-US"/>
          </a:p>
        </p:txBody>
      </p:sp>
      <p:sp>
        <p:nvSpPr>
          <p:cNvPr id="156674" name="Rectangle 2"/>
          <p:cNvSpPr>
            <a:spLocks noRo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EA3D1-A855-4F73-95B2-826EDDF2E213}" type="slidenum">
              <a:rPr lang="en-US" altLang="en-US"/>
              <a:pPr/>
              <a:t>21</a:t>
            </a:fld>
            <a:endParaRPr lang="en-US" altLang="en-US"/>
          </a:p>
        </p:txBody>
      </p:sp>
      <p:sp>
        <p:nvSpPr>
          <p:cNvPr id="162818" name="Rectangle 2"/>
          <p:cNvSpPr>
            <a:spLocks noRo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10719E-5FC5-482A-B736-F467E47163A5}" type="slidenum">
              <a:rPr lang="en-US" altLang="en-US"/>
              <a:pPr/>
              <a:t>22</a:t>
            </a:fld>
            <a:endParaRPr lang="en-US" altLang="en-US"/>
          </a:p>
        </p:txBody>
      </p:sp>
      <p:sp>
        <p:nvSpPr>
          <p:cNvPr id="158722" name="Rectangle 2"/>
          <p:cNvSpPr>
            <a:spLocks noRo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6A3EAF-F7BE-4733-A036-ED896AEB0831}" type="slidenum">
              <a:rPr lang="en-US" altLang="en-US"/>
              <a:pPr/>
              <a:t>23</a:t>
            </a:fld>
            <a:endParaRPr lang="en-US" altLang="en-US"/>
          </a:p>
        </p:txBody>
      </p:sp>
      <p:sp>
        <p:nvSpPr>
          <p:cNvPr id="160770" name="Rectangle 2"/>
          <p:cNvSpPr>
            <a:spLocks noRo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940A32-152B-463A-AF28-73F90FB79786}" type="slidenum">
              <a:rPr lang="en-US" altLang="en-US"/>
              <a:pPr/>
              <a:t>24</a:t>
            </a:fld>
            <a:endParaRPr lang="en-US" altLang="en-US"/>
          </a:p>
        </p:txBody>
      </p:sp>
      <p:sp>
        <p:nvSpPr>
          <p:cNvPr id="164866" name="Rectangle 2"/>
          <p:cNvSpPr>
            <a:spLocks noRo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B7305A-0F38-42EF-9091-E74C712911DB}" type="slidenum">
              <a:rPr lang="en-US" altLang="en-US"/>
              <a:pPr/>
              <a:t>25</a:t>
            </a:fld>
            <a:endParaRPr lang="en-US" altLang="en-US"/>
          </a:p>
        </p:txBody>
      </p:sp>
      <p:sp>
        <p:nvSpPr>
          <p:cNvPr id="166914" name="Rectangle 2"/>
          <p:cNvSpPr>
            <a:spLocks noRo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18BFCF-8F6F-4FC3-ABF7-7F7226FED034}" type="slidenum">
              <a:rPr lang="en-US" altLang="en-US"/>
              <a:pPr/>
              <a:t>3</a:t>
            </a:fld>
            <a:endParaRPr lang="en-US" altLang="en-US"/>
          </a:p>
        </p:txBody>
      </p:sp>
      <p:sp>
        <p:nvSpPr>
          <p:cNvPr id="113666" name="Rectangle 2"/>
          <p:cNvSpPr>
            <a:spLocks noRo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DE6578-5D77-4866-839C-FBC3EBF4F5F3}" type="slidenum">
              <a:rPr lang="en-US" altLang="en-US"/>
              <a:pPr/>
              <a:t>4</a:t>
            </a:fld>
            <a:endParaRPr lang="en-US" altLang="en-US"/>
          </a:p>
        </p:txBody>
      </p:sp>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E1162B-DF07-4446-9F40-1D5B1878414F}" type="slidenum">
              <a:rPr lang="en-US" altLang="en-US"/>
              <a:pPr/>
              <a:t>5</a:t>
            </a:fld>
            <a:endParaRPr lang="en-US" altLang="en-US"/>
          </a:p>
        </p:txBody>
      </p:sp>
      <p:sp>
        <p:nvSpPr>
          <p:cNvPr id="121858" name="Rectangle 2"/>
          <p:cNvSpPr>
            <a:spLocks noRo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A5152B-0DE8-448A-BA53-0E92D20F5054}" type="slidenum">
              <a:rPr lang="en-US" altLang="en-US"/>
              <a:pPr/>
              <a:t>6</a:t>
            </a:fld>
            <a:endParaRPr lang="en-US" altLang="en-US"/>
          </a:p>
        </p:txBody>
      </p:sp>
      <p:sp>
        <p:nvSpPr>
          <p:cNvPr id="123906" name="Rectangle 2"/>
          <p:cNvSpPr>
            <a:spLocks noRo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09B030-1F59-4649-8E8E-345C76B72439}" type="slidenum">
              <a:rPr lang="en-US" altLang="en-US"/>
              <a:pPr/>
              <a:t>7</a:t>
            </a:fld>
            <a:endParaRPr lang="en-US" altLang="en-US"/>
          </a:p>
        </p:txBody>
      </p:sp>
      <p:sp>
        <p:nvSpPr>
          <p:cNvPr id="128002" name="Rectangle 2"/>
          <p:cNvSpPr>
            <a:spLocks noRo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B0DDEA-1B42-431E-BEE4-6F4BD49B4140}" type="slidenum">
              <a:rPr lang="en-US" altLang="en-US"/>
              <a:pPr/>
              <a:t>8</a:t>
            </a:fld>
            <a:endParaRPr lang="en-US" altLang="en-US"/>
          </a:p>
        </p:txBody>
      </p:sp>
      <p:sp>
        <p:nvSpPr>
          <p:cNvPr id="132098" name="Rectangle 2"/>
          <p:cNvSpPr>
            <a:spLocks noRo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01C505-0ED8-4725-9412-FA28D4E22662}" type="slidenum">
              <a:rPr lang="en-US" altLang="en-US"/>
              <a:pPr/>
              <a:t>9</a:t>
            </a:fld>
            <a:endParaRPr lang="en-US" altLang="en-US"/>
          </a:p>
        </p:txBody>
      </p:sp>
      <p:sp>
        <p:nvSpPr>
          <p:cNvPr id="134146" name="Rectangle 2"/>
          <p:cNvSpPr>
            <a:spLocks noRo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Line 2"/>
          <p:cNvSpPr>
            <a:spLocks noChangeShapeType="1"/>
          </p:cNvSpPr>
          <p:nvPr/>
        </p:nvSpPr>
        <p:spPr bwMode="auto">
          <a:xfrm flipV="1">
            <a:off x="2286000" y="0"/>
            <a:ext cx="0" cy="6858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Line 3"/>
          <p:cNvSpPr>
            <a:spLocks noChangeShapeType="1"/>
          </p:cNvSpPr>
          <p:nvPr/>
        </p:nvSpPr>
        <p:spPr bwMode="auto">
          <a:xfrm>
            <a:off x="0" y="2286000"/>
            <a:ext cx="9144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51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72313" y="6567488"/>
            <a:ext cx="1957387" cy="138112"/>
          </a:xfrm>
          <a:prstGeom prst="rect">
            <a:avLst/>
          </a:prstGeom>
          <a:noFill/>
          <a:extLst>
            <a:ext uri="{909E8E84-426E-40DD-AFC4-6F175D3DCCD1}">
              <a14:hiddenFill xmlns:a14="http://schemas.microsoft.com/office/drawing/2010/main">
                <a:solidFill>
                  <a:srgbClr val="FFFFFF"/>
                </a:solidFill>
              </a14:hiddenFill>
            </a:ext>
          </a:extLst>
        </p:spPr>
      </p:pic>
      <p:sp>
        <p:nvSpPr>
          <p:cNvPr id="5125" name="Text Box 5"/>
          <p:cNvSpPr txBox="1">
            <a:spLocks noChangeArrowheads="1"/>
          </p:cNvSpPr>
          <p:nvPr/>
        </p:nvSpPr>
        <p:spPr bwMode="auto">
          <a:xfrm>
            <a:off x="2851150" y="6105525"/>
            <a:ext cx="59245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sz="800">
              <a:latin typeface="Arial" pitchFamily="34" charset="0"/>
            </a:endParaRPr>
          </a:p>
        </p:txBody>
      </p:sp>
      <p:sp>
        <p:nvSpPr>
          <p:cNvPr id="5126" name="Rectangle 6"/>
          <p:cNvSpPr>
            <a:spLocks noChangeArrowheads="1"/>
          </p:cNvSpPr>
          <p:nvPr/>
        </p:nvSpPr>
        <p:spPr bwMode="auto">
          <a:xfrm>
            <a:off x="0" y="0"/>
            <a:ext cx="2286000" cy="22939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5127" name="Picture 7" descr="2004S&amp;PLOGO"/>
          <p:cNvPicPr>
            <a:picLocks noChangeAspect="1" noChangeArrowheads="1"/>
          </p:cNvPicPr>
          <p:nvPr/>
        </p:nvPicPr>
        <p:blipFill>
          <a:blip r:embed="rId3"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14325" y="809625"/>
            <a:ext cx="1657350" cy="682625"/>
          </a:xfrm>
          <a:prstGeom prst="rect">
            <a:avLst/>
          </a:prstGeom>
          <a:noFill/>
          <a:extLst>
            <a:ext uri="{909E8E84-426E-40DD-AFC4-6F175D3DCCD1}">
              <a14:hiddenFill xmlns:a14="http://schemas.microsoft.com/office/drawing/2010/main">
                <a:solidFill>
                  <a:srgbClr val="FFFFFF"/>
                </a:solidFill>
              </a14:hiddenFill>
            </a:ext>
          </a:extLst>
        </p:spPr>
      </p:pic>
      <p:sp>
        <p:nvSpPr>
          <p:cNvPr id="5128" name="Rectangle 8"/>
          <p:cNvSpPr>
            <a:spLocks noChangeArrowheads="1"/>
          </p:cNvSpPr>
          <p:nvPr/>
        </p:nvSpPr>
        <p:spPr bwMode="auto">
          <a:xfrm>
            <a:off x="0" y="2293938"/>
            <a:ext cx="2286000" cy="4572000"/>
          </a:xfrm>
          <a:prstGeom prst="rect">
            <a:avLst/>
          </a:prstGeom>
          <a:solidFill>
            <a:schemeClr val="folHlink"/>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 name="Rectangle 9"/>
          <p:cNvSpPr>
            <a:spLocks noChangeArrowheads="1"/>
          </p:cNvSpPr>
          <p:nvPr/>
        </p:nvSpPr>
        <p:spPr bwMode="auto">
          <a:xfrm>
            <a:off x="2286000" y="7938"/>
            <a:ext cx="6858000" cy="2286000"/>
          </a:xfrm>
          <a:prstGeom prst="rect">
            <a:avLst/>
          </a:prstGeom>
          <a:solidFill>
            <a:schemeClr val="folHlink"/>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5130"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72313" y="6575425"/>
            <a:ext cx="1957387" cy="138113"/>
          </a:xfrm>
          <a:prstGeom prst="rect">
            <a:avLst/>
          </a:prstGeom>
          <a:noFill/>
          <a:extLst>
            <a:ext uri="{909E8E84-426E-40DD-AFC4-6F175D3DCCD1}">
              <a14:hiddenFill xmlns:a14="http://schemas.microsoft.com/office/drawing/2010/main">
                <a:solidFill>
                  <a:srgbClr val="FFFFFF"/>
                </a:solidFill>
              </a14:hiddenFill>
            </a:ext>
          </a:extLst>
        </p:spPr>
      </p:pic>
      <p:sp>
        <p:nvSpPr>
          <p:cNvPr id="5131" name="Rectangle 11"/>
          <p:cNvSpPr>
            <a:spLocks noChangeArrowheads="1"/>
          </p:cNvSpPr>
          <p:nvPr/>
        </p:nvSpPr>
        <p:spPr bwMode="auto">
          <a:xfrm>
            <a:off x="5540375" y="1890713"/>
            <a:ext cx="35941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lnSpc>
                <a:spcPct val="90000"/>
              </a:lnSpc>
            </a:pPr>
            <a:endParaRPr lang="en-US" altLang="en-US" sz="1400" b="1">
              <a:solidFill>
                <a:schemeClr val="bg1"/>
              </a:solidFill>
              <a:latin typeface="Arial Narrow" pitchFamily="34" charset="0"/>
            </a:endParaRPr>
          </a:p>
        </p:txBody>
      </p:sp>
      <p:sp>
        <p:nvSpPr>
          <p:cNvPr id="5133" name="Rectangle 13"/>
          <p:cNvSpPr>
            <a:spLocks noGrp="1" noChangeArrowheads="1"/>
          </p:cNvSpPr>
          <p:nvPr>
            <p:ph type="subTitle" idx="1"/>
          </p:nvPr>
        </p:nvSpPr>
        <p:spPr>
          <a:xfrm>
            <a:off x="2851150" y="3775075"/>
            <a:ext cx="5484813" cy="396875"/>
          </a:xfrm>
        </p:spPr>
        <p:txBody>
          <a:bodyPr>
            <a:spAutoFit/>
          </a:bodyPr>
          <a:lstStyle>
            <a:lvl1pPr marL="0" indent="0">
              <a:lnSpc>
                <a:spcPct val="100000"/>
              </a:lnSpc>
              <a:spcBef>
                <a:spcPct val="0"/>
              </a:spcBef>
              <a:buFont typeface="Arial" pitchFamily="34" charset="0"/>
              <a:buNone/>
              <a:defRPr sz="2000" b="0"/>
            </a:lvl1pPr>
          </a:lstStyle>
          <a:p>
            <a:pPr lvl="0"/>
            <a:r>
              <a:rPr lang="en-GB" altLang="en-US" noProof="0" smtClean="0"/>
              <a:t>Click to edit Master subtitle style</a:t>
            </a:r>
          </a:p>
        </p:txBody>
      </p:sp>
      <p:sp>
        <p:nvSpPr>
          <p:cNvPr id="5134" name="Rectangle 14"/>
          <p:cNvSpPr>
            <a:spLocks noGrp="1" noChangeArrowheads="1"/>
          </p:cNvSpPr>
          <p:nvPr>
            <p:ph type="ctrTitle"/>
          </p:nvPr>
        </p:nvSpPr>
        <p:spPr bwMode="auto">
          <a:xfrm>
            <a:off x="2851150" y="2768600"/>
            <a:ext cx="5961063" cy="790575"/>
          </a:xfrm>
        </p:spPr>
        <p:txBody>
          <a:bodyPr anchor="t"/>
          <a:lstStyle>
            <a:lvl1pPr>
              <a:lnSpc>
                <a:spcPct val="110000"/>
              </a:lnSpc>
              <a:defRPr>
                <a:solidFill>
                  <a:schemeClr val="tx1"/>
                </a:solidFill>
              </a:defRPr>
            </a:lvl1pPr>
          </a:lstStyle>
          <a:p>
            <a:pPr lvl="0"/>
            <a:r>
              <a:rPr lang="en-GB" altLang="en-US"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400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50800"/>
            <a:ext cx="2057400" cy="59705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5288" y="50800"/>
            <a:ext cx="6024562" cy="5970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197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50800"/>
            <a:ext cx="7335838" cy="4619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95288" y="620713"/>
            <a:ext cx="4040187" cy="5400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87875" y="620713"/>
            <a:ext cx="4041775" cy="262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87875" y="3397250"/>
            <a:ext cx="4041775" cy="26241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0462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50800"/>
            <a:ext cx="7335838" cy="4619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95288" y="620713"/>
            <a:ext cx="4040187" cy="5400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7875" y="620713"/>
            <a:ext cx="4041775" cy="5400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0007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516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54298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5288" y="620713"/>
            <a:ext cx="4040187"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7875" y="620713"/>
            <a:ext cx="4041775"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3009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408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54791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9429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757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04869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838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 name="Rectangle 3"/>
          <p:cNvSpPr>
            <a:spLocks noGrp="1" noChangeArrowheads="1"/>
          </p:cNvSpPr>
          <p:nvPr>
            <p:ph type="title"/>
          </p:nvPr>
        </p:nvSpPr>
        <p:spPr bwMode="gray">
          <a:xfrm>
            <a:off x="447675" y="50800"/>
            <a:ext cx="73358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4100" name="Rectangle 4"/>
          <p:cNvSpPr>
            <a:spLocks noChangeArrowheads="1"/>
          </p:cNvSpPr>
          <p:nvPr/>
        </p:nvSpPr>
        <p:spPr bwMode="gray">
          <a:xfrm>
            <a:off x="323850" y="6165850"/>
            <a:ext cx="118745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fld id="{116EDC21-90A4-4F5A-BB5F-4599E8484418}" type="slidenum">
              <a:rPr lang="en-US" altLang="en-US">
                <a:latin typeface="Book Antiqua" pitchFamily="18" charset="0"/>
              </a:rPr>
              <a:pPr/>
              <a:t>‹#›</a:t>
            </a:fld>
            <a:r>
              <a:rPr lang="en-US" altLang="en-US" sz="1000">
                <a:latin typeface="Book Antiqua" pitchFamily="18" charset="0"/>
              </a:rPr>
              <a:t>.</a:t>
            </a:r>
          </a:p>
        </p:txBody>
      </p:sp>
      <p:pic>
        <p:nvPicPr>
          <p:cNvPr id="4101" name="Picture 5" descr="sp_logo_pos_2C [Converted]"/>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594600" y="6134100"/>
            <a:ext cx="1320800" cy="581025"/>
          </a:xfrm>
          <a:prstGeom prst="rect">
            <a:avLst/>
          </a:prstGeom>
          <a:noFill/>
          <a:extLst>
            <a:ext uri="{909E8E84-426E-40DD-AFC4-6F175D3DCCD1}">
              <a14:hiddenFill xmlns:a14="http://schemas.microsoft.com/office/drawing/2010/main">
                <a:solidFill>
                  <a:srgbClr val="FFFFFF"/>
                </a:solidFill>
              </a14:hiddenFill>
            </a:ext>
          </a:extLst>
        </p:spPr>
      </p:pic>
      <p:sp>
        <p:nvSpPr>
          <p:cNvPr id="4106" name="Rectangle 10"/>
          <p:cNvSpPr>
            <a:spLocks noGrp="1" noChangeArrowheads="1"/>
          </p:cNvSpPr>
          <p:nvPr>
            <p:ph type="body" idx="1"/>
          </p:nvPr>
        </p:nvSpPr>
        <p:spPr bwMode="auto">
          <a:xfrm>
            <a:off x="395288" y="620713"/>
            <a:ext cx="8234362"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4107" name="Line 11"/>
          <p:cNvSpPr>
            <a:spLocks noChangeShapeType="1"/>
          </p:cNvSpPr>
          <p:nvPr/>
        </p:nvSpPr>
        <p:spPr bwMode="auto">
          <a:xfrm>
            <a:off x="523875" y="504825"/>
            <a:ext cx="8181975" cy="0"/>
          </a:xfrm>
          <a:prstGeom prst="line">
            <a:avLst/>
          </a:prstGeom>
          <a:noFill/>
          <a:ln w="190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8" name="Text Box 12"/>
          <p:cNvSpPr txBox="1">
            <a:spLocks noChangeArrowheads="1"/>
          </p:cNvSpPr>
          <p:nvPr userDrawn="1"/>
        </p:nvSpPr>
        <p:spPr bwMode="auto">
          <a:xfrm>
            <a:off x="1547813" y="6165850"/>
            <a:ext cx="57610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Scenario Analysis to Validate Models   March 4, 2010</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lnSpc>
          <a:spcPct val="90000"/>
        </a:lnSpc>
        <a:spcBef>
          <a:spcPct val="0"/>
        </a:spcBef>
        <a:spcAft>
          <a:spcPct val="0"/>
        </a:spcAft>
        <a:defRPr sz="2200" b="1">
          <a:solidFill>
            <a:schemeClr val="folHlink"/>
          </a:solidFill>
          <a:latin typeface="+mj-lt"/>
          <a:ea typeface="+mj-ea"/>
          <a:cs typeface="+mj-cs"/>
        </a:defRPr>
      </a:lvl1pPr>
      <a:lvl2pPr algn="ctr" rtl="0" eaLnBrk="0" fontAlgn="base" hangingPunct="0">
        <a:lnSpc>
          <a:spcPct val="90000"/>
        </a:lnSpc>
        <a:spcBef>
          <a:spcPct val="0"/>
        </a:spcBef>
        <a:spcAft>
          <a:spcPct val="0"/>
        </a:spcAft>
        <a:defRPr sz="2200" b="1">
          <a:solidFill>
            <a:schemeClr val="folHlink"/>
          </a:solidFill>
          <a:latin typeface="Garamond" pitchFamily="18" charset="0"/>
        </a:defRPr>
      </a:lvl2pPr>
      <a:lvl3pPr algn="ctr" rtl="0" eaLnBrk="0" fontAlgn="base" hangingPunct="0">
        <a:lnSpc>
          <a:spcPct val="90000"/>
        </a:lnSpc>
        <a:spcBef>
          <a:spcPct val="0"/>
        </a:spcBef>
        <a:spcAft>
          <a:spcPct val="0"/>
        </a:spcAft>
        <a:defRPr sz="2200" b="1">
          <a:solidFill>
            <a:schemeClr val="folHlink"/>
          </a:solidFill>
          <a:latin typeface="Garamond" pitchFamily="18" charset="0"/>
        </a:defRPr>
      </a:lvl3pPr>
      <a:lvl4pPr algn="ctr" rtl="0" eaLnBrk="0" fontAlgn="base" hangingPunct="0">
        <a:lnSpc>
          <a:spcPct val="90000"/>
        </a:lnSpc>
        <a:spcBef>
          <a:spcPct val="0"/>
        </a:spcBef>
        <a:spcAft>
          <a:spcPct val="0"/>
        </a:spcAft>
        <a:defRPr sz="2200" b="1">
          <a:solidFill>
            <a:schemeClr val="folHlink"/>
          </a:solidFill>
          <a:latin typeface="Garamond" pitchFamily="18" charset="0"/>
        </a:defRPr>
      </a:lvl4pPr>
      <a:lvl5pPr algn="ctr" rtl="0" eaLnBrk="0" fontAlgn="base" hangingPunct="0">
        <a:lnSpc>
          <a:spcPct val="90000"/>
        </a:lnSpc>
        <a:spcBef>
          <a:spcPct val="0"/>
        </a:spcBef>
        <a:spcAft>
          <a:spcPct val="0"/>
        </a:spcAft>
        <a:defRPr sz="2200" b="1">
          <a:solidFill>
            <a:schemeClr val="folHlink"/>
          </a:solidFill>
          <a:latin typeface="Garamond" pitchFamily="18" charset="0"/>
        </a:defRPr>
      </a:lvl5pPr>
      <a:lvl6pPr marL="457200" algn="ctr" rtl="0" eaLnBrk="0" fontAlgn="base" hangingPunct="0">
        <a:lnSpc>
          <a:spcPct val="90000"/>
        </a:lnSpc>
        <a:spcBef>
          <a:spcPct val="0"/>
        </a:spcBef>
        <a:spcAft>
          <a:spcPct val="0"/>
        </a:spcAft>
        <a:defRPr sz="2200" b="1">
          <a:solidFill>
            <a:schemeClr val="folHlink"/>
          </a:solidFill>
          <a:latin typeface="Garamond" pitchFamily="18" charset="0"/>
        </a:defRPr>
      </a:lvl6pPr>
      <a:lvl7pPr marL="914400" algn="ctr" rtl="0" eaLnBrk="0" fontAlgn="base" hangingPunct="0">
        <a:lnSpc>
          <a:spcPct val="90000"/>
        </a:lnSpc>
        <a:spcBef>
          <a:spcPct val="0"/>
        </a:spcBef>
        <a:spcAft>
          <a:spcPct val="0"/>
        </a:spcAft>
        <a:defRPr sz="2200" b="1">
          <a:solidFill>
            <a:schemeClr val="folHlink"/>
          </a:solidFill>
          <a:latin typeface="Garamond" pitchFamily="18" charset="0"/>
        </a:defRPr>
      </a:lvl7pPr>
      <a:lvl8pPr marL="1371600" algn="ctr" rtl="0" eaLnBrk="0" fontAlgn="base" hangingPunct="0">
        <a:lnSpc>
          <a:spcPct val="90000"/>
        </a:lnSpc>
        <a:spcBef>
          <a:spcPct val="0"/>
        </a:spcBef>
        <a:spcAft>
          <a:spcPct val="0"/>
        </a:spcAft>
        <a:defRPr sz="2200" b="1">
          <a:solidFill>
            <a:schemeClr val="folHlink"/>
          </a:solidFill>
          <a:latin typeface="Garamond" pitchFamily="18" charset="0"/>
        </a:defRPr>
      </a:lvl8pPr>
      <a:lvl9pPr marL="1828800" algn="ctr" rtl="0" eaLnBrk="0" fontAlgn="base" hangingPunct="0">
        <a:lnSpc>
          <a:spcPct val="90000"/>
        </a:lnSpc>
        <a:spcBef>
          <a:spcPct val="0"/>
        </a:spcBef>
        <a:spcAft>
          <a:spcPct val="0"/>
        </a:spcAft>
        <a:defRPr sz="2200" b="1">
          <a:solidFill>
            <a:schemeClr val="folHlink"/>
          </a:solidFill>
          <a:latin typeface="Garamond" pitchFamily="18" charset="0"/>
        </a:defRPr>
      </a:lvl9pPr>
    </p:titleStyle>
    <p:bodyStyle>
      <a:lvl1pPr marL="228600" indent="-228600" algn="l" rtl="0" eaLnBrk="0" fontAlgn="base" hangingPunct="0">
        <a:lnSpc>
          <a:spcPct val="120000"/>
        </a:lnSpc>
        <a:spcBef>
          <a:spcPct val="40000"/>
        </a:spcBef>
        <a:spcAft>
          <a:spcPct val="0"/>
        </a:spcAft>
        <a:buClr>
          <a:schemeClr val="folHlink"/>
        </a:buClr>
        <a:buFont typeface="Arial" pitchFamily="34" charset="0"/>
        <a:buChar char="•"/>
        <a:defRPr sz="2400" b="1">
          <a:solidFill>
            <a:schemeClr val="tx1"/>
          </a:solidFill>
          <a:latin typeface="+mn-lt"/>
          <a:ea typeface="+mn-ea"/>
          <a:cs typeface="+mn-cs"/>
        </a:defRPr>
      </a:lvl1pPr>
      <a:lvl2pPr marL="685800" indent="-228600" algn="l" rtl="0" eaLnBrk="0" fontAlgn="base" hangingPunct="0">
        <a:lnSpc>
          <a:spcPct val="120000"/>
        </a:lnSpc>
        <a:spcBef>
          <a:spcPct val="40000"/>
        </a:spcBef>
        <a:spcAft>
          <a:spcPct val="0"/>
        </a:spcAft>
        <a:buClr>
          <a:schemeClr val="folHlink"/>
        </a:buClr>
        <a:buFont typeface="Arial" pitchFamily="34" charset="0"/>
        <a:buChar char="–"/>
        <a:defRPr sz="2000">
          <a:solidFill>
            <a:schemeClr val="tx1"/>
          </a:solidFill>
          <a:latin typeface="+mn-lt"/>
        </a:defRPr>
      </a:lvl2pPr>
      <a:lvl3pPr marL="1143000" indent="-228600" algn="l" rtl="0" eaLnBrk="0" fontAlgn="base" hangingPunct="0">
        <a:lnSpc>
          <a:spcPct val="120000"/>
        </a:lnSpc>
        <a:spcBef>
          <a:spcPct val="40000"/>
        </a:spcBef>
        <a:spcAft>
          <a:spcPct val="0"/>
        </a:spcAft>
        <a:buClr>
          <a:schemeClr val="folHlink"/>
        </a:buClr>
        <a:buFont typeface="Wingdings" pitchFamily="2" charset="2"/>
        <a:buChar char="§"/>
        <a:defRPr sz="1600">
          <a:solidFill>
            <a:schemeClr val="tx1"/>
          </a:solidFill>
          <a:latin typeface="+mn-lt"/>
        </a:defRPr>
      </a:lvl3pPr>
      <a:lvl4pPr marL="1600200" indent="-228600" algn="l" rtl="0" eaLnBrk="0" fontAlgn="base" hangingPunct="0">
        <a:spcBef>
          <a:spcPct val="20000"/>
        </a:spcBef>
        <a:spcAft>
          <a:spcPct val="0"/>
        </a:spcAft>
        <a:buClr>
          <a:schemeClr val="folHlink"/>
        </a:buClr>
        <a:buFont typeface="Arial" pitchFamily="34" charset="0"/>
        <a:buChar char="–"/>
        <a:defRPr sz="1400">
          <a:solidFill>
            <a:schemeClr val="tx1"/>
          </a:solidFill>
          <a:latin typeface="Arial" pitchFamily="34" charset="0"/>
        </a:defRPr>
      </a:lvl4pPr>
      <a:lvl5pPr marL="2057400" indent="-228600" algn="l" rtl="0" eaLnBrk="0" fontAlgn="base" hangingPunct="0">
        <a:spcBef>
          <a:spcPct val="20000"/>
        </a:spcBef>
        <a:spcAft>
          <a:spcPct val="0"/>
        </a:spcAft>
        <a:buClr>
          <a:schemeClr val="folHlink"/>
        </a:buClr>
        <a:buFont typeface="Arial" pitchFamily="34" charset="0"/>
        <a:buChar char="»"/>
        <a:defRPr sz="1400">
          <a:solidFill>
            <a:schemeClr val="tx1"/>
          </a:solidFill>
          <a:latin typeface="Arial" pitchFamily="34" charset="0"/>
        </a:defRPr>
      </a:lvl5pPr>
      <a:lvl6pPr marL="2514600" indent="-228600" algn="l" rtl="0" eaLnBrk="0" fontAlgn="base" hangingPunct="0">
        <a:spcBef>
          <a:spcPct val="20000"/>
        </a:spcBef>
        <a:spcAft>
          <a:spcPct val="0"/>
        </a:spcAft>
        <a:buClr>
          <a:schemeClr val="folHlink"/>
        </a:buClr>
        <a:buFont typeface="Arial" pitchFamily="34" charset="0"/>
        <a:buChar char="»"/>
        <a:defRPr sz="1400">
          <a:solidFill>
            <a:schemeClr val="tx1"/>
          </a:solidFill>
          <a:latin typeface="Arial" pitchFamily="34" charset="0"/>
        </a:defRPr>
      </a:lvl6pPr>
      <a:lvl7pPr marL="2971800" indent="-228600" algn="l" rtl="0" eaLnBrk="0" fontAlgn="base" hangingPunct="0">
        <a:spcBef>
          <a:spcPct val="20000"/>
        </a:spcBef>
        <a:spcAft>
          <a:spcPct val="0"/>
        </a:spcAft>
        <a:buClr>
          <a:schemeClr val="folHlink"/>
        </a:buClr>
        <a:buFont typeface="Arial" pitchFamily="34" charset="0"/>
        <a:buChar char="»"/>
        <a:defRPr sz="1400">
          <a:solidFill>
            <a:schemeClr val="tx1"/>
          </a:solidFill>
          <a:latin typeface="Arial" pitchFamily="34" charset="0"/>
        </a:defRPr>
      </a:lvl7pPr>
      <a:lvl8pPr marL="3429000" indent="-228600" algn="l" rtl="0" eaLnBrk="0" fontAlgn="base" hangingPunct="0">
        <a:spcBef>
          <a:spcPct val="20000"/>
        </a:spcBef>
        <a:spcAft>
          <a:spcPct val="0"/>
        </a:spcAft>
        <a:buClr>
          <a:schemeClr val="folHlink"/>
        </a:buClr>
        <a:buFont typeface="Arial" pitchFamily="34" charset="0"/>
        <a:buChar char="»"/>
        <a:defRPr sz="1400">
          <a:solidFill>
            <a:schemeClr val="tx1"/>
          </a:solidFill>
          <a:latin typeface="Arial" pitchFamily="34" charset="0"/>
        </a:defRPr>
      </a:lvl8pPr>
      <a:lvl9pPr marL="3886200" indent="-228600" algn="l" rtl="0" eaLnBrk="0" fontAlgn="base" hangingPunct="0">
        <a:spcBef>
          <a:spcPct val="20000"/>
        </a:spcBef>
        <a:spcAft>
          <a:spcPct val="0"/>
        </a:spcAft>
        <a:buClr>
          <a:schemeClr val="folHlink"/>
        </a:buClr>
        <a:buFont typeface="Arial" pitchFamily="34" charset="0"/>
        <a:buChar char="»"/>
        <a:defRPr sz="14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image" Target="../media/image5.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altLang="en-US" sz="2400"/>
              <a:t>Scenario Analysis to Validate Models</a:t>
            </a:r>
          </a:p>
        </p:txBody>
      </p:sp>
      <p:sp>
        <p:nvSpPr>
          <p:cNvPr id="2051" name="Rectangle 3"/>
          <p:cNvSpPr>
            <a:spLocks noGrp="1" noChangeArrowheads="1"/>
          </p:cNvSpPr>
          <p:nvPr>
            <p:ph type="subTitle" idx="1"/>
          </p:nvPr>
        </p:nvSpPr>
        <p:spPr>
          <a:xfrm>
            <a:off x="2411413" y="3284538"/>
            <a:ext cx="6337300" cy="2532062"/>
          </a:xfrm>
        </p:spPr>
        <p:txBody>
          <a:bodyPr/>
          <a:lstStyle/>
          <a:p>
            <a:endParaRPr lang="en-GB" altLang="en-US"/>
          </a:p>
          <a:p>
            <a:r>
              <a:rPr lang="en-GB" altLang="en-US" sz="2800"/>
              <a:t>Martin Goldberg</a:t>
            </a:r>
          </a:p>
          <a:p>
            <a:r>
              <a:rPr lang="en-GB" altLang="en-US" sz="2800"/>
              <a:t>Senior Director</a:t>
            </a:r>
          </a:p>
          <a:p>
            <a:r>
              <a:rPr lang="en-GB" altLang="en-US" sz="2800"/>
              <a:t>Head of Model Quality Review</a:t>
            </a:r>
          </a:p>
          <a:p>
            <a:r>
              <a:rPr lang="en-GB" altLang="en-US" sz="2800"/>
              <a:t>Standard and Poor’s</a:t>
            </a:r>
          </a:p>
          <a:p>
            <a:r>
              <a:rPr lang="en-GB" altLang="en-US" sz="2800"/>
              <a:t>martin_goldberg@standardandpoors.com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ltLang="en-US"/>
              <a:t>Scenarios for validating Valuation Models</a:t>
            </a:r>
          </a:p>
        </p:txBody>
      </p:sp>
      <p:sp>
        <p:nvSpPr>
          <p:cNvPr id="135171" name="Rectangle 3"/>
          <p:cNvSpPr>
            <a:spLocks noGrp="1" noChangeArrowheads="1"/>
          </p:cNvSpPr>
          <p:nvPr>
            <p:ph type="body" idx="1"/>
          </p:nvPr>
        </p:nvSpPr>
        <p:spPr/>
        <p:txBody>
          <a:bodyPr/>
          <a:lstStyle/>
          <a:p>
            <a:r>
              <a:rPr lang="en-US" altLang="en-US"/>
              <a:t>Try to include scenarios that just barely trigger, or just barely miss triggering, any knock-outs, contingencies, etc.  in the instrument being modeled.  </a:t>
            </a:r>
          </a:p>
          <a:p>
            <a:r>
              <a:rPr lang="en-US" altLang="en-US"/>
              <a:t>Look for scenarios that cause the model to “break” and try to determine where the breakpoints are.</a:t>
            </a:r>
          </a:p>
          <a:p>
            <a:r>
              <a:rPr lang="en-US" altLang="en-US"/>
              <a:t>Compare the model Greeks to the valuation outputs for small changes, at a variety of starting points for the scenarios.</a:t>
            </a:r>
          </a:p>
          <a:p>
            <a:r>
              <a:rPr lang="en-US" altLang="en-US"/>
              <a:t>For path-dependent valuations, the scenarios should explore a variety of different-shaped paths.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altLang="en-US"/>
              <a:t>Scenarios for validating regression models</a:t>
            </a:r>
          </a:p>
        </p:txBody>
      </p:sp>
      <p:sp>
        <p:nvSpPr>
          <p:cNvPr id="137219" name="Rectangle 3"/>
          <p:cNvSpPr>
            <a:spLocks noGrp="1" noChangeArrowheads="1"/>
          </p:cNvSpPr>
          <p:nvPr>
            <p:ph type="body" idx="1"/>
          </p:nvPr>
        </p:nvSpPr>
        <p:spPr/>
        <p:txBody>
          <a:bodyPr/>
          <a:lstStyle/>
          <a:p>
            <a:r>
              <a:rPr lang="en-US" altLang="en-US"/>
              <a:t>For regression-type models, such as are used in, for example, portfolio optimization, operational risk capital calculations, some forms of stat arb, and credit scorecards, scenario analysis other than historical backtesting may not be the best tool.  </a:t>
            </a:r>
          </a:p>
          <a:p>
            <a:r>
              <a:rPr lang="en-US" altLang="en-US"/>
              <a:t>A regression on historical data would not give the same results if history had been different, and counterfactual hypothetical scenarios may not give the validation effort any useful information.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ltLang="en-US" sz="1800"/>
              <a:t>Scenarios for validating Portfolio Optimization and VaR model Inputs</a:t>
            </a:r>
          </a:p>
        </p:txBody>
      </p:sp>
      <p:sp>
        <p:nvSpPr>
          <p:cNvPr id="147459" name="Rectangle 3"/>
          <p:cNvSpPr>
            <a:spLocks noGrp="1" noChangeArrowheads="1"/>
          </p:cNvSpPr>
          <p:nvPr>
            <p:ph type="body" idx="1"/>
          </p:nvPr>
        </p:nvSpPr>
        <p:spPr/>
        <p:txBody>
          <a:bodyPr/>
          <a:lstStyle/>
          <a:p>
            <a:r>
              <a:rPr lang="en-US" altLang="en-US" sz="1600"/>
              <a:t>The classic variance-covariance Markowitz framework used by some of these models can lend itself to scenario testing on the input pre-processing.</a:t>
            </a:r>
          </a:p>
          <a:p>
            <a:r>
              <a:rPr lang="en-US" altLang="en-US" sz="1600"/>
              <a:t>In this simulated example, the Gaussian drivers of two processes are 61% correlated.  Consider scenarios where we test robustness to skewness in the distribution of one or both observed processes.  A rank correlation remains stable, but the Pearson correlation is an underestimate of concordance. Skewness of equity indices: Australia is -2.8, US -1.2 </a:t>
            </a:r>
          </a:p>
          <a:p>
            <a:endParaRPr lang="en-US" altLang="en-US" sz="1600"/>
          </a:p>
        </p:txBody>
      </p:sp>
      <p:pic>
        <p:nvPicPr>
          <p:cNvPr id="147460" name="Picture 4" descr="Skew 61 pecent fig 9Jul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2565400"/>
            <a:ext cx="5400675"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ltLang="en-US"/>
              <a:t>Scenarios for validating predictive models</a:t>
            </a:r>
          </a:p>
        </p:txBody>
      </p:sp>
      <p:sp>
        <p:nvSpPr>
          <p:cNvPr id="139267" name="Rectangle 3"/>
          <p:cNvSpPr>
            <a:spLocks noGrp="1" noChangeArrowheads="1"/>
          </p:cNvSpPr>
          <p:nvPr>
            <p:ph type="body" idx="1"/>
          </p:nvPr>
        </p:nvSpPr>
        <p:spPr/>
        <p:txBody>
          <a:bodyPr/>
          <a:lstStyle/>
          <a:p>
            <a:r>
              <a:rPr lang="en-US" altLang="en-US"/>
              <a:t>For some forms of predictive model, such as technical analysis, scenarios can be used to see how quickly the model perceives new trends or reversals, and how credible that perception is.</a:t>
            </a:r>
          </a:p>
          <a:p>
            <a:r>
              <a:rPr lang="en-US" altLang="en-US"/>
              <a:t>For a structured credit waterfall model, informative scenarios would extend to the structure’s final maturity, and try to “break” the model with various shapes of stressful paths of the relevant inputs.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GB" altLang="en-US"/>
              <a:t>Stress Test Scenario Example</a:t>
            </a:r>
          </a:p>
        </p:txBody>
      </p:sp>
      <p:sp>
        <p:nvSpPr>
          <p:cNvPr id="114691" name="Rectangle 3"/>
          <p:cNvSpPr>
            <a:spLocks noGrp="1" noChangeArrowheads="1"/>
          </p:cNvSpPr>
          <p:nvPr>
            <p:ph type="body" sz="half" idx="1"/>
          </p:nvPr>
        </p:nvSpPr>
        <p:spPr>
          <a:xfrm>
            <a:off x="395288" y="620713"/>
            <a:ext cx="8353425" cy="5400675"/>
          </a:xfrm>
        </p:spPr>
        <p:txBody>
          <a:bodyPr/>
          <a:lstStyle/>
          <a:p>
            <a:r>
              <a:rPr lang="en-US" altLang="en-US" sz="1800"/>
              <a:t>Here is an example of a ladder test where the market moves outside the range of appropriateness</a:t>
            </a:r>
          </a:p>
          <a:p>
            <a:r>
              <a:rPr lang="en-US" altLang="en-US" sz="1800"/>
              <a:t>Calculate the forward implied volatility from given Black-Scholes implied vols from quoted options at 1 and 2 year tenors.  Suppose the volatility of the 1 year option is 5%.  The forward vol in a simple model (no jumps, no autocorrelation) would be</a:t>
            </a:r>
          </a:p>
          <a:p>
            <a:pPr>
              <a:buFont typeface="Arial" pitchFamily="34" charset="0"/>
              <a:buNone/>
            </a:pPr>
            <a:r>
              <a:rPr lang="en-US" altLang="en-US" sz="1800"/>
              <a:t> 	</a:t>
            </a:r>
          </a:p>
          <a:p>
            <a:pPr>
              <a:buFont typeface="Arial" pitchFamily="34" charset="0"/>
              <a:buNone/>
            </a:pPr>
            <a:endParaRPr lang="en-US" altLang="en-US" sz="1800"/>
          </a:p>
          <a:p>
            <a:pPr>
              <a:buFont typeface="Arial" pitchFamily="34" charset="0"/>
              <a:buNone/>
            </a:pPr>
            <a:endParaRPr lang="en-US" altLang="en-US" sz="1800"/>
          </a:p>
          <a:p>
            <a:pPr>
              <a:buFont typeface="Arial" pitchFamily="34" charset="0"/>
              <a:buNone/>
            </a:pPr>
            <a:endParaRPr lang="en-US" altLang="en-US" sz="1800"/>
          </a:p>
          <a:p>
            <a:pPr>
              <a:buFont typeface="Arial" pitchFamily="34" charset="0"/>
              <a:buNone/>
            </a:pPr>
            <a:endParaRPr lang="en-US" altLang="en-US" sz="1800"/>
          </a:p>
          <a:p>
            <a:pPr>
              <a:buFont typeface="Arial" pitchFamily="34" charset="0"/>
              <a:buNone/>
            </a:pPr>
            <a:endParaRPr lang="en-US" altLang="en-US" sz="1800"/>
          </a:p>
          <a:p>
            <a:r>
              <a:rPr lang="en-US" altLang="en-US" sz="1800"/>
              <a:t>If the vol curve drops too quickly, as with some commodities, you need a more complicated model since imaginary forward vols are not meaningful</a:t>
            </a:r>
          </a:p>
          <a:p>
            <a:endParaRPr lang="en-GB" altLang="en-US" sz="1800"/>
          </a:p>
          <a:p>
            <a:endParaRPr lang="en-GB" altLang="en-US" sz="2000"/>
          </a:p>
          <a:p>
            <a:endParaRPr lang="en-GB" altLang="en-US" sz="2000"/>
          </a:p>
          <a:p>
            <a:endParaRPr lang="en-GB" altLang="en-US" sz="2000"/>
          </a:p>
        </p:txBody>
      </p:sp>
      <p:graphicFrame>
        <p:nvGraphicFramePr>
          <p:cNvPr id="114692" name="Object 4"/>
          <p:cNvGraphicFramePr>
            <a:graphicFrameLocks noChangeAspect="1"/>
          </p:cNvGraphicFramePr>
          <p:nvPr>
            <p:ph sz="half" idx="2"/>
          </p:nvPr>
        </p:nvGraphicFramePr>
        <p:xfrm>
          <a:off x="1835150" y="2420938"/>
          <a:ext cx="3024188" cy="431800"/>
        </p:xfrm>
        <a:graphic>
          <a:graphicData uri="http://schemas.openxmlformats.org/presentationml/2006/ole">
            <mc:AlternateContent xmlns:mc="http://schemas.openxmlformats.org/markup-compatibility/2006">
              <mc:Choice xmlns:v="urn:schemas-microsoft-com:vml" Requires="v">
                <p:oleObj spid="_x0000_s114697" name="Equation" r:id="rId4" imgW="1384200" imgH="304560" progId="Equation.3">
                  <p:embed/>
                </p:oleObj>
              </mc:Choice>
              <mc:Fallback>
                <p:oleObj name="Equation" r:id="rId4" imgW="1384200" imgH="30456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150" y="2420938"/>
                        <a:ext cx="3024188"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1469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2852738"/>
            <a:ext cx="8496300"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4696" name="Text Box 8"/>
          <p:cNvSpPr txBox="1">
            <a:spLocks noChangeArrowheads="1"/>
          </p:cNvSpPr>
          <p:nvPr/>
        </p:nvSpPr>
        <p:spPr bwMode="auto">
          <a:xfrm>
            <a:off x="1908175" y="4652963"/>
            <a:ext cx="18002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a:t>Imaginary forward vols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ltLang="en-US"/>
              <a:t>Validation scenarios vs Scenario-based models</a:t>
            </a:r>
          </a:p>
        </p:txBody>
      </p:sp>
      <p:sp>
        <p:nvSpPr>
          <p:cNvPr id="142340" name="Rectangle 4"/>
          <p:cNvSpPr>
            <a:spLocks noGrp="1" noChangeArrowheads="1"/>
          </p:cNvSpPr>
          <p:nvPr>
            <p:ph type="body" sz="half" idx="1"/>
          </p:nvPr>
        </p:nvSpPr>
        <p:spPr/>
        <p:txBody>
          <a:bodyPr/>
          <a:lstStyle/>
          <a:p>
            <a:pPr>
              <a:buFont typeface="Arial" pitchFamily="34" charset="0"/>
              <a:buNone/>
            </a:pPr>
            <a:r>
              <a:rPr lang="en-US" altLang="en-US" sz="1800"/>
              <a:t>Scenario Validation</a:t>
            </a:r>
          </a:p>
          <a:p>
            <a:pPr>
              <a:spcBef>
                <a:spcPct val="0"/>
              </a:spcBef>
            </a:pPr>
            <a:r>
              <a:rPr lang="en-US" altLang="en-US" sz="1800" b="0"/>
              <a:t>Stresses larger than model can handle appropriately</a:t>
            </a:r>
          </a:p>
          <a:p>
            <a:pPr>
              <a:spcBef>
                <a:spcPct val="0"/>
              </a:spcBef>
            </a:pPr>
            <a:r>
              <a:rPr lang="en-US" altLang="en-US" sz="1800" b="0"/>
              <a:t>Designed to test model</a:t>
            </a:r>
          </a:p>
          <a:p>
            <a:pPr>
              <a:spcBef>
                <a:spcPct val="0"/>
              </a:spcBef>
            </a:pPr>
            <a:r>
              <a:rPr lang="en-US" altLang="en-US" sz="1800" b="0"/>
              <a:t>Scenarios to test facets of model</a:t>
            </a:r>
          </a:p>
          <a:p>
            <a:pPr>
              <a:spcBef>
                <a:spcPct val="0"/>
              </a:spcBef>
            </a:pPr>
            <a:r>
              <a:rPr lang="en-US" altLang="en-US" sz="1800" b="0"/>
              <a:t>Examine each scenario result</a:t>
            </a:r>
          </a:p>
          <a:p>
            <a:pPr>
              <a:spcBef>
                <a:spcPct val="0"/>
              </a:spcBef>
            </a:pPr>
            <a:r>
              <a:rPr lang="en-US" altLang="en-US" sz="1800" b="0"/>
              <a:t>Choose a few representative positions</a:t>
            </a:r>
          </a:p>
          <a:p>
            <a:pPr>
              <a:spcBef>
                <a:spcPct val="0"/>
              </a:spcBef>
            </a:pPr>
            <a:endParaRPr lang="en-US" altLang="en-US" sz="1800" b="0"/>
          </a:p>
          <a:p>
            <a:pPr>
              <a:spcBef>
                <a:spcPct val="0"/>
              </a:spcBef>
            </a:pPr>
            <a:r>
              <a:rPr lang="en-US" altLang="en-US" sz="1800" b="0"/>
              <a:t>Only report results that are informative or unexpected</a:t>
            </a:r>
          </a:p>
          <a:p>
            <a:pPr>
              <a:spcBef>
                <a:spcPct val="0"/>
              </a:spcBef>
            </a:pPr>
            <a:r>
              <a:rPr lang="en-US" altLang="en-US" sz="1800" b="0"/>
              <a:t>Calibrate if needed, and not necessarily to any particular date</a:t>
            </a:r>
          </a:p>
          <a:p>
            <a:pPr>
              <a:spcBef>
                <a:spcPct val="0"/>
              </a:spcBef>
            </a:pPr>
            <a:r>
              <a:rPr lang="en-US" altLang="en-US" sz="1800" b="0"/>
              <a:t>Scenarios usually ad-hoc, need not be plausible</a:t>
            </a:r>
          </a:p>
          <a:p>
            <a:pPr>
              <a:spcBef>
                <a:spcPct val="0"/>
              </a:spcBef>
            </a:pPr>
            <a:r>
              <a:rPr lang="en-US" altLang="en-US" sz="1800" b="0"/>
              <a:t>Scenarios might include regime changes</a:t>
            </a:r>
          </a:p>
        </p:txBody>
      </p:sp>
      <p:sp>
        <p:nvSpPr>
          <p:cNvPr id="142341" name="Rectangle 5"/>
          <p:cNvSpPr>
            <a:spLocks noGrp="1" noChangeArrowheads="1"/>
          </p:cNvSpPr>
          <p:nvPr>
            <p:ph type="body" sz="half" idx="2"/>
          </p:nvPr>
        </p:nvSpPr>
        <p:spPr/>
        <p:txBody>
          <a:bodyPr/>
          <a:lstStyle/>
          <a:p>
            <a:pPr>
              <a:buFont typeface="Arial" pitchFamily="34" charset="0"/>
              <a:buNone/>
            </a:pPr>
            <a:r>
              <a:rPr lang="en-US" altLang="en-US" sz="1800"/>
              <a:t>Scenario-based model</a:t>
            </a:r>
          </a:p>
          <a:p>
            <a:pPr>
              <a:spcBef>
                <a:spcPct val="0"/>
              </a:spcBef>
            </a:pPr>
            <a:r>
              <a:rPr lang="en-US" altLang="en-US" sz="1800" b="0"/>
              <a:t>Stresses large but plausible OR Monte-Carlo with no plausibility test</a:t>
            </a:r>
          </a:p>
          <a:p>
            <a:pPr>
              <a:spcBef>
                <a:spcPct val="0"/>
              </a:spcBef>
            </a:pPr>
            <a:r>
              <a:rPr lang="en-US" altLang="en-US" sz="1800" b="0"/>
              <a:t>Designed for informative outputs</a:t>
            </a:r>
          </a:p>
          <a:p>
            <a:pPr>
              <a:spcBef>
                <a:spcPct val="0"/>
              </a:spcBef>
            </a:pPr>
            <a:r>
              <a:rPr lang="en-US" altLang="en-US" sz="1800" b="0"/>
              <a:t>Meaningful scenarios</a:t>
            </a:r>
          </a:p>
          <a:p>
            <a:pPr>
              <a:spcBef>
                <a:spcPct val="0"/>
              </a:spcBef>
            </a:pPr>
            <a:r>
              <a:rPr lang="en-US" altLang="en-US" sz="1800" b="0"/>
              <a:t>Possibly only use ensemble statistics</a:t>
            </a:r>
          </a:p>
          <a:p>
            <a:pPr>
              <a:spcBef>
                <a:spcPct val="0"/>
              </a:spcBef>
            </a:pPr>
            <a:r>
              <a:rPr lang="en-US" altLang="en-US" sz="1800" b="0"/>
              <a:t>Run entire portfolio through each scenario</a:t>
            </a:r>
          </a:p>
          <a:p>
            <a:pPr>
              <a:spcBef>
                <a:spcPct val="0"/>
              </a:spcBef>
            </a:pPr>
            <a:r>
              <a:rPr lang="en-US" altLang="en-US" sz="1800" b="0"/>
              <a:t>Report all results</a:t>
            </a:r>
          </a:p>
          <a:p>
            <a:pPr>
              <a:spcBef>
                <a:spcPct val="0"/>
              </a:spcBef>
            </a:pPr>
            <a:endParaRPr lang="en-US" altLang="en-US" sz="1800" b="0"/>
          </a:p>
          <a:p>
            <a:pPr>
              <a:spcBef>
                <a:spcPct val="0"/>
              </a:spcBef>
            </a:pPr>
            <a:r>
              <a:rPr lang="en-US" altLang="en-US" sz="1800" b="0"/>
              <a:t>Periodic up-to-date recalibration </a:t>
            </a:r>
          </a:p>
          <a:p>
            <a:pPr>
              <a:spcBef>
                <a:spcPct val="0"/>
              </a:spcBef>
            </a:pPr>
            <a:endParaRPr lang="en-US" altLang="en-US" sz="1800" b="0"/>
          </a:p>
          <a:p>
            <a:pPr>
              <a:spcBef>
                <a:spcPct val="0"/>
              </a:spcBef>
            </a:pPr>
            <a:r>
              <a:rPr lang="en-US" altLang="en-US" sz="1800" b="0"/>
              <a:t>Scenarios subject to senior management scrutiny</a:t>
            </a:r>
          </a:p>
          <a:p>
            <a:pPr>
              <a:spcBef>
                <a:spcPct val="0"/>
              </a:spcBef>
            </a:pPr>
            <a:r>
              <a:rPr lang="en-US" altLang="en-US" sz="1800" b="0"/>
              <a:t>Has market changed regimes enough to make model irrelevant or obsolete?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ltLang="en-US"/>
              <a:t>Benchmarking Using Alternative Models</a:t>
            </a:r>
          </a:p>
        </p:txBody>
      </p:sp>
      <p:sp>
        <p:nvSpPr>
          <p:cNvPr id="145411" name="Rectangle 3"/>
          <p:cNvSpPr>
            <a:spLocks noGrp="1" noChangeArrowheads="1"/>
          </p:cNvSpPr>
          <p:nvPr>
            <p:ph type="body" idx="1"/>
          </p:nvPr>
        </p:nvSpPr>
        <p:spPr/>
        <p:txBody>
          <a:bodyPr/>
          <a:lstStyle/>
          <a:p>
            <a:r>
              <a:rPr lang="en-US" altLang="en-US"/>
              <a:t>The best validation technique, which takes the longest but gives the most assurance that a model does what it should, is to run the model in question, and a benchmark model, on many scenarios with various portfolios, and study where they get different results.  </a:t>
            </a:r>
          </a:p>
          <a:p>
            <a:r>
              <a:rPr lang="en-US" altLang="en-US"/>
              <a:t>If the benchmark model is off-the-shelf software, the differences in results are likely due to different assumptions.</a:t>
            </a:r>
          </a:p>
          <a:p>
            <a:r>
              <a:rPr lang="en-US" altLang="en-US"/>
              <a:t>If the benchmark is a custom built replica of the model being validated, independently coded using the same specifications, then differences are either coding bugs or inconsistency with the specifications.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ltLang="en-US"/>
              <a:t>Benchmarking with Partial Alternatives</a:t>
            </a:r>
          </a:p>
        </p:txBody>
      </p:sp>
      <p:sp>
        <p:nvSpPr>
          <p:cNvPr id="149507" name="Rectangle 3"/>
          <p:cNvSpPr>
            <a:spLocks noGrp="1" noChangeArrowheads="1"/>
          </p:cNvSpPr>
          <p:nvPr>
            <p:ph type="body" idx="1"/>
          </p:nvPr>
        </p:nvSpPr>
        <p:spPr/>
        <p:txBody>
          <a:bodyPr/>
          <a:lstStyle/>
          <a:p>
            <a:r>
              <a:rPr lang="en-US" altLang="en-US"/>
              <a:t>One way to test the model’s assumptions and features is to use a custom benchmark model where one or more features can be switched off or new ones added.</a:t>
            </a:r>
          </a:p>
          <a:p>
            <a:r>
              <a:rPr lang="en-US" altLang="en-US"/>
              <a:t>Run the model and this partial benchmark model, on many scenarios with various portfolios, and see how much each assumption leads to different results, and look for synergistic effects.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altLang="en-US"/>
              <a:t>Correct conduct of scenario analysis – First few steps</a:t>
            </a:r>
          </a:p>
        </p:txBody>
      </p:sp>
      <p:sp>
        <p:nvSpPr>
          <p:cNvPr id="151555" name="Rectangle 3"/>
          <p:cNvSpPr>
            <a:spLocks noGrp="1" noChangeArrowheads="1"/>
          </p:cNvSpPr>
          <p:nvPr>
            <p:ph type="body" idx="1"/>
          </p:nvPr>
        </p:nvSpPr>
        <p:spPr/>
        <p:txBody>
          <a:bodyPr/>
          <a:lstStyle/>
          <a:p>
            <a:pPr marL="457200" indent="-457200">
              <a:lnSpc>
                <a:spcPct val="100000"/>
              </a:lnSpc>
              <a:spcBef>
                <a:spcPct val="0"/>
              </a:spcBef>
              <a:buClr>
                <a:schemeClr val="tx1"/>
              </a:buClr>
              <a:buFont typeface="Arial" pitchFamily="34" charset="0"/>
              <a:buAutoNum type="arabicPeriod"/>
            </a:pPr>
            <a:r>
              <a:rPr lang="en-US" altLang="en-US"/>
              <a:t>This should be one of the later steps in the validation process, after you are comfortable that the code isn’t too buggy</a:t>
            </a:r>
          </a:p>
          <a:p>
            <a:pPr marL="457200" indent="-457200">
              <a:lnSpc>
                <a:spcPct val="100000"/>
              </a:lnSpc>
              <a:spcBef>
                <a:spcPct val="0"/>
              </a:spcBef>
              <a:buClr>
                <a:schemeClr val="tx1"/>
              </a:buClr>
              <a:buFont typeface="Arial" pitchFamily="34" charset="0"/>
              <a:buAutoNum type="arabicPeriod"/>
            </a:pPr>
            <a:r>
              <a:rPr lang="en-US" altLang="en-US"/>
              <a:t>Determine which inputs you will be varying in the scenarios, and if there are any “special” values – strikes, barriers, trigger points, etc.</a:t>
            </a:r>
          </a:p>
          <a:p>
            <a:pPr marL="457200" indent="-457200">
              <a:lnSpc>
                <a:spcPct val="100000"/>
              </a:lnSpc>
              <a:spcBef>
                <a:spcPct val="0"/>
              </a:spcBef>
              <a:buClr>
                <a:schemeClr val="tx1"/>
              </a:buClr>
              <a:buFont typeface="Arial" pitchFamily="34" charset="0"/>
              <a:buAutoNum type="arabicPeriod"/>
            </a:pPr>
            <a:r>
              <a:rPr lang="en-US" altLang="en-US"/>
              <a:t>Design some of the scenarios before you run any of them</a:t>
            </a:r>
          </a:p>
          <a:p>
            <a:pPr marL="838200" lvl="1" indent="-381000">
              <a:lnSpc>
                <a:spcPct val="100000"/>
              </a:lnSpc>
              <a:spcBef>
                <a:spcPct val="0"/>
              </a:spcBef>
              <a:buFont typeface="Arial" pitchFamily="34" charset="0"/>
              <a:buChar char="•"/>
            </a:pPr>
            <a:r>
              <a:rPr lang="en-US" altLang="en-US"/>
              <a:t>This will help get buy-in from model users and builders if something unfortunate turns up in your testing</a:t>
            </a:r>
          </a:p>
          <a:p>
            <a:pPr marL="838200" lvl="1" indent="-381000">
              <a:lnSpc>
                <a:spcPct val="100000"/>
              </a:lnSpc>
              <a:spcBef>
                <a:spcPct val="0"/>
              </a:spcBef>
              <a:buFont typeface="Arial" pitchFamily="34" charset="0"/>
              <a:buChar char="•"/>
            </a:pPr>
            <a:r>
              <a:rPr lang="en-US" altLang="en-US"/>
              <a:t>Ameliorate the governance issue of “Quants don’t run this bank”</a:t>
            </a:r>
          </a:p>
          <a:p>
            <a:pPr marL="838200" lvl="1" indent="-381000">
              <a:lnSpc>
                <a:spcPct val="100000"/>
              </a:lnSpc>
              <a:spcBef>
                <a:spcPct val="0"/>
              </a:spcBef>
              <a:buFont typeface="Arial" pitchFamily="34" charset="0"/>
              <a:buChar char="•"/>
            </a:pPr>
            <a:r>
              <a:rPr lang="en-US" altLang="en-US"/>
              <a:t>More on this sort of thing later from Victor Dvortsov’s talk</a:t>
            </a:r>
          </a:p>
          <a:p>
            <a:pPr marL="457200" indent="-457200">
              <a:lnSpc>
                <a:spcPct val="100000"/>
              </a:lnSpc>
              <a:spcBef>
                <a:spcPct val="0"/>
              </a:spcBef>
              <a:buClr>
                <a:schemeClr val="tx1"/>
              </a:buClr>
              <a:buFont typeface="Arial" pitchFamily="34" charset="0"/>
              <a:buAutoNum type="arabicPeriod"/>
            </a:pPr>
            <a:r>
              <a:rPr lang="en-US" altLang="en-US"/>
              <a:t>Decide if it’s worth the effort to have a benchmark, and if so, what kind? (Off the shelf, exact replica, adjustable replica, custom-built alternate methodology, other)</a:t>
            </a:r>
          </a:p>
          <a:p>
            <a:pPr marL="838200" lvl="1" indent="-381000">
              <a:lnSpc>
                <a:spcPct val="100000"/>
              </a:lnSpc>
              <a:spcBef>
                <a:spcPct val="0"/>
              </a:spcBef>
              <a:buFont typeface="Arial" pitchFamily="34" charset="0"/>
              <a:buChar char="•"/>
            </a:pPr>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ltLang="en-US"/>
              <a:t>Correct conduct of scenario analysis – CPU time </a:t>
            </a:r>
          </a:p>
        </p:txBody>
      </p:sp>
      <p:sp>
        <p:nvSpPr>
          <p:cNvPr id="153603" name="Rectangle 3"/>
          <p:cNvSpPr>
            <a:spLocks noGrp="1" noChangeArrowheads="1"/>
          </p:cNvSpPr>
          <p:nvPr>
            <p:ph type="body" idx="1"/>
          </p:nvPr>
        </p:nvSpPr>
        <p:spPr/>
        <p:txBody>
          <a:bodyPr/>
          <a:lstStyle/>
          <a:p>
            <a:pPr marL="457200" indent="-457200">
              <a:spcBef>
                <a:spcPct val="0"/>
              </a:spcBef>
              <a:buClr>
                <a:schemeClr val="tx1"/>
              </a:buClr>
              <a:buFont typeface="Arial" pitchFamily="34" charset="0"/>
              <a:buAutoNum type="arabicPeriod" startAt="5"/>
            </a:pPr>
            <a:r>
              <a:rPr lang="en-US" altLang="en-US"/>
              <a:t>Do univariate ladder tests on all the inputs separately.  Look for discontinuities, unexpected non-linearities, and especially for the Blue Screen of Death.  Run scenarios out to both way above and way below any plausible values.</a:t>
            </a:r>
          </a:p>
          <a:p>
            <a:pPr marL="457200" indent="-457200">
              <a:spcBef>
                <a:spcPct val="0"/>
              </a:spcBef>
              <a:buClr>
                <a:schemeClr val="tx1"/>
              </a:buClr>
              <a:buFont typeface="Arial" pitchFamily="34" charset="0"/>
              <a:buAutoNum type="arabicPeriod" startAt="5"/>
            </a:pPr>
            <a:r>
              <a:rPr lang="en-US" altLang="en-US"/>
              <a:t>(If there are many inputs) Run Monte Carlo, with independent (0% correlation) inputs and extremely high volatility.  The purpose is to explore as much of input/parameter space as you can, to look for pockets or edges of unexpected results.  </a:t>
            </a:r>
          </a:p>
          <a:p>
            <a:pPr marL="838200" lvl="1" indent="-381000">
              <a:spcBef>
                <a:spcPct val="0"/>
              </a:spcBef>
              <a:buClr>
                <a:schemeClr val="tx1"/>
              </a:buClr>
              <a:buFont typeface="Arial" pitchFamily="34" charset="0"/>
              <a:buChar char="•"/>
            </a:pPr>
            <a:r>
              <a:rPr lang="en-US" altLang="en-US"/>
              <a:t>Remember the ensemble statistics are not what you’re after.  You need to be able to identify and analyze individual scenarios that stressed the model.  None of these scenarios are intended to be realistic.</a:t>
            </a:r>
          </a:p>
          <a:p>
            <a:pPr marL="838200" lvl="1" indent="-381000">
              <a:spcBef>
                <a:spcPct val="0"/>
              </a:spcBef>
              <a:buFont typeface="Arial" pitchFamily="34" charset="0"/>
              <a:buChar char="•"/>
            </a:pP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altLang="en-US"/>
              <a:t>The Usual Caveats</a:t>
            </a:r>
          </a:p>
        </p:txBody>
      </p:sp>
      <p:sp>
        <p:nvSpPr>
          <p:cNvPr id="64515" name="Rectangle 3"/>
          <p:cNvSpPr>
            <a:spLocks noGrp="1" noChangeArrowheads="1"/>
          </p:cNvSpPr>
          <p:nvPr>
            <p:ph type="body" sz="half" idx="1"/>
          </p:nvPr>
        </p:nvSpPr>
        <p:spPr>
          <a:xfrm>
            <a:off x="395288" y="620713"/>
            <a:ext cx="7212012" cy="5400675"/>
          </a:xfrm>
        </p:spPr>
        <p:txBody>
          <a:bodyPr/>
          <a:lstStyle/>
          <a:p>
            <a:pPr>
              <a:buFont typeface="Arial" pitchFamily="34" charset="0"/>
              <a:buNone/>
            </a:pPr>
            <a:r>
              <a:rPr lang="en-GB" altLang="en-US" sz="1800"/>
              <a:t>  </a:t>
            </a:r>
          </a:p>
          <a:p>
            <a:pPr>
              <a:lnSpc>
                <a:spcPct val="100000"/>
              </a:lnSpc>
              <a:spcBef>
                <a:spcPct val="0"/>
              </a:spcBef>
              <a:buFont typeface="Arial" pitchFamily="34" charset="0"/>
              <a:buNone/>
            </a:pPr>
            <a:r>
              <a:rPr lang="en-GB" altLang="en-US" sz="2000"/>
              <a:t>   This presentation expresses my own personal opinions and may not represent the views of Standard and Poor’s Rating Services.</a:t>
            </a:r>
          </a:p>
          <a:p>
            <a:pPr>
              <a:lnSpc>
                <a:spcPct val="100000"/>
              </a:lnSpc>
              <a:spcBef>
                <a:spcPct val="0"/>
              </a:spcBef>
              <a:buFont typeface="Arial" pitchFamily="34" charset="0"/>
              <a:buNone/>
            </a:pPr>
            <a:endParaRPr lang="en-GB" altLang="en-US" sz="2000"/>
          </a:p>
          <a:p>
            <a:pPr>
              <a:lnSpc>
                <a:spcPct val="100000"/>
              </a:lnSpc>
              <a:spcBef>
                <a:spcPct val="0"/>
              </a:spcBef>
              <a:buFont typeface="Arial" pitchFamily="34" charset="0"/>
              <a:buNone/>
            </a:pPr>
            <a:r>
              <a:rPr lang="en-GB" altLang="en-US" sz="2000"/>
              <a:t>   This is not intended to be a fully inclusive handbook.  Risk management is not a simple task, and you will have to put thought and effort into it beyond attending a conference, if managing model risk is your goal.</a:t>
            </a:r>
          </a:p>
          <a:p>
            <a:pPr>
              <a:lnSpc>
                <a:spcPct val="100000"/>
              </a:lnSpc>
              <a:spcBef>
                <a:spcPct val="0"/>
              </a:spcBef>
              <a:buFont typeface="Arial" pitchFamily="34" charset="0"/>
              <a:buNone/>
            </a:pPr>
            <a:endParaRPr lang="en-GB" altLang="en-US" sz="2000"/>
          </a:p>
          <a:p>
            <a:pPr>
              <a:lnSpc>
                <a:spcPct val="100000"/>
              </a:lnSpc>
              <a:spcBef>
                <a:spcPct val="0"/>
              </a:spcBef>
              <a:buFont typeface="Arial" pitchFamily="34" charset="0"/>
              <a:buNone/>
            </a:pPr>
            <a:r>
              <a:rPr lang="en-GB" altLang="en-US" sz="2000"/>
              <a:t>   My experience is primarily with valuation, VaR, Op Risk, and Credit Risk models, so this may be less informative about validation of stat arb and portfolio construction models.</a:t>
            </a:r>
          </a:p>
          <a:p>
            <a:pPr>
              <a:buFont typeface="Arial" pitchFamily="34" charset="0"/>
              <a:buNone/>
            </a:pPr>
            <a:endParaRPr lang="en-GB" altLang="en-US" sz="2000"/>
          </a:p>
          <a:p>
            <a:pPr>
              <a:buFont typeface="Arial" pitchFamily="34" charset="0"/>
              <a:buNone/>
            </a:pPr>
            <a:endParaRPr lang="en-GB" altLang="en-US" sz="1800"/>
          </a:p>
          <a:p>
            <a:pPr>
              <a:buFont typeface="Arial" pitchFamily="34" charset="0"/>
              <a:buNone/>
            </a:pPr>
            <a:endParaRPr lang="en-GB" altLang="en-US" sz="20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altLang="en-US"/>
              <a:t>Correct conduct of scenario analysis – more CPU time </a:t>
            </a:r>
          </a:p>
        </p:txBody>
      </p:sp>
      <p:sp>
        <p:nvSpPr>
          <p:cNvPr id="155651" name="Rectangle 3"/>
          <p:cNvSpPr>
            <a:spLocks noGrp="1" noChangeArrowheads="1"/>
          </p:cNvSpPr>
          <p:nvPr>
            <p:ph type="body" idx="1"/>
          </p:nvPr>
        </p:nvSpPr>
        <p:spPr/>
        <p:txBody>
          <a:bodyPr/>
          <a:lstStyle/>
          <a:p>
            <a:pPr marL="457200" indent="-457200">
              <a:spcBef>
                <a:spcPct val="0"/>
              </a:spcBef>
              <a:buClr>
                <a:schemeClr val="tx1"/>
              </a:buClr>
              <a:buFont typeface="Arial" pitchFamily="34" charset="0"/>
              <a:buAutoNum type="arabicPeriod" startAt="7"/>
            </a:pPr>
            <a:r>
              <a:rPr lang="en-US" altLang="en-US"/>
              <a:t>Design and run scenarios that might stress the model – various path shapes, just missing or just barely crossing any trigger levels, etc.</a:t>
            </a:r>
          </a:p>
          <a:p>
            <a:pPr marL="838200" lvl="1" indent="-381000">
              <a:spcBef>
                <a:spcPct val="0"/>
              </a:spcBef>
              <a:buClr>
                <a:schemeClr val="tx1"/>
              </a:buClr>
            </a:pPr>
            <a:r>
              <a:rPr lang="en-US" altLang="en-US"/>
              <a:t>This should be informed by the MC in the previous step.</a:t>
            </a:r>
          </a:p>
          <a:p>
            <a:pPr marL="457200" indent="-457200">
              <a:spcBef>
                <a:spcPct val="0"/>
              </a:spcBef>
              <a:buClr>
                <a:schemeClr val="tx1"/>
              </a:buClr>
              <a:buFont typeface="Arial" pitchFamily="34" charset="0"/>
              <a:buAutoNum type="arabicPeriod" startAt="7"/>
            </a:pPr>
            <a:r>
              <a:rPr lang="en-US" altLang="en-US"/>
              <a:t>Test if model outputs are self-consistent.  For example, does a delta or vega match what happens with a small shift?</a:t>
            </a:r>
          </a:p>
          <a:p>
            <a:pPr marL="838200" lvl="1" indent="-381000">
              <a:spcBef>
                <a:spcPct val="0"/>
              </a:spcBef>
              <a:buFont typeface="Arial" pitchFamily="34" charset="0"/>
              <a:buChar char="•"/>
            </a:pPr>
            <a:endParaRPr lang="en-US" altLang="en-US"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ltLang="en-US" sz="2000"/>
              <a:t>Correct maintenance of scenario analysis – Historical Backtesting</a:t>
            </a:r>
          </a:p>
        </p:txBody>
      </p:sp>
      <p:sp>
        <p:nvSpPr>
          <p:cNvPr id="161795" name="Rectangle 3"/>
          <p:cNvSpPr>
            <a:spLocks noGrp="1" noChangeArrowheads="1"/>
          </p:cNvSpPr>
          <p:nvPr>
            <p:ph type="body" idx="1"/>
          </p:nvPr>
        </p:nvSpPr>
        <p:spPr/>
        <p:txBody>
          <a:bodyPr/>
          <a:lstStyle/>
          <a:p>
            <a:r>
              <a:rPr lang="en-US" altLang="en-US"/>
              <a:t>Model validation is more than just backtesting, but historical backtests are an important step.</a:t>
            </a:r>
          </a:p>
          <a:p>
            <a:r>
              <a:rPr lang="en-US" altLang="en-US"/>
              <a:t>Since historical backtesting is easy to automate, and can be run without extra user inputs, best practice would be to frequently run historical backtests and have the computer flag or notify you if and when something odd shows up.</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ltLang="en-US"/>
              <a:t>Limitations of Scenario Testing</a:t>
            </a:r>
          </a:p>
        </p:txBody>
      </p:sp>
      <p:sp>
        <p:nvSpPr>
          <p:cNvPr id="157699" name="Rectangle 3"/>
          <p:cNvSpPr>
            <a:spLocks noGrp="1" noChangeArrowheads="1"/>
          </p:cNvSpPr>
          <p:nvPr>
            <p:ph type="body" idx="1"/>
          </p:nvPr>
        </p:nvSpPr>
        <p:spPr/>
        <p:txBody>
          <a:bodyPr/>
          <a:lstStyle/>
          <a:p>
            <a:r>
              <a:rPr lang="en-US" altLang="en-US"/>
              <a:t>All models have limitations.  These are just models, not reality.</a:t>
            </a:r>
          </a:p>
          <a:p>
            <a:r>
              <a:rPr lang="en-US" altLang="en-US"/>
              <a:t>Since these tests only change inputs, and not “baked-in” assumptions, parameters, nor methodologies, a model could behave entirely self-consistently with different inputs yet still have flaws or issues.</a:t>
            </a:r>
          </a:p>
          <a:p>
            <a:r>
              <a:rPr lang="en-US" altLang="en-US"/>
              <a:t>Historical backtests where the model is confronted with reality in many scenarios, might not cover historical periods stressful enough to expose model issues.  No historical scenario using a currency with a pegged FX rate can test how the model handles FX rate shifts.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altLang="en-US"/>
              <a:t>More Limitations of Scenario Testing</a:t>
            </a:r>
          </a:p>
        </p:txBody>
      </p:sp>
      <p:sp>
        <p:nvSpPr>
          <p:cNvPr id="159747" name="Rectangle 3"/>
          <p:cNvSpPr>
            <a:spLocks noGrp="1" noChangeArrowheads="1"/>
          </p:cNvSpPr>
          <p:nvPr>
            <p:ph type="body" idx="1"/>
          </p:nvPr>
        </p:nvSpPr>
        <p:spPr/>
        <p:txBody>
          <a:bodyPr/>
          <a:lstStyle/>
          <a:p>
            <a:r>
              <a:rPr lang="en-US" altLang="en-US"/>
              <a:t>Hypothetical scenarios may not discover some regions where the model has issues, especially when the extreme values are okay but the questionable area is in the middle somewhere with seemingly innocuous paths.</a:t>
            </a:r>
          </a:p>
          <a:p>
            <a:pPr lvl="1"/>
            <a:r>
              <a:rPr lang="en-US" altLang="en-US"/>
              <a:t>Although some models can be shown to have issues, you cannot in general prove that none exist; only that you didn’t find any.</a:t>
            </a:r>
          </a:p>
          <a:p>
            <a:r>
              <a:rPr lang="en-US" altLang="en-US"/>
              <a:t>Scenario testing may uncover potential issues but has nothing to say on what to do about them.  You can</a:t>
            </a:r>
          </a:p>
          <a:p>
            <a:pPr lvl="1"/>
            <a:r>
              <a:rPr lang="en-US" altLang="en-US"/>
              <a:t>Avert your eyes and hope it doesn’t happen in reality, (POOR) or</a:t>
            </a:r>
          </a:p>
          <a:p>
            <a:pPr lvl="1"/>
            <a:r>
              <a:rPr lang="en-US" altLang="en-US"/>
              <a:t>Pass on the information and go away, (NOT GOOD) or better yet</a:t>
            </a:r>
          </a:p>
          <a:p>
            <a:pPr lvl="1"/>
            <a:r>
              <a:rPr lang="en-US" altLang="en-US"/>
              <a:t>See if there is a fix for the issue (PREFERRED)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ltLang="en-US"/>
              <a:t>Conclusions</a:t>
            </a:r>
          </a:p>
        </p:txBody>
      </p:sp>
      <p:sp>
        <p:nvSpPr>
          <p:cNvPr id="163843" name="Rectangle 3"/>
          <p:cNvSpPr>
            <a:spLocks noGrp="1" noChangeArrowheads="1"/>
          </p:cNvSpPr>
          <p:nvPr>
            <p:ph type="body" idx="1"/>
          </p:nvPr>
        </p:nvSpPr>
        <p:spPr/>
        <p:txBody>
          <a:bodyPr/>
          <a:lstStyle/>
          <a:p>
            <a:r>
              <a:rPr lang="en-US" altLang="en-US"/>
              <a:t>Both hypothetical and historical scenarios are important</a:t>
            </a:r>
          </a:p>
          <a:p>
            <a:r>
              <a:rPr lang="en-US" altLang="en-US"/>
              <a:t>Validation scenarios need not be similar to “production” scenarios.</a:t>
            </a:r>
          </a:p>
          <a:p>
            <a:r>
              <a:rPr lang="en-US" altLang="en-US"/>
              <a:t>Stress the model until it falls off the cliff, even if the cliff seems too remote for the market to ever reach.</a:t>
            </a:r>
          </a:p>
          <a:p>
            <a:r>
              <a:rPr lang="en-US" altLang="en-US"/>
              <a:t>Agree on how your scenario test results will be used before you start any tests  –  buy-in is important.</a:t>
            </a:r>
          </a:p>
          <a:p>
            <a:r>
              <a:rPr lang="en-US" altLang="en-US"/>
              <a:t>Scenario testing is a useful tool to have in the validator’s toolbox</a:t>
            </a:r>
          </a:p>
          <a:p>
            <a:r>
              <a:rPr lang="en-US" altLang="en-US"/>
              <a:t>Scenario tests raise questions, but might not answer them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Rectangle 4"/>
          <p:cNvSpPr>
            <a:spLocks noGrp="1" noChangeArrowheads="1"/>
          </p:cNvSpPr>
          <p:nvPr>
            <p:ph type="title"/>
          </p:nvPr>
        </p:nvSpPr>
        <p:spPr/>
        <p:txBody>
          <a:bodyPr/>
          <a:lstStyle/>
          <a:p>
            <a:r>
              <a:rPr lang="en-US" altLang="en-US"/>
              <a:t>Questions?</a:t>
            </a:r>
          </a:p>
        </p:txBody>
      </p:sp>
      <p:pic>
        <p:nvPicPr>
          <p:cNvPr id="16589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765175"/>
            <a:ext cx="3770312" cy="5081588"/>
          </a:xfrm>
          <a:prstGeom prst="rect">
            <a:avLst/>
          </a:prstGeom>
          <a:noFill/>
          <a:ln>
            <a:noFill/>
          </a:ln>
          <a:effectLst/>
          <a:extLst>
            <a:ext uri="{909E8E84-426E-40DD-AFC4-6F175D3DCCD1}">
              <a14:hiddenFill xmlns:a14="http://schemas.microsoft.com/office/drawing/2010/main">
                <a:solidFill>
                  <a:srgbClr val="336699"/>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999999"/>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GB" altLang="en-US"/>
              <a:t>Outline of My Talk</a:t>
            </a:r>
          </a:p>
        </p:txBody>
      </p:sp>
      <p:sp>
        <p:nvSpPr>
          <p:cNvPr id="112643" name="Rectangle 3"/>
          <p:cNvSpPr>
            <a:spLocks noGrp="1" noChangeArrowheads="1"/>
          </p:cNvSpPr>
          <p:nvPr>
            <p:ph type="body" sz="half" idx="1"/>
          </p:nvPr>
        </p:nvSpPr>
        <p:spPr>
          <a:xfrm>
            <a:off x="250825" y="620713"/>
            <a:ext cx="8497888" cy="5400675"/>
          </a:xfrm>
        </p:spPr>
        <p:txBody>
          <a:bodyPr/>
          <a:lstStyle/>
          <a:p>
            <a:pPr marL="381000" indent="-381000">
              <a:buFont typeface="Arial" pitchFamily="34" charset="0"/>
              <a:buAutoNum type="arabicPeriod"/>
            </a:pPr>
            <a:r>
              <a:rPr lang="en-GB" altLang="en-US"/>
              <a:t>Definitions of Terms</a:t>
            </a:r>
          </a:p>
          <a:p>
            <a:pPr marL="381000" indent="-381000">
              <a:buFont typeface="Arial" pitchFamily="34" charset="0"/>
              <a:buAutoNum type="arabicPeriod"/>
            </a:pPr>
            <a:r>
              <a:rPr lang="en-GB" altLang="en-US"/>
              <a:t> Using the appropriate scenarios for validating various types of financial models</a:t>
            </a:r>
          </a:p>
          <a:p>
            <a:pPr marL="381000" indent="-381000">
              <a:buFont typeface="Arial" pitchFamily="34" charset="0"/>
              <a:buAutoNum type="arabicPeriod"/>
            </a:pPr>
            <a:r>
              <a:rPr lang="en-GB" altLang="en-US"/>
              <a:t> Validation scenarios as distinct from model scenarios or Monte Carlo modeling</a:t>
            </a:r>
          </a:p>
          <a:p>
            <a:pPr marL="381000" indent="-381000">
              <a:buFont typeface="Arial" pitchFamily="34" charset="0"/>
              <a:buAutoNum type="arabicPeriod"/>
            </a:pPr>
            <a:r>
              <a:rPr lang="en-GB" altLang="en-US"/>
              <a:t> Benchmarking using alternative models</a:t>
            </a:r>
          </a:p>
          <a:p>
            <a:pPr marL="381000" indent="-381000">
              <a:buFont typeface="Arial" pitchFamily="34" charset="0"/>
              <a:buAutoNum type="arabicPeriod"/>
            </a:pPr>
            <a:r>
              <a:rPr lang="en-GB" altLang="en-US"/>
              <a:t> How do you correctly conduct scenario analysis?</a:t>
            </a:r>
          </a:p>
          <a:p>
            <a:pPr marL="381000" indent="-381000">
              <a:buFont typeface="Arial" pitchFamily="34" charset="0"/>
              <a:buAutoNum type="arabicPeriod"/>
            </a:pPr>
            <a:r>
              <a:rPr lang="en-GB" altLang="en-US"/>
              <a:t> What are its limitations?</a:t>
            </a:r>
          </a:p>
          <a:p>
            <a:pPr marL="381000" indent="-381000">
              <a:buFont typeface="Arial" pitchFamily="34" charset="0"/>
              <a:buAutoNum type="arabicPeriod"/>
            </a:pPr>
            <a:r>
              <a:rPr lang="en-GB" altLang="en-US"/>
              <a:t>Conclusions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GB" altLang="en-US"/>
              <a:t>Definition of Scenario</a:t>
            </a:r>
          </a:p>
        </p:txBody>
      </p:sp>
      <p:sp>
        <p:nvSpPr>
          <p:cNvPr id="118787" name="Rectangle 3"/>
          <p:cNvSpPr>
            <a:spLocks noGrp="1" noChangeArrowheads="1"/>
          </p:cNvSpPr>
          <p:nvPr>
            <p:ph type="body" sz="half" idx="1"/>
          </p:nvPr>
        </p:nvSpPr>
        <p:spPr>
          <a:xfrm>
            <a:off x="250825" y="620713"/>
            <a:ext cx="8497888" cy="5400675"/>
          </a:xfrm>
        </p:spPr>
        <p:txBody>
          <a:bodyPr/>
          <a:lstStyle/>
          <a:p>
            <a:pPr marL="381000" indent="-381000"/>
            <a:r>
              <a:rPr lang="en-GB" altLang="en-US"/>
              <a:t>I define “scenario” as a (possibly hypothetical) time series of values and/or changes for </a:t>
            </a:r>
            <a:r>
              <a:rPr lang="en-GB" altLang="en-US" u="sng"/>
              <a:t>all</a:t>
            </a:r>
            <a:r>
              <a:rPr lang="en-GB" altLang="en-US"/>
              <a:t> market factors, prices, rates, and other inputs to the relevant model, with defined start and end dates and defined intermediate time intervals.</a:t>
            </a:r>
          </a:p>
          <a:p>
            <a:pPr marL="800100" lvl="1" indent="-342900"/>
            <a:r>
              <a:rPr lang="en-GB" altLang="en-US"/>
              <a:t>The start date is usually “now”</a:t>
            </a:r>
          </a:p>
          <a:p>
            <a:pPr marL="800100" lvl="1" indent="-342900"/>
            <a:r>
              <a:rPr lang="en-GB" altLang="en-US"/>
              <a:t>Whether the scenario unfolds in microseconds, days, or years depends on the intended use of the model.</a:t>
            </a:r>
          </a:p>
          <a:p>
            <a:pPr marL="800100" lvl="1" indent="-342900"/>
            <a:r>
              <a:rPr lang="en-GB" altLang="en-US"/>
              <a:t>An input might have a time series of “unchanged” if you aren’t interested in that particular factor, which is equivalent to an explicit assumption that the effects of that factor on the model results are negligible or not of concern.</a:t>
            </a:r>
          </a:p>
          <a:p>
            <a:pPr marL="800100" lvl="1" indent="-342900"/>
            <a:r>
              <a:rPr lang="en-US" altLang="en-US"/>
              <a:t>A “lesser” input could also be assumed to be some deterministic function of the “important” risk factors.</a:t>
            </a:r>
          </a:p>
          <a:p>
            <a:pPr marL="800100" lvl="1" indent="-342900"/>
            <a:endParaRPr lang="en-GB" altLang="en-US"/>
          </a:p>
          <a:p>
            <a:pPr marL="381000" indent="-381000"/>
            <a:endParaRPr lang="en-GB"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ltLang="en-US"/>
              <a:t>Definition of Scenario Analysis</a:t>
            </a:r>
          </a:p>
        </p:txBody>
      </p:sp>
      <p:sp>
        <p:nvSpPr>
          <p:cNvPr id="120835" name="Rectangle 3"/>
          <p:cNvSpPr>
            <a:spLocks noGrp="1" noChangeArrowheads="1"/>
          </p:cNvSpPr>
          <p:nvPr>
            <p:ph type="body" idx="1"/>
          </p:nvPr>
        </p:nvSpPr>
        <p:spPr/>
        <p:txBody>
          <a:bodyPr/>
          <a:lstStyle/>
          <a:p>
            <a:endParaRPr lang="en-US" altLang="en-US"/>
          </a:p>
          <a:p>
            <a:endParaRPr lang="en-US" altLang="en-US"/>
          </a:p>
          <a:p>
            <a:r>
              <a:rPr lang="en-US" altLang="en-US"/>
              <a:t>I define “scenario analysis” as </a:t>
            </a:r>
          </a:p>
          <a:p>
            <a:pPr lvl="1"/>
            <a:r>
              <a:rPr lang="en-US" altLang="en-US"/>
              <a:t> choosing one or more scenarios, </a:t>
            </a:r>
          </a:p>
          <a:p>
            <a:pPr lvl="1"/>
            <a:r>
              <a:rPr lang="en-US" altLang="en-US"/>
              <a:t>running the relevant model in each scenario, and </a:t>
            </a:r>
          </a:p>
          <a:p>
            <a:pPr lvl="1"/>
            <a:r>
              <a:rPr lang="en-US" altLang="en-US"/>
              <a:t>studying (analyzing) the results of each scenario to draw conclusions. </a:t>
            </a:r>
          </a:p>
          <a:p>
            <a:pPr lvl="1"/>
            <a:r>
              <a:rPr lang="en-US" altLang="en-US"/>
              <a:t>The conclusion could be that you need more or different scenarios.</a:t>
            </a:r>
          </a:p>
          <a:p>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ltLang="en-US"/>
              <a:t>Definition of Model</a:t>
            </a:r>
          </a:p>
        </p:txBody>
      </p:sp>
      <p:sp>
        <p:nvSpPr>
          <p:cNvPr id="122883" name="Rectangle 3"/>
          <p:cNvSpPr>
            <a:spLocks noGrp="1" noChangeArrowheads="1"/>
          </p:cNvSpPr>
          <p:nvPr>
            <p:ph type="body" idx="1"/>
          </p:nvPr>
        </p:nvSpPr>
        <p:spPr/>
        <p:txBody>
          <a:bodyPr/>
          <a:lstStyle/>
          <a:p>
            <a:r>
              <a:rPr lang="en-US" altLang="en-US" sz="2000"/>
              <a:t>I assume that this is limited to automated quantitative financial models, which I define as</a:t>
            </a:r>
          </a:p>
          <a:p>
            <a:r>
              <a:rPr lang="en-US" altLang="en-US" sz="2000"/>
              <a:t>A quantitative model is a controlled view of certain real world dynamics that is used to infer the likely consequences of some pre-specified assumptions under various circumstances. </a:t>
            </a:r>
          </a:p>
          <a:p>
            <a:pPr lvl="1"/>
            <a:r>
              <a:rPr lang="en-US" altLang="en-US" sz="1800"/>
              <a:t>May  not capture all the nuances of the real world. </a:t>
            </a:r>
          </a:p>
          <a:p>
            <a:pPr lvl="1"/>
            <a:r>
              <a:rPr lang="en-US" altLang="en-US" sz="1800"/>
              <a:t>A quantitative calculation based on one or more assumptions. </a:t>
            </a:r>
          </a:p>
          <a:p>
            <a:pPr lvl="1"/>
            <a:r>
              <a:rPr lang="en-US" altLang="en-US" sz="1800"/>
              <a:t>Not black boxes of revealed truth but merely numerical expressions of some view of how the world would be likely to behave. </a:t>
            </a:r>
          </a:p>
          <a:p>
            <a:pPr lvl="1"/>
            <a:r>
              <a:rPr lang="en-US" altLang="en-US" sz="1800"/>
              <a:t>Relies on assumptions about the behavior of people, organizations, acts of the natural world, and the use of other models by market participants. </a:t>
            </a:r>
          </a:p>
          <a:p>
            <a:pPr lvl="1"/>
            <a:r>
              <a:rPr lang="en-US" altLang="en-US" sz="1800"/>
              <a:t>A mixture of behavioral psychology, statistics, numerical methods, and subjective opinions.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ltLang="en-US"/>
              <a:t>Definition of Model Validation</a:t>
            </a:r>
          </a:p>
        </p:txBody>
      </p:sp>
      <p:sp>
        <p:nvSpPr>
          <p:cNvPr id="126979" name="Rectangle 3"/>
          <p:cNvSpPr>
            <a:spLocks noGrp="1" noChangeArrowheads="1"/>
          </p:cNvSpPr>
          <p:nvPr>
            <p:ph type="body" idx="1"/>
          </p:nvPr>
        </p:nvSpPr>
        <p:spPr/>
        <p:txBody>
          <a:bodyPr/>
          <a:lstStyle/>
          <a:p>
            <a:r>
              <a:rPr lang="en-US" altLang="en-US"/>
              <a:t>I define the validation of a financial model as a test of how suitable it is for its intended use, which involves a simultaneous test of assumptions, inputs, calibration, implementation, and usage.</a:t>
            </a:r>
          </a:p>
          <a:p>
            <a:pPr lvl="1"/>
            <a:r>
              <a:rPr lang="en-US" altLang="en-US"/>
              <a:t>The physical sciences have laws of nature called "theories," that observation or experiments can verify or disprove. </a:t>
            </a:r>
          </a:p>
          <a:p>
            <a:pPr lvl="1"/>
            <a:r>
              <a:rPr lang="en-US" altLang="en-US"/>
              <a:t>In finance, however, there are merely significant tendencies and patterns </a:t>
            </a:r>
          </a:p>
          <a:p>
            <a:pPr lvl="1"/>
            <a:r>
              <a:rPr lang="en-US" altLang="en-US"/>
              <a:t>Quantitative financial models are necessarily generalizations that events in the real world will sometimes contradict..</a:t>
            </a:r>
          </a:p>
          <a:p>
            <a:pPr lvl="1"/>
            <a:r>
              <a:rPr lang="en-US" altLang="en-US"/>
              <a:t> Different assumptions and different intended uses will in general lead to different models.</a:t>
            </a:r>
          </a:p>
          <a:p>
            <a:pPr lvl="1"/>
            <a:r>
              <a:rPr lang="en-US" altLang="en-US"/>
              <a:t>Models  intended for one use may not be suitable for other uses.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ltLang="en-US"/>
              <a:t>Appropriate scenarios – a menu</a:t>
            </a:r>
          </a:p>
        </p:txBody>
      </p:sp>
      <p:sp>
        <p:nvSpPr>
          <p:cNvPr id="131075" name="Rectangle 3"/>
          <p:cNvSpPr>
            <a:spLocks noGrp="1" noChangeArrowheads="1"/>
          </p:cNvSpPr>
          <p:nvPr>
            <p:ph type="body" idx="1"/>
          </p:nvPr>
        </p:nvSpPr>
        <p:spPr/>
        <p:txBody>
          <a:bodyPr/>
          <a:lstStyle/>
          <a:p>
            <a:pPr>
              <a:lnSpc>
                <a:spcPct val="110000"/>
              </a:lnSpc>
            </a:pPr>
            <a:r>
              <a:rPr lang="en-US" altLang="en-US" sz="2000"/>
              <a:t>There are several ways of choosing validation scenarios, and often it is helpful to use more than one.</a:t>
            </a:r>
          </a:p>
          <a:p>
            <a:pPr lvl="1">
              <a:lnSpc>
                <a:spcPct val="110000"/>
              </a:lnSpc>
            </a:pPr>
            <a:r>
              <a:rPr lang="en-US" altLang="en-US" sz="1800"/>
              <a:t>Historical scenarios – observed past intervals that might be a useful test for the model.  This is also called backtesting.</a:t>
            </a:r>
          </a:p>
          <a:p>
            <a:pPr lvl="1">
              <a:lnSpc>
                <a:spcPct val="110000"/>
              </a:lnSpc>
            </a:pPr>
            <a:r>
              <a:rPr lang="en-US" altLang="en-US" sz="1800"/>
              <a:t>Sensitivity tests – Here the start date and the end date are both now, and all but one (or perhaps a few) of the inputs are unchanged. (Instantaneous jumps)</a:t>
            </a:r>
          </a:p>
          <a:p>
            <a:pPr lvl="1">
              <a:lnSpc>
                <a:spcPct val="110000"/>
              </a:lnSpc>
            </a:pPr>
            <a:r>
              <a:rPr lang="en-US" altLang="en-US" sz="1800"/>
              <a:t>Ladder tests – a set of sensitivity tests with various widely spaced values of the same input.  </a:t>
            </a:r>
          </a:p>
          <a:p>
            <a:pPr lvl="1">
              <a:lnSpc>
                <a:spcPct val="110000"/>
              </a:lnSpc>
            </a:pPr>
            <a:r>
              <a:rPr lang="en-US" altLang="en-US" sz="1800"/>
              <a:t>Monte Carlo – Generate lots of random scenarios, examine each individually, and see which ones cause the model to behave oddly or unexpectedly.  Look for patterns. This is not the same as statistical analysis  of the result distribution.</a:t>
            </a:r>
          </a:p>
          <a:p>
            <a:pPr lvl="1">
              <a:lnSpc>
                <a:spcPct val="110000"/>
              </a:lnSpc>
            </a:pPr>
            <a:r>
              <a:rPr lang="en-US" altLang="en-US" sz="1800"/>
              <a:t>Hand-picked – What particular few scenarios are most instructive abut the model’s behavior and limitations?  </a:t>
            </a:r>
          </a:p>
          <a:p>
            <a:pPr lvl="1">
              <a:lnSpc>
                <a:spcPct val="110000"/>
              </a:lnSpc>
            </a:pPr>
            <a:r>
              <a:rPr lang="en-US" altLang="en-US" sz="1800"/>
              <a:t>Stress scenarios – any of the above where the changes are quite large</a:t>
            </a:r>
            <a:endParaRPr lang="el-GR" altLang="en-US"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ltLang="en-US"/>
              <a:t>Appropriate scenarios for validating any model</a:t>
            </a:r>
          </a:p>
        </p:txBody>
      </p:sp>
      <p:sp>
        <p:nvSpPr>
          <p:cNvPr id="133123" name="Rectangle 3"/>
          <p:cNvSpPr>
            <a:spLocks noGrp="1" noChangeArrowheads="1"/>
          </p:cNvSpPr>
          <p:nvPr>
            <p:ph type="body" idx="1"/>
          </p:nvPr>
        </p:nvSpPr>
        <p:spPr/>
        <p:txBody>
          <a:bodyPr/>
          <a:lstStyle/>
          <a:p>
            <a:r>
              <a:rPr lang="en-US" altLang="en-US"/>
              <a:t>The point of running scenarios for validation is to see how the model behaves, separately from any details about the positions that are being modeled.  The size of portfolios being run through the model should, in my opinion, all be quite small, and at least as diverse as anything you plausibly might use the model for in the foreseeable future.  </a:t>
            </a:r>
          </a:p>
          <a:p>
            <a:r>
              <a:rPr lang="en-US" altLang="en-US"/>
              <a:t>Scenarios are tests of the model’s response to market inputs, not to position inputs.  In a long enough scenario, you may wish to include the feedback effects of portfolio or model changes that would be caused with certainty by embedded contract triggers or company policies.</a:t>
            </a:r>
          </a:p>
        </p:txBody>
      </p:sp>
    </p:spTree>
  </p:cSld>
  <p:clrMapOvr>
    <a:masterClrMapping/>
  </p:clrMapOvr>
</p:sld>
</file>

<file path=ppt/theme/theme1.xml><?xml version="1.0" encoding="utf-8"?>
<a:theme xmlns:a="http://schemas.openxmlformats.org/drawingml/2006/main" name="IR  FX modelling for ECB">
  <a:themeElements>
    <a:clrScheme name="IR  FX modelling for ECB 1">
      <a:dk1>
        <a:srgbClr val="000000"/>
      </a:dk1>
      <a:lt1>
        <a:srgbClr val="FFFFFF"/>
      </a:lt1>
      <a:dk2>
        <a:srgbClr val="CC6600"/>
      </a:dk2>
      <a:lt2>
        <a:srgbClr val="999999"/>
      </a:lt2>
      <a:accent1>
        <a:srgbClr val="336699"/>
      </a:accent1>
      <a:accent2>
        <a:srgbClr val="FFCC00"/>
      </a:accent2>
      <a:accent3>
        <a:srgbClr val="FFFFFF"/>
      </a:accent3>
      <a:accent4>
        <a:srgbClr val="000000"/>
      </a:accent4>
      <a:accent5>
        <a:srgbClr val="ADB8CA"/>
      </a:accent5>
      <a:accent6>
        <a:srgbClr val="E7B900"/>
      </a:accent6>
      <a:hlink>
        <a:srgbClr val="006633"/>
      </a:hlink>
      <a:folHlink>
        <a:srgbClr val="990000"/>
      </a:folHlink>
    </a:clrScheme>
    <a:fontScheme name="IR  FX modelling for ECB">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R  FX modelling for ECB 1">
        <a:dk1>
          <a:srgbClr val="000000"/>
        </a:dk1>
        <a:lt1>
          <a:srgbClr val="FFFFFF"/>
        </a:lt1>
        <a:dk2>
          <a:srgbClr val="CC6600"/>
        </a:dk2>
        <a:lt2>
          <a:srgbClr val="999999"/>
        </a:lt2>
        <a:accent1>
          <a:srgbClr val="336699"/>
        </a:accent1>
        <a:accent2>
          <a:srgbClr val="FFCC00"/>
        </a:accent2>
        <a:accent3>
          <a:srgbClr val="FFFFFF"/>
        </a:accent3>
        <a:accent4>
          <a:srgbClr val="000000"/>
        </a:accent4>
        <a:accent5>
          <a:srgbClr val="ADB8CA"/>
        </a:accent5>
        <a:accent6>
          <a:srgbClr val="E7B900"/>
        </a:accent6>
        <a:hlink>
          <a:srgbClr val="006633"/>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IR  FX modelling for ECB</Template>
  <TotalTime>9295</TotalTime>
  <Words>2369</Words>
  <Application>Microsoft Office PowerPoint</Application>
  <PresentationFormat>On-screen Show (4:3)</PresentationFormat>
  <Paragraphs>184</Paragraphs>
  <Slides>25</Slides>
  <Notes>25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vt:lpstr>
      <vt:lpstr>Garamond</vt:lpstr>
      <vt:lpstr>Times New Roman</vt:lpstr>
      <vt:lpstr>Wingdings</vt:lpstr>
      <vt:lpstr>Book Antiqua</vt:lpstr>
      <vt:lpstr>Arial Narrow</vt:lpstr>
      <vt:lpstr>IR  FX modelling for ECB</vt:lpstr>
      <vt:lpstr>Microsoft Equation 3.0</vt:lpstr>
      <vt:lpstr>Scenario Analysis to Validate Models</vt:lpstr>
      <vt:lpstr>The Usual Caveats</vt:lpstr>
      <vt:lpstr>Outline of My Talk</vt:lpstr>
      <vt:lpstr>Definition of Scenario</vt:lpstr>
      <vt:lpstr>Definition of Scenario Analysis</vt:lpstr>
      <vt:lpstr>Definition of Model</vt:lpstr>
      <vt:lpstr>Definition of Model Validation</vt:lpstr>
      <vt:lpstr>Appropriate scenarios – a menu</vt:lpstr>
      <vt:lpstr>Appropriate scenarios for validating any model</vt:lpstr>
      <vt:lpstr>Scenarios for validating Valuation Models</vt:lpstr>
      <vt:lpstr>Scenarios for validating regression models</vt:lpstr>
      <vt:lpstr>Scenarios for validating Portfolio Optimization and VaR model Inputs</vt:lpstr>
      <vt:lpstr>Scenarios for validating predictive models</vt:lpstr>
      <vt:lpstr>Stress Test Scenario Example</vt:lpstr>
      <vt:lpstr>Validation scenarios vs Scenario-based models</vt:lpstr>
      <vt:lpstr>Benchmarking Using Alternative Models</vt:lpstr>
      <vt:lpstr>Benchmarking with Partial Alternatives</vt:lpstr>
      <vt:lpstr>Correct conduct of scenario analysis – First few steps</vt:lpstr>
      <vt:lpstr>Correct conduct of scenario analysis – CPU time </vt:lpstr>
      <vt:lpstr>Correct conduct of scenario analysis – more CPU time </vt:lpstr>
      <vt:lpstr>Correct maintenance of scenario analysis – Historical Backtesting</vt:lpstr>
      <vt:lpstr>Limitations of Scenario Testing</vt:lpstr>
      <vt:lpstr>More Limitations of Scenario Testing</vt:lpstr>
      <vt:lpstr>Conclusions</vt:lpstr>
      <vt:lpstr>Questions?</vt:lpstr>
    </vt:vector>
  </TitlesOfParts>
  <Company>The McGraw-Hill Companies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Interest Rate and FX modelling for European Covered bonds (ECB).</dc:title>
  <dc:creator>sebastian venus</dc:creator>
  <cp:lastModifiedBy>M</cp:lastModifiedBy>
  <cp:revision>101</cp:revision>
  <dcterms:created xsi:type="dcterms:W3CDTF">2008-06-09T10:57:41Z</dcterms:created>
  <dcterms:modified xsi:type="dcterms:W3CDTF">2013-11-12T19:00:29Z</dcterms:modified>
</cp:coreProperties>
</file>