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57" r:id="rId3"/>
    <p:sldId id="273" r:id="rId4"/>
    <p:sldId id="258" r:id="rId5"/>
    <p:sldId id="259" r:id="rId6"/>
    <p:sldId id="260" r:id="rId7"/>
    <p:sldId id="261" r:id="rId8"/>
    <p:sldId id="262" r:id="rId9"/>
    <p:sldId id="263" r:id="rId10"/>
    <p:sldId id="264" r:id="rId11"/>
    <p:sldId id="265" r:id="rId12"/>
    <p:sldId id="266" r:id="rId13"/>
    <p:sldId id="267" r:id="rId14"/>
    <p:sldId id="268" r:id="rId15"/>
    <p:sldId id="272" r:id="rId16"/>
    <p:sldId id="269" r:id="rId17"/>
    <p:sldId id="271" r:id="rId18"/>
    <p:sldId id="274" r:id="rId19"/>
    <p:sldId id="275" r:id="rId20"/>
    <p:sldId id="276" r:id="rId21"/>
    <p:sldId id="277" r:id="rId22"/>
    <p:sldId id="278" r:id="rId23"/>
    <p:sldId id="279" r:id="rId24"/>
    <p:sldId id="280" r:id="rId25"/>
    <p:sldId id="281" r:id="rId26"/>
    <p:sldId id="283" r:id="rId27"/>
    <p:sldId id="282" r:id="rId28"/>
    <p:sldId id="284" r:id="rId29"/>
    <p:sldId id="286" r:id="rId30"/>
    <p:sldId id="287" r:id="rId31"/>
    <p:sldId id="285" r:id="rId32"/>
    <p:sldId id="293" r:id="rId33"/>
    <p:sldId id="288" r:id="rId34"/>
    <p:sldId id="289" r:id="rId35"/>
    <p:sldId id="290" r:id="rId36"/>
    <p:sldId id="291" r:id="rId37"/>
    <p:sldId id="292" r:id="rId38"/>
    <p:sldId id="294" r:id="rId3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30C3DF65-0BB6-413E-BEBD-1D8FFB6D0CA2}" type="datetimeFigureOut">
              <a:rPr lang="en-US" smtClean="0"/>
              <a:t>1/24/2014</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E2860E8D-C6D9-4197-BC63-393D9ABDEB0A}" type="slidenum">
              <a:rPr lang="en-US" smtClean="0"/>
              <a:t>‹#›</a:t>
            </a:fld>
            <a:endParaRPr lang="en-US"/>
          </a:p>
        </p:txBody>
      </p:sp>
    </p:spTree>
    <p:extLst>
      <p:ext uri="{BB962C8B-B14F-4D97-AF65-F5344CB8AC3E}">
        <p14:creationId xmlns:p14="http://schemas.microsoft.com/office/powerpoint/2010/main" val="1671635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60E8D-C6D9-4197-BC63-393D9ABDEB0A}" type="slidenum">
              <a:rPr lang="en-US" smtClean="0"/>
              <a:t>7</a:t>
            </a:fld>
            <a:endParaRPr lang="en-US"/>
          </a:p>
        </p:txBody>
      </p:sp>
    </p:spTree>
    <p:extLst>
      <p:ext uri="{BB962C8B-B14F-4D97-AF65-F5344CB8AC3E}">
        <p14:creationId xmlns:p14="http://schemas.microsoft.com/office/powerpoint/2010/main" val="88563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t>‹#›</a:t>
            </a:fld>
            <a:endParaRPr lang="en-US"/>
          </a:p>
        </p:txBody>
      </p:sp>
    </p:spTree>
    <p:extLst>
      <p:ext uri="{BB962C8B-B14F-4D97-AF65-F5344CB8AC3E}">
        <p14:creationId xmlns:p14="http://schemas.microsoft.com/office/powerpoint/2010/main" val="2546056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January 31, 2014</a:t>
            </a:r>
            <a:endParaRPr lang="en-US"/>
          </a:p>
        </p:txBody>
      </p:sp>
      <p:sp>
        <p:nvSpPr>
          <p:cNvPr id="5" name="Footer Placeholder 4"/>
          <p:cNvSpPr>
            <a:spLocks noGrp="1"/>
          </p:cNvSpPr>
          <p:nvPr>
            <p:ph type="ftr" sz="quarter" idx="11"/>
          </p:nvPr>
        </p:nvSpPr>
        <p:spPr/>
        <p:txBody>
          <a:bodyPr/>
          <a:lstStyle/>
          <a:p>
            <a:r>
              <a:rPr lang="en-US" smtClean="0"/>
              <a:t>Martin Goldberg</a:t>
            </a:r>
            <a:endParaRPr lang="en-US"/>
          </a:p>
        </p:txBody>
      </p:sp>
      <p:sp>
        <p:nvSpPr>
          <p:cNvPr id="6" name="Slide Number Placeholder 5"/>
          <p:cNvSpPr>
            <a:spLocks noGrp="1"/>
          </p:cNvSpPr>
          <p:nvPr>
            <p:ph type="sldNum" sz="quarter" idx="12"/>
          </p:nvPr>
        </p:nvSpPr>
        <p:spPr/>
        <p:txBody>
          <a:bodyPr/>
          <a:lstStyle/>
          <a:p>
            <a:fld id="{F17C1415-C776-474F-BAD1-B26698B1640A}" type="slidenum">
              <a:rPr lang="en-US" smtClean="0"/>
              <a:t>‹#›</a:t>
            </a:fld>
            <a:endParaRPr lang="en-US"/>
          </a:p>
        </p:txBody>
      </p:sp>
    </p:spTree>
    <p:extLst>
      <p:ext uri="{BB962C8B-B14F-4D97-AF65-F5344CB8AC3E}">
        <p14:creationId xmlns:p14="http://schemas.microsoft.com/office/powerpoint/2010/main" val="4275084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January 31, 2014</a:t>
            </a:r>
            <a:endParaRPr lang="en-US"/>
          </a:p>
        </p:txBody>
      </p:sp>
      <p:sp>
        <p:nvSpPr>
          <p:cNvPr id="5" name="Footer Placeholder 4"/>
          <p:cNvSpPr>
            <a:spLocks noGrp="1"/>
          </p:cNvSpPr>
          <p:nvPr>
            <p:ph type="ftr" sz="quarter" idx="11"/>
          </p:nvPr>
        </p:nvSpPr>
        <p:spPr/>
        <p:txBody>
          <a:bodyPr/>
          <a:lstStyle/>
          <a:p>
            <a:r>
              <a:rPr lang="en-US" smtClean="0"/>
              <a:t>Martin Goldberg</a:t>
            </a:r>
            <a:endParaRPr lang="en-US"/>
          </a:p>
        </p:txBody>
      </p:sp>
      <p:sp>
        <p:nvSpPr>
          <p:cNvPr id="6" name="Slide Number Placeholder 5"/>
          <p:cNvSpPr>
            <a:spLocks noGrp="1"/>
          </p:cNvSpPr>
          <p:nvPr>
            <p:ph type="sldNum" sz="quarter" idx="12"/>
          </p:nvPr>
        </p:nvSpPr>
        <p:spPr/>
        <p:txBody>
          <a:bodyPr/>
          <a:lstStyle/>
          <a:p>
            <a:fld id="{F17C1415-C776-474F-BAD1-B26698B1640A}" type="slidenum">
              <a:rPr lang="en-US" smtClean="0"/>
              <a:t>‹#›</a:t>
            </a:fld>
            <a:endParaRPr lang="en-US"/>
          </a:p>
        </p:txBody>
      </p:sp>
    </p:spTree>
    <p:extLst>
      <p:ext uri="{BB962C8B-B14F-4D97-AF65-F5344CB8AC3E}">
        <p14:creationId xmlns:p14="http://schemas.microsoft.com/office/powerpoint/2010/main" val="417077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smtClean="0"/>
              <a:t>January 31, 2014</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Martin Goldberg</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17C1415-C776-474F-BAD1-B26698B1640A}" type="slidenum">
              <a:rPr lang="en-US" smtClean="0"/>
              <a:pPr/>
              <a:t>‹#›</a:t>
            </a:fld>
            <a:endParaRPr lang="en-US" dirty="0"/>
          </a:p>
        </p:txBody>
      </p:sp>
    </p:spTree>
    <p:extLst>
      <p:ext uri="{BB962C8B-B14F-4D97-AF65-F5344CB8AC3E}">
        <p14:creationId xmlns:p14="http://schemas.microsoft.com/office/powerpoint/2010/main" val="396871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January 31, 2014</a:t>
            </a:r>
            <a:endParaRPr lang="en-US"/>
          </a:p>
        </p:txBody>
      </p:sp>
      <p:sp>
        <p:nvSpPr>
          <p:cNvPr id="5" name="Footer Placeholder 4"/>
          <p:cNvSpPr>
            <a:spLocks noGrp="1"/>
          </p:cNvSpPr>
          <p:nvPr>
            <p:ph type="ftr" sz="quarter" idx="11"/>
          </p:nvPr>
        </p:nvSpPr>
        <p:spPr/>
        <p:txBody>
          <a:bodyPr/>
          <a:lstStyle/>
          <a:p>
            <a:r>
              <a:rPr lang="en-US" smtClean="0"/>
              <a:t>Martin Goldberg</a:t>
            </a:r>
            <a:endParaRPr lang="en-US"/>
          </a:p>
        </p:txBody>
      </p:sp>
      <p:sp>
        <p:nvSpPr>
          <p:cNvPr id="6" name="Slide Number Placeholder 5"/>
          <p:cNvSpPr>
            <a:spLocks noGrp="1"/>
          </p:cNvSpPr>
          <p:nvPr>
            <p:ph type="sldNum" sz="quarter" idx="12"/>
          </p:nvPr>
        </p:nvSpPr>
        <p:spPr/>
        <p:txBody>
          <a:bodyPr/>
          <a:lstStyle/>
          <a:p>
            <a:fld id="{F17C1415-C776-474F-BAD1-B26698B1640A}" type="slidenum">
              <a:rPr lang="en-US" smtClean="0"/>
              <a:t>‹#›</a:t>
            </a:fld>
            <a:endParaRPr lang="en-US"/>
          </a:p>
        </p:txBody>
      </p:sp>
    </p:spTree>
    <p:extLst>
      <p:ext uri="{BB962C8B-B14F-4D97-AF65-F5344CB8AC3E}">
        <p14:creationId xmlns:p14="http://schemas.microsoft.com/office/powerpoint/2010/main" val="45996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January 31, 2014</a:t>
            </a:r>
            <a:endParaRPr lang="en-US"/>
          </a:p>
        </p:txBody>
      </p:sp>
      <p:sp>
        <p:nvSpPr>
          <p:cNvPr id="6" name="Footer Placeholder 5"/>
          <p:cNvSpPr>
            <a:spLocks noGrp="1"/>
          </p:cNvSpPr>
          <p:nvPr>
            <p:ph type="ftr" sz="quarter" idx="11"/>
          </p:nvPr>
        </p:nvSpPr>
        <p:spPr/>
        <p:txBody>
          <a:bodyPr/>
          <a:lstStyle/>
          <a:p>
            <a:r>
              <a:rPr lang="en-US" smtClean="0"/>
              <a:t>Martin Goldberg</a:t>
            </a:r>
            <a:endParaRPr lang="en-US"/>
          </a:p>
        </p:txBody>
      </p:sp>
      <p:sp>
        <p:nvSpPr>
          <p:cNvPr id="7" name="Slide Number Placeholder 6"/>
          <p:cNvSpPr>
            <a:spLocks noGrp="1"/>
          </p:cNvSpPr>
          <p:nvPr>
            <p:ph type="sldNum" sz="quarter" idx="12"/>
          </p:nvPr>
        </p:nvSpPr>
        <p:spPr/>
        <p:txBody>
          <a:bodyPr/>
          <a:lstStyle/>
          <a:p>
            <a:fld id="{F17C1415-C776-474F-BAD1-B26698B1640A}" type="slidenum">
              <a:rPr lang="en-US" smtClean="0"/>
              <a:t>‹#›</a:t>
            </a:fld>
            <a:endParaRPr lang="en-US"/>
          </a:p>
        </p:txBody>
      </p:sp>
    </p:spTree>
    <p:extLst>
      <p:ext uri="{BB962C8B-B14F-4D97-AF65-F5344CB8AC3E}">
        <p14:creationId xmlns:p14="http://schemas.microsoft.com/office/powerpoint/2010/main" val="342051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January 31, 2014</a:t>
            </a:r>
            <a:endParaRPr lang="en-US"/>
          </a:p>
        </p:txBody>
      </p:sp>
      <p:sp>
        <p:nvSpPr>
          <p:cNvPr id="8" name="Footer Placeholder 7"/>
          <p:cNvSpPr>
            <a:spLocks noGrp="1"/>
          </p:cNvSpPr>
          <p:nvPr>
            <p:ph type="ftr" sz="quarter" idx="11"/>
          </p:nvPr>
        </p:nvSpPr>
        <p:spPr/>
        <p:txBody>
          <a:bodyPr/>
          <a:lstStyle/>
          <a:p>
            <a:r>
              <a:rPr lang="en-US" smtClean="0"/>
              <a:t>Martin Goldberg</a:t>
            </a:r>
            <a:endParaRPr lang="en-US"/>
          </a:p>
        </p:txBody>
      </p:sp>
      <p:sp>
        <p:nvSpPr>
          <p:cNvPr id="9" name="Slide Number Placeholder 8"/>
          <p:cNvSpPr>
            <a:spLocks noGrp="1"/>
          </p:cNvSpPr>
          <p:nvPr>
            <p:ph type="sldNum" sz="quarter" idx="12"/>
          </p:nvPr>
        </p:nvSpPr>
        <p:spPr/>
        <p:txBody>
          <a:bodyPr/>
          <a:lstStyle/>
          <a:p>
            <a:fld id="{F17C1415-C776-474F-BAD1-B26698B1640A}" type="slidenum">
              <a:rPr lang="en-US" smtClean="0"/>
              <a:t>‹#›</a:t>
            </a:fld>
            <a:endParaRPr lang="en-US"/>
          </a:p>
        </p:txBody>
      </p:sp>
    </p:spTree>
    <p:extLst>
      <p:ext uri="{BB962C8B-B14F-4D97-AF65-F5344CB8AC3E}">
        <p14:creationId xmlns:p14="http://schemas.microsoft.com/office/powerpoint/2010/main" val="70900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January 31, 2014</a:t>
            </a:r>
            <a:endParaRPr lang="en-US"/>
          </a:p>
        </p:txBody>
      </p:sp>
      <p:sp>
        <p:nvSpPr>
          <p:cNvPr id="4" name="Footer Placeholder 3"/>
          <p:cNvSpPr>
            <a:spLocks noGrp="1"/>
          </p:cNvSpPr>
          <p:nvPr>
            <p:ph type="ftr" sz="quarter" idx="11"/>
          </p:nvPr>
        </p:nvSpPr>
        <p:spPr/>
        <p:txBody>
          <a:bodyPr/>
          <a:lstStyle/>
          <a:p>
            <a:r>
              <a:rPr lang="en-US" smtClean="0"/>
              <a:t>Martin Goldberg</a:t>
            </a:r>
            <a:endParaRPr lang="en-US"/>
          </a:p>
        </p:txBody>
      </p:sp>
      <p:sp>
        <p:nvSpPr>
          <p:cNvPr id="5" name="Slide Number Placeholder 4"/>
          <p:cNvSpPr>
            <a:spLocks noGrp="1"/>
          </p:cNvSpPr>
          <p:nvPr>
            <p:ph type="sldNum" sz="quarter" idx="12"/>
          </p:nvPr>
        </p:nvSpPr>
        <p:spPr/>
        <p:txBody>
          <a:bodyPr/>
          <a:lstStyle/>
          <a:p>
            <a:fld id="{F17C1415-C776-474F-BAD1-B26698B1640A}" type="slidenum">
              <a:rPr lang="en-US" smtClean="0"/>
              <a:t>‹#›</a:t>
            </a:fld>
            <a:endParaRPr lang="en-US"/>
          </a:p>
        </p:txBody>
      </p:sp>
    </p:spTree>
    <p:extLst>
      <p:ext uri="{BB962C8B-B14F-4D97-AF65-F5344CB8AC3E}">
        <p14:creationId xmlns:p14="http://schemas.microsoft.com/office/powerpoint/2010/main" val="249199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31, 2014</a:t>
            </a:r>
            <a:endParaRPr lang="en-US"/>
          </a:p>
        </p:txBody>
      </p:sp>
      <p:sp>
        <p:nvSpPr>
          <p:cNvPr id="3" name="Footer Placeholder 2"/>
          <p:cNvSpPr>
            <a:spLocks noGrp="1"/>
          </p:cNvSpPr>
          <p:nvPr>
            <p:ph type="ftr" sz="quarter" idx="11"/>
          </p:nvPr>
        </p:nvSpPr>
        <p:spPr/>
        <p:txBody>
          <a:bodyPr/>
          <a:lstStyle/>
          <a:p>
            <a:r>
              <a:rPr lang="en-US" smtClean="0"/>
              <a:t>Martin Goldberg</a:t>
            </a:r>
            <a:endParaRPr lang="en-US"/>
          </a:p>
        </p:txBody>
      </p:sp>
      <p:sp>
        <p:nvSpPr>
          <p:cNvPr id="4" name="Slide Number Placeholder 3"/>
          <p:cNvSpPr>
            <a:spLocks noGrp="1"/>
          </p:cNvSpPr>
          <p:nvPr>
            <p:ph type="sldNum" sz="quarter" idx="12"/>
          </p:nvPr>
        </p:nvSpPr>
        <p:spPr/>
        <p:txBody>
          <a:bodyPr/>
          <a:lstStyle/>
          <a:p>
            <a:fld id="{F17C1415-C776-474F-BAD1-B26698B1640A}" type="slidenum">
              <a:rPr lang="en-US" smtClean="0"/>
              <a:t>‹#›</a:t>
            </a:fld>
            <a:endParaRPr lang="en-US"/>
          </a:p>
        </p:txBody>
      </p:sp>
    </p:spTree>
    <p:extLst>
      <p:ext uri="{BB962C8B-B14F-4D97-AF65-F5344CB8AC3E}">
        <p14:creationId xmlns:p14="http://schemas.microsoft.com/office/powerpoint/2010/main" val="358671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January 31, 2014</a:t>
            </a:r>
            <a:endParaRPr lang="en-US"/>
          </a:p>
        </p:txBody>
      </p:sp>
      <p:sp>
        <p:nvSpPr>
          <p:cNvPr id="6" name="Footer Placeholder 5"/>
          <p:cNvSpPr>
            <a:spLocks noGrp="1"/>
          </p:cNvSpPr>
          <p:nvPr>
            <p:ph type="ftr" sz="quarter" idx="11"/>
          </p:nvPr>
        </p:nvSpPr>
        <p:spPr/>
        <p:txBody>
          <a:bodyPr/>
          <a:lstStyle/>
          <a:p>
            <a:r>
              <a:rPr lang="en-US" smtClean="0"/>
              <a:t>Martin Goldberg</a:t>
            </a:r>
            <a:endParaRPr lang="en-US"/>
          </a:p>
        </p:txBody>
      </p:sp>
      <p:sp>
        <p:nvSpPr>
          <p:cNvPr id="7" name="Slide Number Placeholder 6"/>
          <p:cNvSpPr>
            <a:spLocks noGrp="1"/>
          </p:cNvSpPr>
          <p:nvPr>
            <p:ph type="sldNum" sz="quarter" idx="12"/>
          </p:nvPr>
        </p:nvSpPr>
        <p:spPr/>
        <p:txBody>
          <a:bodyPr/>
          <a:lstStyle/>
          <a:p>
            <a:fld id="{F17C1415-C776-474F-BAD1-B26698B1640A}" type="slidenum">
              <a:rPr lang="en-US" smtClean="0"/>
              <a:t>‹#›</a:t>
            </a:fld>
            <a:endParaRPr lang="en-US"/>
          </a:p>
        </p:txBody>
      </p:sp>
    </p:spTree>
    <p:extLst>
      <p:ext uri="{BB962C8B-B14F-4D97-AF65-F5344CB8AC3E}">
        <p14:creationId xmlns:p14="http://schemas.microsoft.com/office/powerpoint/2010/main" val="400711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January 31, 2014</a:t>
            </a:r>
            <a:endParaRPr lang="en-US"/>
          </a:p>
        </p:txBody>
      </p:sp>
      <p:sp>
        <p:nvSpPr>
          <p:cNvPr id="6" name="Footer Placeholder 5"/>
          <p:cNvSpPr>
            <a:spLocks noGrp="1"/>
          </p:cNvSpPr>
          <p:nvPr>
            <p:ph type="ftr" sz="quarter" idx="11"/>
          </p:nvPr>
        </p:nvSpPr>
        <p:spPr/>
        <p:txBody>
          <a:bodyPr/>
          <a:lstStyle/>
          <a:p>
            <a:r>
              <a:rPr lang="en-US" smtClean="0"/>
              <a:t>Martin Goldberg</a:t>
            </a:r>
            <a:endParaRPr lang="en-US"/>
          </a:p>
        </p:txBody>
      </p:sp>
      <p:sp>
        <p:nvSpPr>
          <p:cNvPr id="7" name="Slide Number Placeholder 6"/>
          <p:cNvSpPr>
            <a:spLocks noGrp="1"/>
          </p:cNvSpPr>
          <p:nvPr>
            <p:ph type="sldNum" sz="quarter" idx="12"/>
          </p:nvPr>
        </p:nvSpPr>
        <p:spPr/>
        <p:txBody>
          <a:bodyPr/>
          <a:lstStyle/>
          <a:p>
            <a:fld id="{F17C1415-C776-474F-BAD1-B26698B1640A}" type="slidenum">
              <a:rPr lang="en-US" smtClean="0"/>
              <a:t>‹#›</a:t>
            </a:fld>
            <a:endParaRPr lang="en-US"/>
          </a:p>
        </p:txBody>
      </p:sp>
    </p:spTree>
    <p:extLst>
      <p:ext uri="{BB962C8B-B14F-4D97-AF65-F5344CB8AC3E}">
        <p14:creationId xmlns:p14="http://schemas.microsoft.com/office/powerpoint/2010/main" val="58433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January 31, 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Martin Goldberg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C1415-C776-474F-BAD1-B26698B1640A}" type="slidenum">
              <a:rPr lang="en-US" smtClean="0"/>
              <a:t>‹#›</a:t>
            </a:fld>
            <a:endParaRPr lang="en-US"/>
          </a:p>
        </p:txBody>
      </p:sp>
    </p:spTree>
    <p:extLst>
      <p:ext uri="{BB962C8B-B14F-4D97-AF65-F5344CB8AC3E}">
        <p14:creationId xmlns:p14="http://schemas.microsoft.com/office/powerpoint/2010/main" val="601751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q"/>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ü"/>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2.warwick.ac.uk/fac/soc/wbs/subjects/finance/research/wpaperseries/2002/02-107.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faculty.baruch.cuny.edu/jgatheral/RandomMatrixCovariance2008.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arxiv.org/abs/1110.464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mailto:stat@arXiv.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Statistical Quirks, Subtleties, and Surprises in Financial Data</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solidFill>
                  <a:schemeClr val="tx1"/>
                </a:solidFill>
              </a:rPr>
              <a:t>Martin Goldberg, Ph.D.</a:t>
            </a:r>
          </a:p>
          <a:p>
            <a:r>
              <a:rPr lang="en-US" dirty="0" smtClean="0">
                <a:solidFill>
                  <a:schemeClr val="tx1"/>
                </a:solidFill>
              </a:rPr>
              <a:t>ValidationQuant.com</a:t>
            </a:r>
          </a:p>
          <a:p>
            <a:r>
              <a:rPr lang="en-US" dirty="0" smtClean="0">
                <a:solidFill>
                  <a:schemeClr val="tx1"/>
                </a:solidFill>
              </a:rPr>
              <a:t>Presentation </a:t>
            </a:r>
            <a:r>
              <a:rPr lang="en-US" dirty="0" smtClean="0">
                <a:solidFill>
                  <a:schemeClr val="tx1"/>
                </a:solidFill>
              </a:rPr>
              <a:t>Given to Rutgers Masters Program in </a:t>
            </a:r>
            <a:r>
              <a:rPr lang="en-US" dirty="0">
                <a:solidFill>
                  <a:schemeClr val="tx1"/>
                </a:solidFill>
              </a:rPr>
              <a:t>Financial Statistics and Risk Management</a:t>
            </a:r>
            <a:endParaRPr lang="en-US" dirty="0" smtClean="0">
              <a:solidFill>
                <a:schemeClr val="tx1"/>
              </a:solidFill>
            </a:endParaRPr>
          </a:p>
          <a:p>
            <a:r>
              <a:rPr lang="en-US" dirty="0" smtClean="0">
                <a:solidFill>
                  <a:schemeClr val="tx1"/>
                </a:solidFill>
              </a:rPr>
              <a:t>January 31, 2014</a:t>
            </a:r>
            <a:endParaRPr lang="en-US" dirty="0">
              <a:solidFill>
                <a:schemeClr val="tx1"/>
              </a:solidFill>
            </a:endParaRPr>
          </a:p>
        </p:txBody>
      </p:sp>
    </p:spTree>
    <p:extLst>
      <p:ext uri="{BB962C8B-B14F-4D97-AF65-F5344CB8AC3E}">
        <p14:creationId xmlns:p14="http://schemas.microsoft.com/office/powerpoint/2010/main" val="408021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Solution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At one of my previous jobs, the way they dealt with this was to have a multi-step inversion:</a:t>
            </a:r>
          </a:p>
          <a:p>
            <a:pPr marL="971550" lvl="1" indent="-514350">
              <a:buFont typeface="+mj-lt"/>
              <a:buAutoNum type="arabicPeriod"/>
            </a:pPr>
            <a:r>
              <a:rPr lang="en-US" dirty="0" smtClean="0"/>
              <a:t>Arrange the </a:t>
            </a:r>
            <a:r>
              <a:rPr lang="en-US" dirty="0" err="1" smtClean="0"/>
              <a:t>timeseries</a:t>
            </a:r>
            <a:r>
              <a:rPr lang="en-US" dirty="0" smtClean="0"/>
              <a:t> in descending order of liquidity.</a:t>
            </a:r>
          </a:p>
          <a:p>
            <a:pPr marL="971550" lvl="1" indent="-514350">
              <a:buFont typeface="+mj-lt"/>
              <a:buAutoNum type="arabicPeriod"/>
            </a:pPr>
            <a:r>
              <a:rPr lang="en-US" dirty="0" smtClean="0"/>
              <a:t>Invert the covariance matrix of the fully observed </a:t>
            </a:r>
            <a:r>
              <a:rPr lang="en-US" dirty="0" err="1" smtClean="0"/>
              <a:t>timeseries</a:t>
            </a:r>
            <a:r>
              <a:rPr lang="en-US" dirty="0" smtClean="0"/>
              <a:t>, which will be (almost) positive definite.</a:t>
            </a:r>
          </a:p>
          <a:p>
            <a:pPr marL="971550" lvl="1" indent="-514350">
              <a:buFont typeface="+mj-lt"/>
              <a:buAutoNum type="arabicPeriod"/>
            </a:pPr>
            <a:r>
              <a:rPr lang="en-US" dirty="0" smtClean="0"/>
              <a:t>Augment with often-observed risk factors, and force the upper left of the approximate pseudo-inverse to exactly match step 2.</a:t>
            </a:r>
          </a:p>
          <a:p>
            <a:pPr marL="971550" lvl="1" indent="-514350">
              <a:buFont typeface="+mj-lt"/>
              <a:buAutoNum type="arabicPeriod"/>
            </a:pPr>
            <a:r>
              <a:rPr lang="en-US" dirty="0" smtClean="0"/>
              <a:t>Repeat for a few more tiers of liquidity.</a:t>
            </a:r>
          </a:p>
          <a:p>
            <a:pPr marL="571500" indent="-514350"/>
            <a:r>
              <a:rPr lang="en-US" dirty="0" smtClean="0"/>
              <a:t>Note that filling in missing values with, for example, EM, reduces volatility and might change the covariance structure.</a:t>
            </a:r>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10</a:t>
            </a:fld>
            <a:endParaRPr lang="en-US" dirty="0"/>
          </a:p>
        </p:txBody>
      </p:sp>
    </p:spTree>
    <p:extLst>
      <p:ext uri="{BB962C8B-B14F-4D97-AF65-F5344CB8AC3E}">
        <p14:creationId xmlns:p14="http://schemas.microsoft.com/office/powerpoint/2010/main" val="279240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Assets / New Risk Factors</a:t>
            </a:r>
            <a:endParaRPr lang="en-US" dirty="0"/>
          </a:p>
        </p:txBody>
      </p:sp>
      <p:sp>
        <p:nvSpPr>
          <p:cNvPr id="3" name="Content Placeholder 2"/>
          <p:cNvSpPr>
            <a:spLocks noGrp="1"/>
          </p:cNvSpPr>
          <p:nvPr>
            <p:ph idx="1"/>
          </p:nvPr>
        </p:nvSpPr>
        <p:spPr/>
        <p:txBody>
          <a:bodyPr/>
          <a:lstStyle/>
          <a:p>
            <a:r>
              <a:rPr lang="en-US" dirty="0" smtClean="0"/>
              <a:t>Suppose you want to calculate correlations based on 5 years of daily data, but some of your asset classes have only existed for 2 years.  </a:t>
            </a:r>
          </a:p>
          <a:p>
            <a:r>
              <a:rPr lang="en-US" dirty="0" smtClean="0"/>
              <a:t>What would you suggest doing?</a:t>
            </a:r>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11</a:t>
            </a:fld>
            <a:endParaRPr lang="en-US" dirty="0"/>
          </a:p>
        </p:txBody>
      </p:sp>
    </p:spTree>
    <p:extLst>
      <p:ext uri="{BB962C8B-B14F-4D97-AF65-F5344CB8AC3E}">
        <p14:creationId xmlns:p14="http://schemas.microsoft.com/office/powerpoint/2010/main" val="308791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95600"/>
            <a:ext cx="7772400" cy="2873375"/>
          </a:xfrm>
        </p:spPr>
        <p:txBody>
          <a:bodyPr/>
          <a:lstStyle/>
          <a:p>
            <a:r>
              <a:rPr lang="en-US" dirty="0" smtClean="0"/>
              <a:t>The  usual  assumptions </a:t>
            </a:r>
            <a:endParaRPr lang="en-US" dirty="0"/>
          </a:p>
        </p:txBody>
      </p:sp>
      <p:sp>
        <p:nvSpPr>
          <p:cNvPr id="4" name="Date Placeholder 3"/>
          <p:cNvSpPr>
            <a:spLocks noGrp="1"/>
          </p:cNvSpPr>
          <p:nvPr>
            <p:ph type="dt" sz="half" idx="10"/>
          </p:nvPr>
        </p:nvSpPr>
        <p:spPr/>
        <p:txBody>
          <a:bodyPr/>
          <a:lstStyle/>
          <a:p>
            <a:r>
              <a:rPr lang="en-US" smtClean="0"/>
              <a:t>January 31, 2014</a:t>
            </a:r>
            <a:endParaRPr lang="en-US"/>
          </a:p>
        </p:txBody>
      </p:sp>
      <p:sp>
        <p:nvSpPr>
          <p:cNvPr id="5" name="Footer Placeholder 4"/>
          <p:cNvSpPr>
            <a:spLocks noGrp="1"/>
          </p:cNvSpPr>
          <p:nvPr>
            <p:ph type="ftr" sz="quarter" idx="11"/>
          </p:nvPr>
        </p:nvSpPr>
        <p:spPr/>
        <p:txBody>
          <a:bodyPr/>
          <a:lstStyle/>
          <a:p>
            <a:r>
              <a:rPr lang="en-US" smtClean="0"/>
              <a:t>Martin Goldberg</a:t>
            </a:r>
            <a:endParaRPr lang="en-US"/>
          </a:p>
        </p:txBody>
      </p:sp>
      <p:sp>
        <p:nvSpPr>
          <p:cNvPr id="6" name="Slide Number Placeholder 5"/>
          <p:cNvSpPr>
            <a:spLocks noGrp="1"/>
          </p:cNvSpPr>
          <p:nvPr>
            <p:ph type="sldNum" sz="quarter" idx="12"/>
          </p:nvPr>
        </p:nvSpPr>
        <p:spPr/>
        <p:txBody>
          <a:bodyPr/>
          <a:lstStyle/>
          <a:p>
            <a:fld id="{F17C1415-C776-474F-BAD1-B26698B1640A}" type="slidenum">
              <a:rPr lang="en-US" smtClean="0"/>
              <a:t>12</a:t>
            </a:fld>
            <a:endParaRPr lang="en-US"/>
          </a:p>
        </p:txBody>
      </p:sp>
    </p:spTree>
    <p:extLst>
      <p:ext uri="{BB962C8B-B14F-4D97-AF65-F5344CB8AC3E}">
        <p14:creationId xmlns:p14="http://schemas.microsoft.com/office/powerpoint/2010/main" val="1796377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Assumptions are Good</a:t>
            </a:r>
            <a:endParaRPr lang="en-US" dirty="0"/>
          </a:p>
        </p:txBody>
      </p:sp>
      <p:sp>
        <p:nvSpPr>
          <p:cNvPr id="3" name="Content Placeholder 2"/>
          <p:cNvSpPr>
            <a:spLocks noGrp="1"/>
          </p:cNvSpPr>
          <p:nvPr>
            <p:ph idx="1"/>
          </p:nvPr>
        </p:nvSpPr>
        <p:spPr/>
        <p:txBody>
          <a:bodyPr>
            <a:normAutofit fontScale="70000" lnSpcReduction="20000"/>
          </a:bodyPr>
          <a:lstStyle/>
          <a:p>
            <a:pPr>
              <a:lnSpc>
                <a:spcPct val="110000"/>
              </a:lnSpc>
            </a:pPr>
            <a:r>
              <a:rPr lang="en-US" dirty="0" smtClean="0"/>
              <a:t>Look at another person’s face.  Every few seconds, you will see their eyelids as they blink.  You, too, blink every ~2 – 10 seconds.  Does your perception of the outside world include the reality of it disappearing briefly when you blink, and seeing your eyelids?</a:t>
            </a:r>
          </a:p>
          <a:p>
            <a:pPr>
              <a:lnSpc>
                <a:spcPct val="110000"/>
              </a:lnSpc>
            </a:pPr>
            <a:r>
              <a:rPr lang="en-US" dirty="0" smtClean="0"/>
              <a:t>It does not.  Your vision </a:t>
            </a:r>
            <a:r>
              <a:rPr lang="en-US" u="sng" dirty="0" smtClean="0"/>
              <a:t>model</a:t>
            </a:r>
            <a:r>
              <a:rPr lang="en-US" dirty="0" smtClean="0"/>
              <a:t> is hardwired to disregard the momentary blackouts caused by blinking.  What you perceive is a somewhat idealized model of what photons do or don’t hit your retina.</a:t>
            </a:r>
          </a:p>
          <a:p>
            <a:pPr>
              <a:lnSpc>
                <a:spcPct val="110000"/>
              </a:lnSpc>
            </a:pPr>
            <a:r>
              <a:rPr lang="en-US" dirty="0" smtClean="0"/>
              <a:t>My point is that models are not reality even when you think they are, and that their deliberate omissions may be helpful and desirable.  Simplification to emphasize what’s important is a good thing.</a:t>
            </a:r>
          </a:p>
          <a:p>
            <a:pPr marL="0" indent="0">
              <a:buNone/>
            </a:pPr>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13</a:t>
            </a:fld>
            <a:endParaRPr lang="en-US" dirty="0"/>
          </a:p>
        </p:txBody>
      </p:sp>
    </p:spTree>
    <p:extLst>
      <p:ext uri="{BB962C8B-B14F-4D97-AF65-F5344CB8AC3E}">
        <p14:creationId xmlns:p14="http://schemas.microsoft.com/office/powerpoint/2010/main" val="4200291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Usual Suspects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Variables are either normal or lognormal (MESOKURTICITY)</a:t>
            </a:r>
          </a:p>
          <a:p>
            <a:r>
              <a:rPr lang="en-US" dirty="0" smtClean="0"/>
              <a:t>Pearson correlations describe the association between variables (the infamous GAUSSIAN COPULA)</a:t>
            </a:r>
          </a:p>
          <a:p>
            <a:r>
              <a:rPr lang="en-US" dirty="0" smtClean="0"/>
              <a:t>A representative sample exists (HOMOGENEITY)</a:t>
            </a:r>
          </a:p>
          <a:p>
            <a:r>
              <a:rPr lang="en-US" dirty="0" smtClean="0"/>
              <a:t>Past performance predicts future events (STATIONARITY)</a:t>
            </a:r>
          </a:p>
          <a:p>
            <a:r>
              <a:rPr lang="en-US" dirty="0" smtClean="0"/>
              <a:t>One year’s data on 1000 companies is a good proxy for any one firm followed for a millennium (ERGODICITY)</a:t>
            </a:r>
          </a:p>
          <a:p>
            <a:r>
              <a:rPr lang="en-US" dirty="0" smtClean="0"/>
              <a:t>Regressions are linear with no cross-terms or threshholding (LINEARITY)</a:t>
            </a:r>
          </a:p>
          <a:p>
            <a:r>
              <a:rPr lang="en-US" dirty="0" smtClean="0"/>
              <a:t>Outliers can be disregarded (HUBRIS)</a:t>
            </a:r>
          </a:p>
          <a:p>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14</a:t>
            </a:fld>
            <a:endParaRPr lang="en-US" dirty="0"/>
          </a:p>
        </p:txBody>
      </p:sp>
    </p:spTree>
    <p:extLst>
      <p:ext uri="{BB962C8B-B14F-4D97-AF65-F5344CB8AC3E}">
        <p14:creationId xmlns:p14="http://schemas.microsoft.com/office/powerpoint/2010/main" val="2177097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Comfort vs. Reality</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15</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476250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flipV="1">
            <a:off x="3581400" y="3452811"/>
            <a:ext cx="3657600" cy="22860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02234" y="5105401"/>
            <a:ext cx="2514600" cy="646331"/>
          </a:xfrm>
          <a:prstGeom prst="rect">
            <a:avLst/>
          </a:prstGeom>
          <a:noFill/>
        </p:spPr>
        <p:txBody>
          <a:bodyPr wrap="square" rtlCol="0">
            <a:spAutoFit/>
          </a:bodyPr>
          <a:lstStyle/>
          <a:p>
            <a:r>
              <a:rPr lang="en-US" dirty="0" smtClean="0"/>
              <a:t>Easy to model – standard “thinking inside the box”</a:t>
            </a:r>
            <a:endParaRPr lang="en-US" dirty="0"/>
          </a:p>
        </p:txBody>
      </p:sp>
      <p:cxnSp>
        <p:nvCxnSpPr>
          <p:cNvPr id="15" name="Straight Arrow Connector 14"/>
          <p:cNvCxnSpPr/>
          <p:nvPr/>
        </p:nvCxnSpPr>
        <p:spPr>
          <a:xfrm flipH="1" flipV="1">
            <a:off x="3962400" y="4876800"/>
            <a:ext cx="3657600" cy="22860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24600" y="3697877"/>
            <a:ext cx="2092234" cy="381000"/>
          </a:xfrm>
          <a:prstGeom prst="rect">
            <a:avLst/>
          </a:prstGeom>
          <a:noFill/>
        </p:spPr>
        <p:txBody>
          <a:bodyPr wrap="square" rtlCol="0">
            <a:spAutoFit/>
          </a:bodyPr>
          <a:lstStyle/>
          <a:p>
            <a:r>
              <a:rPr lang="en-US" dirty="0" smtClean="0"/>
              <a:t>Messy reality</a:t>
            </a:r>
            <a:endParaRPr lang="en-US" dirty="0"/>
          </a:p>
        </p:txBody>
      </p:sp>
    </p:spTree>
    <p:extLst>
      <p:ext uri="{BB962C8B-B14F-4D97-AF65-F5344CB8AC3E}">
        <p14:creationId xmlns:p14="http://schemas.microsoft.com/office/powerpoint/2010/main" val="3336520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Tails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Most financial </a:t>
            </a:r>
            <a:r>
              <a:rPr lang="en-US" dirty="0" err="1" smtClean="0"/>
              <a:t>timeseries</a:t>
            </a:r>
            <a:r>
              <a:rPr lang="en-US" dirty="0" smtClean="0"/>
              <a:t> have fat tails (leptokurtic) and are not symmetric.  But it is easy to check this for any that you care about.</a:t>
            </a:r>
          </a:p>
          <a:p>
            <a:r>
              <a:rPr lang="en-US" dirty="0" err="1" smtClean="0"/>
              <a:t>Example:A</a:t>
            </a:r>
            <a:r>
              <a:rPr lang="en-US" dirty="0" smtClean="0"/>
              <a:t> few jobs ago I fit the distribution of 2-week changes in spreads of single-B bonds to a model with a fat-tailed distribution of ordinary changes plus skewed fat-tailed jump probabilities for up and down jumps. </a:t>
            </a:r>
          </a:p>
          <a:p>
            <a:r>
              <a:rPr lang="en-US" dirty="0" smtClean="0"/>
              <a:t> The only way to say some moves were jumps was that I had already subtracted the best-fit fat-tail.  Individual observations could not be definitively classified as jump or fat-tail.</a:t>
            </a:r>
          </a:p>
          <a:p>
            <a:endParaRPr lang="en-US" dirty="0" smtClean="0">
              <a:latin typeface="Garamond" panose="02020404030301010803" pitchFamily="18" charset="0"/>
            </a:endParaRPr>
          </a:p>
          <a:p>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16</a:t>
            </a:fld>
            <a:endParaRPr lang="en-US" dirty="0"/>
          </a:p>
        </p:txBody>
      </p:sp>
    </p:spTree>
    <p:extLst>
      <p:ext uri="{BB962C8B-B14F-4D97-AF65-F5344CB8AC3E}">
        <p14:creationId xmlns:p14="http://schemas.microsoft.com/office/powerpoint/2010/main" val="2839259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Tukey</a:t>
            </a:r>
            <a:r>
              <a:rPr lang="en-US" dirty="0" smtClean="0"/>
              <a:t> </a:t>
            </a:r>
            <a:r>
              <a:rPr lang="en-US" dirty="0" err="1" smtClean="0"/>
              <a:t>gXh</a:t>
            </a:r>
            <a:endParaRPr lang="en-US" dirty="0"/>
          </a:p>
        </p:txBody>
      </p:sp>
      <p:sp>
        <p:nvSpPr>
          <p:cNvPr id="3" name="Content Placeholder 2"/>
          <p:cNvSpPr>
            <a:spLocks noGrp="1"/>
          </p:cNvSpPr>
          <p:nvPr>
            <p:ph idx="1"/>
          </p:nvPr>
        </p:nvSpPr>
        <p:spPr/>
        <p:txBody>
          <a:bodyPr/>
          <a:lstStyle/>
          <a:p>
            <a:r>
              <a:rPr lang="en-US" sz="2000" dirty="0" smtClean="0"/>
              <a:t>The functional form for my fat-tailed distributions was Tukey’s g×h</a:t>
            </a:r>
          </a:p>
          <a:p>
            <a:pPr lvl="1"/>
            <a:endParaRPr lang="en-US" sz="2000" dirty="0" smtClean="0"/>
          </a:p>
          <a:p>
            <a:pPr lvl="1"/>
            <a:endParaRPr lang="en-US" sz="2000" dirty="0"/>
          </a:p>
          <a:p>
            <a:endParaRPr lang="en-US" sz="2000" dirty="0" smtClean="0"/>
          </a:p>
          <a:p>
            <a:r>
              <a:rPr lang="en-US" sz="2000" dirty="0" smtClean="0"/>
              <a:t>Using one for the bulk, and separate </a:t>
            </a:r>
            <a:r>
              <a:rPr lang="en-US" sz="2000" dirty="0" err="1" smtClean="0"/>
              <a:t>gXh</a:t>
            </a:r>
            <a:r>
              <a:rPr lang="en-US" sz="2000" dirty="0" smtClean="0"/>
              <a:t> for each tail, dramatically reduced fitting error.</a:t>
            </a:r>
          </a:p>
          <a:p>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17</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56476" y="3696789"/>
            <a:ext cx="5432007" cy="204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82437"/>
            <a:ext cx="4686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176" y="3733800"/>
            <a:ext cx="7085012" cy="2229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864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3787775"/>
          </a:xfrm>
        </p:spPr>
        <p:txBody>
          <a:bodyPr>
            <a:normAutofit/>
          </a:bodyPr>
          <a:lstStyle/>
          <a:p>
            <a:r>
              <a:rPr lang="en-US" sz="3600" dirty="0" err="1" smtClean="0"/>
              <a:t>COPulas</a:t>
            </a:r>
            <a:r>
              <a:rPr lang="en-US" sz="3600" dirty="0" smtClean="0"/>
              <a:t>  and  Dependence</a:t>
            </a:r>
            <a:endParaRPr lang="en-US" sz="3600" dirty="0"/>
          </a:p>
        </p:txBody>
      </p:sp>
      <p:sp>
        <p:nvSpPr>
          <p:cNvPr id="4" name="Date Placeholder 3"/>
          <p:cNvSpPr>
            <a:spLocks noGrp="1"/>
          </p:cNvSpPr>
          <p:nvPr>
            <p:ph type="dt" sz="half" idx="10"/>
          </p:nvPr>
        </p:nvSpPr>
        <p:spPr/>
        <p:txBody>
          <a:bodyPr/>
          <a:lstStyle/>
          <a:p>
            <a:r>
              <a:rPr lang="en-US" smtClean="0"/>
              <a:t>January 31, 2014</a:t>
            </a:r>
            <a:endParaRPr lang="en-US"/>
          </a:p>
        </p:txBody>
      </p:sp>
      <p:sp>
        <p:nvSpPr>
          <p:cNvPr id="5" name="Footer Placeholder 4"/>
          <p:cNvSpPr>
            <a:spLocks noGrp="1"/>
          </p:cNvSpPr>
          <p:nvPr>
            <p:ph type="ftr" sz="quarter" idx="11"/>
          </p:nvPr>
        </p:nvSpPr>
        <p:spPr/>
        <p:txBody>
          <a:bodyPr/>
          <a:lstStyle/>
          <a:p>
            <a:r>
              <a:rPr lang="en-US" smtClean="0"/>
              <a:t>Martin Goldberg</a:t>
            </a:r>
            <a:endParaRPr lang="en-US"/>
          </a:p>
        </p:txBody>
      </p:sp>
      <p:sp>
        <p:nvSpPr>
          <p:cNvPr id="6" name="Slide Number Placeholder 5"/>
          <p:cNvSpPr>
            <a:spLocks noGrp="1"/>
          </p:cNvSpPr>
          <p:nvPr>
            <p:ph type="sldNum" sz="quarter" idx="12"/>
          </p:nvPr>
        </p:nvSpPr>
        <p:spPr/>
        <p:txBody>
          <a:bodyPr/>
          <a:lstStyle/>
          <a:p>
            <a:fld id="{F17C1415-C776-474F-BAD1-B26698B1640A}" type="slidenum">
              <a:rPr lang="en-US" smtClean="0"/>
              <a:t>18</a:t>
            </a:fld>
            <a:endParaRPr lang="en-US"/>
          </a:p>
        </p:txBody>
      </p:sp>
    </p:spTree>
    <p:extLst>
      <p:ext uri="{BB962C8B-B14F-4D97-AF65-F5344CB8AC3E}">
        <p14:creationId xmlns:p14="http://schemas.microsoft.com/office/powerpoint/2010/main" val="3011507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Copula density of LIBOR is not continuous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19</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371600"/>
            <a:ext cx="7291387" cy="493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flipV="1">
            <a:off x="4419600" y="4114800"/>
            <a:ext cx="1524000" cy="16674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10200" y="5782231"/>
            <a:ext cx="1295400" cy="369332"/>
          </a:xfrm>
          <a:prstGeom prst="rect">
            <a:avLst/>
          </a:prstGeom>
          <a:noFill/>
        </p:spPr>
        <p:txBody>
          <a:bodyPr wrap="square" rtlCol="0">
            <a:spAutoFit/>
          </a:bodyPr>
          <a:lstStyle/>
          <a:p>
            <a:r>
              <a:rPr lang="en-US" dirty="0" smtClean="0"/>
              <a:t>unchanged</a:t>
            </a:r>
            <a:endParaRPr lang="en-US" dirty="0"/>
          </a:p>
        </p:txBody>
      </p:sp>
    </p:spTree>
    <p:extLst>
      <p:ext uri="{BB962C8B-B14F-4D97-AF65-F5344CB8AC3E}">
        <p14:creationId xmlns:p14="http://schemas.microsoft.com/office/powerpoint/2010/main" val="78544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Preamble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These are my opinions.</a:t>
            </a:r>
          </a:p>
          <a:p>
            <a:r>
              <a:rPr lang="en-US" dirty="0" smtClean="0"/>
              <a:t>If financial data were well-behaved, we would not be here today.</a:t>
            </a:r>
          </a:p>
          <a:p>
            <a:r>
              <a:rPr lang="en-US" dirty="0" smtClean="0"/>
              <a:t>There are no Laws of Finance. Financial data do not follow any stochastic process, but Wall Street uses heuristics – build models as if the models worked, so an approximate answer can be found.</a:t>
            </a:r>
          </a:p>
          <a:p>
            <a:r>
              <a:rPr lang="en-US" dirty="0" smtClean="0"/>
              <a:t>If you don’t actually work any examples similar to what I will discuss, the talk will just be bubbles – shiny and pretty for a few seconds, then disappears in a spray of i.i.d. soap.</a:t>
            </a:r>
          </a:p>
          <a:p>
            <a:r>
              <a:rPr lang="en-US" dirty="0" smtClean="0"/>
              <a:t>There may be some </a:t>
            </a:r>
            <a:r>
              <a:rPr lang="en-US" dirty="0" err="1" smtClean="0"/>
              <a:t>LOLcat</a:t>
            </a:r>
            <a:r>
              <a:rPr lang="en-US" dirty="0" smtClean="0"/>
              <a:t> pictures.</a:t>
            </a:r>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2</a:t>
            </a:fld>
            <a:endParaRPr lang="en-US" dirty="0"/>
          </a:p>
        </p:txBody>
      </p:sp>
    </p:spTree>
    <p:extLst>
      <p:ext uri="{BB962C8B-B14F-4D97-AF65-F5344CB8AC3E}">
        <p14:creationId xmlns:p14="http://schemas.microsoft.com/office/powerpoint/2010/main" val="1854347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Look at Your Data</a:t>
            </a:r>
            <a:endParaRPr lang="en-US" dirty="0"/>
          </a:p>
        </p:txBody>
      </p:sp>
      <p:sp>
        <p:nvSpPr>
          <p:cNvPr id="3" name="Content Placeholder 2"/>
          <p:cNvSpPr>
            <a:spLocks noGrp="1"/>
          </p:cNvSpPr>
          <p:nvPr>
            <p:ph idx="1"/>
          </p:nvPr>
        </p:nvSpPr>
        <p:spPr/>
        <p:txBody>
          <a:bodyPr>
            <a:normAutofit lnSpcReduction="10000"/>
          </a:bodyPr>
          <a:lstStyle/>
          <a:p>
            <a:r>
              <a:rPr lang="en-US" dirty="0" smtClean="0"/>
              <a:t>This is called Exploratory Data Analysis, and it is, or should be, logically prior to doing any statistical tests of any sort.  Form your hypotheses based on the data, and then test them statistically.</a:t>
            </a:r>
          </a:p>
          <a:p>
            <a:r>
              <a:rPr lang="en-US" dirty="0" smtClean="0"/>
              <a:t>It’s easy to assume that two datasets or </a:t>
            </a:r>
            <a:r>
              <a:rPr lang="en-US" dirty="0" err="1" smtClean="0"/>
              <a:t>timeseries</a:t>
            </a:r>
            <a:r>
              <a:rPr lang="en-US" dirty="0" smtClean="0"/>
              <a:t> are “correlated”, but that presupposes an elliptical distribution.  Skewness can make Pearson correlation meaningless.</a:t>
            </a:r>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20</a:t>
            </a:fld>
            <a:endParaRPr lang="en-US" dirty="0"/>
          </a:p>
        </p:txBody>
      </p:sp>
    </p:spTree>
    <p:extLst>
      <p:ext uri="{BB962C8B-B14F-4D97-AF65-F5344CB8AC3E}">
        <p14:creationId xmlns:p14="http://schemas.microsoft.com/office/powerpoint/2010/main" val="2588790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Skewed synthetic data</a:t>
            </a:r>
            <a:endParaRPr lang="en-US" dirty="0"/>
          </a:p>
        </p:txBody>
      </p:sp>
      <p:sp>
        <p:nvSpPr>
          <p:cNvPr id="3" name="Content Placeholder 2"/>
          <p:cNvSpPr>
            <a:spLocks noGrp="1"/>
          </p:cNvSpPr>
          <p:nvPr>
            <p:ph idx="1"/>
          </p:nvPr>
        </p:nvSpPr>
        <p:spPr>
          <a:xfrm>
            <a:off x="457200" y="1066800"/>
            <a:ext cx="8229600" cy="5059363"/>
          </a:xfrm>
        </p:spPr>
        <p:txBody>
          <a:bodyPr/>
          <a:lstStyle/>
          <a:p>
            <a:r>
              <a:rPr lang="en-US" altLang="en-US" sz="2000" b="0" dirty="0" smtClean="0"/>
              <a:t>In this simulated example, the Gaussian drivers of two processes are 61% correlated.  Consider scenarios where we test robustness to skewness in the distribution of one or both observed processes.  A rank correlation remains stable, but the Pearson correlation is an underestimate of concordance. Skewness of equity indices: Australia is -2.8, US -1.2 </a:t>
            </a:r>
          </a:p>
          <a:p>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21</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847" y="2590800"/>
            <a:ext cx="5700358" cy="387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30480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7" idx="7"/>
          </p:cNvCxnSpPr>
          <p:nvPr/>
        </p:nvCxnSpPr>
        <p:spPr>
          <a:xfrm flipH="1">
            <a:off x="3178082" y="3505200"/>
            <a:ext cx="4670518" cy="139391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671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hints about copulas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It’s easier to do theorems and proofs using copulas (like CDF), but the copula density (like PDF) is easier to visualize.  </a:t>
            </a:r>
          </a:p>
          <a:p>
            <a:r>
              <a:rPr lang="en-US" dirty="0" smtClean="0"/>
              <a:t>A weighted sum of copula densities is a valid copula density, but copulas don’t combine easily.</a:t>
            </a:r>
            <a:endParaRPr lang="en-US" dirty="0"/>
          </a:p>
          <a:p>
            <a:r>
              <a:rPr lang="en-US" dirty="0" smtClean="0"/>
              <a:t>Try Bernstein copulas if you really need to fit weird data features.(ref </a:t>
            </a:r>
            <a:r>
              <a:rPr lang="en-US" dirty="0" smtClean="0">
                <a:hlinkClick r:id="rId2"/>
              </a:rPr>
              <a:t>http://www2.warwick.ac.uk/fac/soc/wbs/subjects/finance/research/wpaperseries/2002/02-107.pdf</a:t>
            </a:r>
            <a:r>
              <a:rPr lang="en-US" dirty="0" smtClean="0"/>
              <a:t> ) - it’s a series expansion of sorts.</a:t>
            </a:r>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22</a:t>
            </a:fld>
            <a:endParaRPr lang="en-US" dirty="0"/>
          </a:p>
        </p:txBody>
      </p:sp>
    </p:spTree>
    <p:extLst>
      <p:ext uri="{BB962C8B-B14F-4D97-AF65-F5344CB8AC3E}">
        <p14:creationId xmlns:p14="http://schemas.microsoft.com/office/powerpoint/2010/main" val="512562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copula densities</a:t>
            </a:r>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23</a:t>
            </a:fld>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216" y="1600200"/>
            <a:ext cx="674436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81200" y="4528066"/>
            <a:ext cx="1295400" cy="369332"/>
          </a:xfrm>
          <a:prstGeom prst="rect">
            <a:avLst/>
          </a:prstGeom>
          <a:noFill/>
        </p:spPr>
        <p:txBody>
          <a:bodyPr wrap="square" rtlCol="0">
            <a:spAutoFit/>
          </a:bodyPr>
          <a:lstStyle/>
          <a:p>
            <a:r>
              <a:rPr lang="en-US" dirty="0" smtClean="0"/>
              <a:t>Gaussian</a:t>
            </a:r>
            <a:endParaRPr lang="en-US" dirty="0"/>
          </a:p>
        </p:txBody>
      </p:sp>
      <p:sp>
        <p:nvSpPr>
          <p:cNvPr id="8" name="TextBox 7"/>
          <p:cNvSpPr txBox="1"/>
          <p:nvPr/>
        </p:nvSpPr>
        <p:spPr>
          <a:xfrm>
            <a:off x="4343400" y="3914392"/>
            <a:ext cx="1295400" cy="646331"/>
          </a:xfrm>
          <a:prstGeom prst="rect">
            <a:avLst/>
          </a:prstGeom>
          <a:noFill/>
        </p:spPr>
        <p:txBody>
          <a:bodyPr wrap="square" rtlCol="0">
            <a:spAutoFit/>
          </a:bodyPr>
          <a:lstStyle/>
          <a:p>
            <a:r>
              <a:rPr lang="en-US" dirty="0" smtClean="0"/>
              <a:t>Funnel-like, e.g. Clayton</a:t>
            </a:r>
            <a:endParaRPr lang="en-US" dirty="0"/>
          </a:p>
        </p:txBody>
      </p:sp>
      <p:sp>
        <p:nvSpPr>
          <p:cNvPr id="9" name="TextBox 8"/>
          <p:cNvSpPr txBox="1"/>
          <p:nvPr/>
        </p:nvSpPr>
        <p:spPr>
          <a:xfrm>
            <a:off x="6096000" y="3453674"/>
            <a:ext cx="1600200" cy="1200329"/>
          </a:xfrm>
          <a:prstGeom prst="rect">
            <a:avLst/>
          </a:prstGeom>
          <a:noFill/>
        </p:spPr>
        <p:txBody>
          <a:bodyPr wrap="square" rtlCol="0">
            <a:spAutoFit/>
          </a:bodyPr>
          <a:lstStyle/>
          <a:p>
            <a:r>
              <a:rPr lang="en-US" dirty="0" smtClean="0"/>
              <a:t>Galaxy-like, both upper and lower tail dependence</a:t>
            </a:r>
            <a:endParaRPr lang="en-US" dirty="0"/>
          </a:p>
        </p:txBody>
      </p:sp>
    </p:spTree>
    <p:extLst>
      <p:ext uri="{BB962C8B-B14F-4D97-AF65-F5344CB8AC3E}">
        <p14:creationId xmlns:p14="http://schemas.microsoft.com/office/powerpoint/2010/main" val="3096634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Components and RMT</a:t>
            </a:r>
            <a:endParaRPr lang="en-US" dirty="0"/>
          </a:p>
        </p:txBody>
      </p:sp>
      <p:sp>
        <p:nvSpPr>
          <p:cNvPr id="3" name="Content Placeholder 2"/>
          <p:cNvSpPr>
            <a:spLocks noGrp="1"/>
          </p:cNvSpPr>
          <p:nvPr>
            <p:ph idx="1"/>
          </p:nvPr>
        </p:nvSpPr>
        <p:spPr/>
        <p:txBody>
          <a:bodyPr>
            <a:normAutofit lnSpcReduction="10000"/>
          </a:bodyPr>
          <a:lstStyle/>
          <a:p>
            <a:r>
              <a:rPr lang="en-US" dirty="0" smtClean="0"/>
              <a:t>If you generate several short series of Gaussian random </a:t>
            </a:r>
            <a:r>
              <a:rPr lang="en-US" dirty="0"/>
              <a:t>numbers</a:t>
            </a:r>
            <a:r>
              <a:rPr lang="en-US" dirty="0" smtClean="0"/>
              <a:t>, and look at their correlation matrix, the eigenvalues of that matrix will be distributed as </a:t>
            </a:r>
            <a:r>
              <a:rPr lang="en-US" dirty="0" err="1" smtClean="0"/>
              <a:t>Marcenko-Pastur</a:t>
            </a:r>
            <a:r>
              <a:rPr lang="en-US" dirty="0" smtClean="0"/>
              <a:t>  according to Random Matrix theory.  For financial </a:t>
            </a:r>
            <a:r>
              <a:rPr lang="en-US" dirty="0" err="1" smtClean="0"/>
              <a:t>timeseries</a:t>
            </a:r>
            <a:r>
              <a:rPr lang="en-US" dirty="0" smtClean="0"/>
              <a:t>, you get this plus a very few “real” market factors.  Google it yourself.  As an example, see Jim </a:t>
            </a:r>
            <a:r>
              <a:rPr lang="en-US" dirty="0" err="1" smtClean="0"/>
              <a:t>Gatheral’s</a:t>
            </a:r>
            <a:r>
              <a:rPr lang="en-US" dirty="0" smtClean="0"/>
              <a:t> talk </a:t>
            </a:r>
            <a:r>
              <a:rPr lang="en-US" dirty="0" smtClean="0">
                <a:hlinkClick r:id="rId2"/>
              </a:rPr>
              <a:t>http://faculty.baruch.cuny.edu/jgatheral/RandomMatrixCovariance2008.pdf</a:t>
            </a:r>
            <a:r>
              <a:rPr lang="en-US" dirty="0" smtClean="0"/>
              <a:t> </a:t>
            </a:r>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24</a:t>
            </a:fld>
            <a:endParaRPr lang="en-US" dirty="0"/>
          </a:p>
        </p:txBody>
      </p:sp>
    </p:spTree>
    <p:extLst>
      <p:ext uri="{BB962C8B-B14F-4D97-AF65-F5344CB8AC3E}">
        <p14:creationId xmlns:p14="http://schemas.microsoft.com/office/powerpoint/2010/main" val="2194950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returns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If you eliminate the “boring” days from your </a:t>
            </a:r>
            <a:r>
              <a:rPr lang="en-US" dirty="0" err="1" smtClean="0"/>
              <a:t>timeseries</a:t>
            </a:r>
            <a:r>
              <a:rPr lang="en-US" dirty="0" smtClean="0"/>
              <a:t> (see my tonsuring article </a:t>
            </a:r>
            <a:r>
              <a:rPr lang="en-US" dirty="0" smtClean="0">
                <a:hlinkClick r:id="rId2"/>
              </a:rPr>
              <a:t>http://arxiv.org/abs/1110.4648</a:t>
            </a:r>
            <a:r>
              <a:rPr lang="en-US" dirty="0" smtClean="0"/>
              <a:t> ) the number of “significant” eigenvalues gets even smaller.  The folk-wisdom saying equivalent is that “in a crisis, correlations go to one.”  This is not quite true; more correct is the funnel-shaped distribution where, when the stock market goes up, there is pairs trading and relative-value bets, but when the market plunges, many investors sell stock and buy Treasuries.  Thus there may be some correlations that go close to -1 in that same crisis.  In EVT this is called lower tail dependence.</a:t>
            </a:r>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25</a:t>
            </a:fld>
            <a:endParaRPr lang="en-US" dirty="0"/>
          </a:p>
        </p:txBody>
      </p:sp>
    </p:spTree>
    <p:extLst>
      <p:ext uri="{BB962C8B-B14F-4D97-AF65-F5344CB8AC3E}">
        <p14:creationId xmlns:p14="http://schemas.microsoft.com/office/powerpoint/2010/main" val="892326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09800"/>
            <a:ext cx="7772400" cy="3559175"/>
          </a:xfrm>
        </p:spPr>
        <p:txBody>
          <a:bodyPr/>
          <a:lstStyle/>
          <a:p>
            <a:pPr algn="ctr"/>
            <a:r>
              <a:rPr lang="en-US" dirty="0" smtClean="0"/>
              <a:t>homogeneity</a:t>
            </a:r>
            <a:endParaRPr lang="en-US" dirty="0"/>
          </a:p>
        </p:txBody>
      </p:sp>
      <p:sp>
        <p:nvSpPr>
          <p:cNvPr id="4" name="Date Placeholder 3"/>
          <p:cNvSpPr>
            <a:spLocks noGrp="1"/>
          </p:cNvSpPr>
          <p:nvPr>
            <p:ph type="dt" sz="half" idx="10"/>
          </p:nvPr>
        </p:nvSpPr>
        <p:spPr/>
        <p:txBody>
          <a:bodyPr/>
          <a:lstStyle/>
          <a:p>
            <a:r>
              <a:rPr lang="en-US" smtClean="0"/>
              <a:t>January 31, 2014</a:t>
            </a:r>
            <a:endParaRPr lang="en-US"/>
          </a:p>
        </p:txBody>
      </p:sp>
      <p:sp>
        <p:nvSpPr>
          <p:cNvPr id="5" name="Footer Placeholder 4"/>
          <p:cNvSpPr>
            <a:spLocks noGrp="1"/>
          </p:cNvSpPr>
          <p:nvPr>
            <p:ph type="ftr" sz="quarter" idx="11"/>
          </p:nvPr>
        </p:nvSpPr>
        <p:spPr/>
        <p:txBody>
          <a:bodyPr/>
          <a:lstStyle/>
          <a:p>
            <a:r>
              <a:rPr lang="en-US" smtClean="0"/>
              <a:t>Martin Goldberg</a:t>
            </a:r>
            <a:endParaRPr lang="en-US"/>
          </a:p>
        </p:txBody>
      </p:sp>
      <p:sp>
        <p:nvSpPr>
          <p:cNvPr id="6" name="Slide Number Placeholder 5"/>
          <p:cNvSpPr>
            <a:spLocks noGrp="1"/>
          </p:cNvSpPr>
          <p:nvPr>
            <p:ph type="sldNum" sz="quarter" idx="12"/>
          </p:nvPr>
        </p:nvSpPr>
        <p:spPr/>
        <p:txBody>
          <a:bodyPr/>
          <a:lstStyle/>
          <a:p>
            <a:fld id="{F17C1415-C776-474F-BAD1-B26698B1640A}" type="slidenum">
              <a:rPr lang="en-US" smtClean="0"/>
              <a:t>26</a:t>
            </a:fld>
            <a:endParaRPr lang="en-US"/>
          </a:p>
        </p:txBody>
      </p:sp>
    </p:spTree>
    <p:extLst>
      <p:ext uri="{BB962C8B-B14F-4D97-AF65-F5344CB8AC3E}">
        <p14:creationId xmlns:p14="http://schemas.microsoft.com/office/powerpoint/2010/main" val="1291455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Retail Credit Scorecard Segmentation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Much effort at all loan or credit-card issuers is to decide who is likely to repay their debts.  One of the methodologies used is to try to split the universe of borrowers into many nearly-homogeneous segments, based on as much information as you can get and are legally allowed to use (e.g. redlining is illegal).  A scorecard is designed for each segment.  A new applicant’s data is scored and compared to a low-default part of their segment.  If they are on the good side of the </a:t>
            </a:r>
            <a:r>
              <a:rPr lang="en-US" dirty="0" err="1" smtClean="0"/>
              <a:t>threshhold</a:t>
            </a:r>
            <a:r>
              <a:rPr lang="en-US" dirty="0" smtClean="0"/>
              <a:t>, extend credit, else reject the application.  This works well with classifying people; less so with corporations and governments.</a:t>
            </a:r>
          </a:p>
          <a:p>
            <a:r>
              <a:rPr lang="en-US" dirty="0" smtClean="0"/>
              <a:t>Your data may or may not be homogeneous; check first.</a:t>
            </a:r>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27</a:t>
            </a:fld>
            <a:endParaRPr lang="en-US" dirty="0"/>
          </a:p>
        </p:txBody>
      </p:sp>
    </p:spTree>
    <p:extLst>
      <p:ext uri="{BB962C8B-B14F-4D97-AF65-F5344CB8AC3E}">
        <p14:creationId xmlns:p14="http://schemas.microsoft.com/office/powerpoint/2010/main" val="118858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3787775"/>
          </a:xfrm>
        </p:spPr>
        <p:txBody>
          <a:bodyPr/>
          <a:lstStyle/>
          <a:p>
            <a:pPr algn="ctr"/>
            <a:r>
              <a:rPr lang="en-US" dirty="0" smtClean="0"/>
              <a:t>Stationarity</a:t>
            </a:r>
            <a:endParaRPr lang="en-US" dirty="0"/>
          </a:p>
        </p:txBody>
      </p:sp>
      <p:sp>
        <p:nvSpPr>
          <p:cNvPr id="4" name="Date Placeholder 3"/>
          <p:cNvSpPr>
            <a:spLocks noGrp="1"/>
          </p:cNvSpPr>
          <p:nvPr>
            <p:ph type="dt" sz="half" idx="10"/>
          </p:nvPr>
        </p:nvSpPr>
        <p:spPr/>
        <p:txBody>
          <a:bodyPr/>
          <a:lstStyle/>
          <a:p>
            <a:r>
              <a:rPr lang="en-US" smtClean="0"/>
              <a:t>January 31, 2014</a:t>
            </a:r>
            <a:endParaRPr lang="en-US"/>
          </a:p>
        </p:txBody>
      </p:sp>
      <p:sp>
        <p:nvSpPr>
          <p:cNvPr id="5" name="Footer Placeholder 4"/>
          <p:cNvSpPr>
            <a:spLocks noGrp="1"/>
          </p:cNvSpPr>
          <p:nvPr>
            <p:ph type="ftr" sz="quarter" idx="11"/>
          </p:nvPr>
        </p:nvSpPr>
        <p:spPr/>
        <p:txBody>
          <a:bodyPr/>
          <a:lstStyle/>
          <a:p>
            <a:r>
              <a:rPr lang="en-US" smtClean="0"/>
              <a:t>Martin Goldberg</a:t>
            </a:r>
            <a:endParaRPr lang="en-US"/>
          </a:p>
        </p:txBody>
      </p:sp>
      <p:sp>
        <p:nvSpPr>
          <p:cNvPr id="6" name="Slide Number Placeholder 5"/>
          <p:cNvSpPr>
            <a:spLocks noGrp="1"/>
          </p:cNvSpPr>
          <p:nvPr>
            <p:ph type="sldNum" sz="quarter" idx="12"/>
          </p:nvPr>
        </p:nvSpPr>
        <p:spPr/>
        <p:txBody>
          <a:bodyPr/>
          <a:lstStyle/>
          <a:p>
            <a:fld id="{F17C1415-C776-474F-BAD1-B26698B1640A}" type="slidenum">
              <a:rPr lang="en-US" smtClean="0"/>
              <a:t>28</a:t>
            </a:fld>
            <a:endParaRPr lang="en-US"/>
          </a:p>
        </p:txBody>
      </p:sp>
    </p:spTree>
    <p:extLst>
      <p:ext uri="{BB962C8B-B14F-4D97-AF65-F5344CB8AC3E}">
        <p14:creationId xmlns:p14="http://schemas.microsoft.com/office/powerpoint/2010/main" val="1435996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Time Is Different</a:t>
            </a:r>
            <a:endParaRPr lang="en-US" dirty="0"/>
          </a:p>
        </p:txBody>
      </p:sp>
      <p:sp>
        <p:nvSpPr>
          <p:cNvPr id="3" name="Content Placeholder 2"/>
          <p:cNvSpPr>
            <a:spLocks noGrp="1"/>
          </p:cNvSpPr>
          <p:nvPr>
            <p:ph idx="1"/>
          </p:nvPr>
        </p:nvSpPr>
        <p:spPr/>
        <p:txBody>
          <a:bodyPr>
            <a:normAutofit/>
          </a:bodyPr>
          <a:lstStyle/>
          <a:p>
            <a:r>
              <a:rPr lang="en-US" dirty="0" smtClean="0"/>
              <a:t>A quote misattributed to Mark Twain is “History doesn’t repeat itself, but it rhymes.”  Another way of saying this is “Investors have short memories” or “That will never happen again.”  All the above have some truth to them, but are not very quantifiable.  The US financial panics of 1819, 1837, 1857, 1873, 1893, 1929, 1987, 1998, and 2007 were not identical.  However, it is a near certainty that 2007 is not the last one.</a:t>
            </a:r>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29</a:t>
            </a:fld>
            <a:endParaRPr lang="en-US" dirty="0"/>
          </a:p>
        </p:txBody>
      </p:sp>
    </p:spTree>
    <p:extLst>
      <p:ext uri="{BB962C8B-B14F-4D97-AF65-F5344CB8AC3E}">
        <p14:creationId xmlns:p14="http://schemas.microsoft.com/office/powerpoint/2010/main" val="922573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a:xfrm>
            <a:off x="6579326" y="6382476"/>
            <a:ext cx="2133600" cy="365125"/>
          </a:xfrm>
        </p:spPr>
        <p:txBody>
          <a:bodyPr/>
          <a:lstStyle/>
          <a:p>
            <a:fld id="{F17C1415-C776-474F-BAD1-B26698B1640A}" type="slidenum">
              <a:rPr lang="en-US" smtClean="0"/>
              <a:pPr/>
              <a:t>3</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1"/>
            <a:ext cx="7790598"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754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30</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8" y="846138"/>
            <a:ext cx="7754937"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389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A long view</a:t>
            </a: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r>
              <a:rPr lang="en-US" sz="2000" dirty="0" smtClean="0"/>
              <a:t>Loosely speaking, a stationary time series has the same distribution in each “business cycle.”  Of course, there is no such thing as a fixed-length fixed-severity business cycle; and so forth.  A long-history example:</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The UK long bond rate rose 360 bp in 1974, and fell 188 bp in 1983.  Since 1999, the largest annual rise was 39 bp and the largest annual fall was 82 </a:t>
            </a:r>
            <a:r>
              <a:rPr lang="en-US" sz="2000" dirty="0" err="1" smtClean="0"/>
              <a:t>bp.</a:t>
            </a:r>
            <a:r>
              <a:rPr lang="en-US" sz="2000" dirty="0" smtClean="0"/>
              <a:t>  In the US, annual data from 1987 – present have the change in long bond yield vary from -92 bp to +75 </a:t>
            </a:r>
            <a:r>
              <a:rPr lang="en-US" sz="2000" dirty="0" err="1" smtClean="0"/>
              <a:t>bp.</a:t>
            </a:r>
            <a:r>
              <a:rPr lang="en-US" sz="2000" dirty="0" smtClean="0"/>
              <a:t>  In 1986 it went down 235 bp, and in 1980 it went up 231 bp, and a further 223 bp in 1981.</a:t>
            </a:r>
          </a:p>
          <a:p>
            <a:endParaRPr lang="en-US" sz="2000"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31</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80903"/>
            <a:ext cx="7205663" cy="256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672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 Ergodicity</a:t>
            </a:r>
            <a:r>
              <a:rPr lang="en-US" dirty="0" smtClean="0"/>
              <a:t> – not all cats are alike</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32</a:t>
            </a:fld>
            <a:endParaRPr lang="en-US" dirty="0"/>
          </a:p>
        </p:txBody>
      </p:sp>
      <p:pic>
        <p:nvPicPr>
          <p:cNvPr id="11266" name="Picture 2" descr="C:\Users\M\Google Drive\Martin's Public Domain Library\Conference Presentations\Presentations given by My staff\SnP talks\attentivecat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275" y="1652587"/>
            <a:ext cx="474345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442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3635375"/>
          </a:xfrm>
        </p:spPr>
        <p:txBody>
          <a:bodyPr/>
          <a:lstStyle/>
          <a:p>
            <a:pPr algn="ctr"/>
            <a:r>
              <a:rPr lang="en-US" dirty="0" smtClean="0"/>
              <a:t>COMPROMISES</a:t>
            </a:r>
            <a:endParaRPr lang="en-US" dirty="0"/>
          </a:p>
        </p:txBody>
      </p:sp>
      <p:sp>
        <p:nvSpPr>
          <p:cNvPr id="4" name="Date Placeholder 3"/>
          <p:cNvSpPr>
            <a:spLocks noGrp="1"/>
          </p:cNvSpPr>
          <p:nvPr>
            <p:ph type="dt" sz="half" idx="10"/>
          </p:nvPr>
        </p:nvSpPr>
        <p:spPr/>
        <p:txBody>
          <a:bodyPr/>
          <a:lstStyle/>
          <a:p>
            <a:r>
              <a:rPr lang="en-US" smtClean="0"/>
              <a:t>January 31, 2014</a:t>
            </a:r>
            <a:endParaRPr lang="en-US"/>
          </a:p>
        </p:txBody>
      </p:sp>
      <p:sp>
        <p:nvSpPr>
          <p:cNvPr id="5" name="Footer Placeholder 4"/>
          <p:cNvSpPr>
            <a:spLocks noGrp="1"/>
          </p:cNvSpPr>
          <p:nvPr>
            <p:ph type="ftr" sz="quarter" idx="11"/>
          </p:nvPr>
        </p:nvSpPr>
        <p:spPr/>
        <p:txBody>
          <a:bodyPr/>
          <a:lstStyle/>
          <a:p>
            <a:r>
              <a:rPr lang="en-US" smtClean="0"/>
              <a:t>Martin Goldberg</a:t>
            </a:r>
            <a:endParaRPr lang="en-US"/>
          </a:p>
        </p:txBody>
      </p:sp>
      <p:sp>
        <p:nvSpPr>
          <p:cNvPr id="6" name="Slide Number Placeholder 5"/>
          <p:cNvSpPr>
            <a:spLocks noGrp="1"/>
          </p:cNvSpPr>
          <p:nvPr>
            <p:ph type="sldNum" sz="quarter" idx="12"/>
          </p:nvPr>
        </p:nvSpPr>
        <p:spPr/>
        <p:txBody>
          <a:bodyPr/>
          <a:lstStyle/>
          <a:p>
            <a:fld id="{F17C1415-C776-474F-BAD1-B26698B1640A}" type="slidenum">
              <a:rPr lang="en-US" smtClean="0"/>
              <a:t>33</a:t>
            </a:fld>
            <a:endParaRPr lang="en-US"/>
          </a:p>
        </p:txBody>
      </p:sp>
    </p:spTree>
    <p:extLst>
      <p:ext uri="{BB962C8B-B14F-4D97-AF65-F5344CB8AC3E}">
        <p14:creationId xmlns:p14="http://schemas.microsoft.com/office/powerpoint/2010/main" val="1770738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t>
            </a:r>
            <a:r>
              <a:rPr lang="en-US" dirty="0" err="1" smtClean="0"/>
              <a:t>vs</a:t>
            </a:r>
            <a:r>
              <a:rPr lang="en-US" dirty="0" smtClean="0"/>
              <a:t> Effort</a:t>
            </a:r>
            <a:endParaRPr lang="en-US" dirty="0"/>
          </a:p>
        </p:txBody>
      </p:sp>
      <p:sp>
        <p:nvSpPr>
          <p:cNvPr id="3" name="Content Placeholder 2"/>
          <p:cNvSpPr>
            <a:spLocks noGrp="1"/>
          </p:cNvSpPr>
          <p:nvPr>
            <p:ph idx="1"/>
          </p:nvPr>
        </p:nvSpPr>
        <p:spPr/>
        <p:txBody>
          <a:bodyPr>
            <a:normAutofit lnSpcReduction="10000"/>
          </a:bodyPr>
          <a:lstStyle/>
          <a:p>
            <a:r>
              <a:rPr lang="en-US" dirty="0" smtClean="0"/>
              <a:t>Modeling all the nuances would take forever.  Academics and practitioners and students all have deadlines.  At some “point of diminishing returns” you have to decide you’ve done enough on that problem, and move on to another task.</a:t>
            </a:r>
          </a:p>
          <a:p>
            <a:r>
              <a:rPr lang="en-US" dirty="0" smtClean="0"/>
              <a:t>Remember Hofstadter’s Rule, which states that everything takes longer than you think it will, even after you take Hofstadter’s Rule into account.</a:t>
            </a:r>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34</a:t>
            </a:fld>
            <a:endParaRPr lang="en-US" dirty="0"/>
          </a:p>
        </p:txBody>
      </p:sp>
    </p:spTree>
    <p:extLst>
      <p:ext uri="{BB962C8B-B14F-4D97-AF65-F5344CB8AC3E}">
        <p14:creationId xmlns:p14="http://schemas.microsoft.com/office/powerpoint/2010/main" val="1739729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Palatability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the simpler model says your firm needs $50 Million in reserves to cover that risk, and you can build a much more accurate model that fits the data perfectly and says the firm needs $1.25 Billion, it may be a poor choice for your career to build that excellent model unless you have to.</a:t>
            </a:r>
          </a:p>
          <a:p>
            <a:r>
              <a:rPr lang="en-US" dirty="0" smtClean="0"/>
              <a:t>If your manager just got divorced from a quant who always used Finite Elements, don’t reuse their ex’s techniques. (</a:t>
            </a:r>
            <a:r>
              <a:rPr lang="en-US" i="1" dirty="0" smtClean="0">
                <a:solidFill>
                  <a:srgbClr val="FF0000"/>
                </a:solidFill>
              </a:rPr>
              <a:t>Names and techniques changed to protect the guilty</a:t>
            </a:r>
            <a:r>
              <a:rPr lang="en-US" dirty="0" smtClean="0"/>
              <a:t>)</a:t>
            </a:r>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35</a:t>
            </a:fld>
            <a:endParaRPr lang="en-US" dirty="0"/>
          </a:p>
        </p:txBody>
      </p:sp>
    </p:spTree>
    <p:extLst>
      <p:ext uri="{BB962C8B-B14F-4D97-AF65-F5344CB8AC3E}">
        <p14:creationId xmlns:p14="http://schemas.microsoft.com/office/powerpoint/2010/main" val="1099220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3635375"/>
          </a:xfrm>
        </p:spPr>
        <p:txBody>
          <a:bodyPr/>
          <a:lstStyle/>
          <a:p>
            <a:pPr algn="ctr"/>
            <a:r>
              <a:rPr lang="en-US" dirty="0" smtClean="0"/>
              <a:t>conclusions</a:t>
            </a:r>
            <a:endParaRPr lang="en-US" dirty="0"/>
          </a:p>
        </p:txBody>
      </p:sp>
      <p:sp>
        <p:nvSpPr>
          <p:cNvPr id="4" name="Date Placeholder 3"/>
          <p:cNvSpPr>
            <a:spLocks noGrp="1"/>
          </p:cNvSpPr>
          <p:nvPr>
            <p:ph type="dt" sz="half" idx="10"/>
          </p:nvPr>
        </p:nvSpPr>
        <p:spPr/>
        <p:txBody>
          <a:bodyPr/>
          <a:lstStyle/>
          <a:p>
            <a:r>
              <a:rPr lang="en-US" smtClean="0"/>
              <a:t>January 31, 2014</a:t>
            </a:r>
            <a:endParaRPr lang="en-US"/>
          </a:p>
        </p:txBody>
      </p:sp>
      <p:sp>
        <p:nvSpPr>
          <p:cNvPr id="5" name="Footer Placeholder 4"/>
          <p:cNvSpPr>
            <a:spLocks noGrp="1"/>
          </p:cNvSpPr>
          <p:nvPr>
            <p:ph type="ftr" sz="quarter" idx="11"/>
          </p:nvPr>
        </p:nvSpPr>
        <p:spPr/>
        <p:txBody>
          <a:bodyPr/>
          <a:lstStyle/>
          <a:p>
            <a:r>
              <a:rPr lang="en-US" smtClean="0"/>
              <a:t>Martin Goldberg</a:t>
            </a:r>
            <a:endParaRPr lang="en-US"/>
          </a:p>
        </p:txBody>
      </p:sp>
      <p:sp>
        <p:nvSpPr>
          <p:cNvPr id="6" name="Slide Number Placeholder 5"/>
          <p:cNvSpPr>
            <a:spLocks noGrp="1"/>
          </p:cNvSpPr>
          <p:nvPr>
            <p:ph type="sldNum" sz="quarter" idx="12"/>
          </p:nvPr>
        </p:nvSpPr>
        <p:spPr/>
        <p:txBody>
          <a:bodyPr/>
          <a:lstStyle/>
          <a:p>
            <a:fld id="{F17C1415-C776-474F-BAD1-B26698B1640A}" type="slidenum">
              <a:rPr lang="en-US" smtClean="0"/>
              <a:t>36</a:t>
            </a:fld>
            <a:endParaRPr lang="en-US"/>
          </a:p>
        </p:txBody>
      </p:sp>
    </p:spTree>
    <p:extLst>
      <p:ext uri="{BB962C8B-B14F-4D97-AF65-F5344CB8AC3E}">
        <p14:creationId xmlns:p14="http://schemas.microsoft.com/office/powerpoint/2010/main" val="115359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t>
            </a:r>
            <a:r>
              <a:rPr lang="en-US" dirty="0" err="1" smtClean="0"/>
              <a:t>aways</a:t>
            </a:r>
            <a:r>
              <a:rPr lang="en-US" dirty="0" smtClean="0"/>
              <a:t> from my talk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Statistical subtleties are actually present in Finance and often are worth investigating.</a:t>
            </a:r>
          </a:p>
          <a:p>
            <a:r>
              <a:rPr lang="en-US" dirty="0" smtClean="0"/>
              <a:t>Use EDA first, then decide what hypotheses to test, unless your manager or regulator says otherwise.</a:t>
            </a:r>
          </a:p>
          <a:p>
            <a:r>
              <a:rPr lang="en-US" dirty="0" smtClean="0"/>
              <a:t>The field is evolving rapidly.  I personally get a daily digest from the statistics site </a:t>
            </a:r>
            <a:r>
              <a:rPr lang="en-US" dirty="0" smtClean="0">
                <a:hlinkClick r:id="rId2"/>
              </a:rPr>
              <a:t>stat@arXiv.org</a:t>
            </a:r>
            <a:r>
              <a:rPr lang="en-US" dirty="0" smtClean="0"/>
              <a:t>  </a:t>
            </a:r>
          </a:p>
          <a:p>
            <a:r>
              <a:rPr lang="en-US" dirty="0" smtClean="0"/>
              <a:t>Even if all models are wrong, it often pays to use models that are less wrong.</a:t>
            </a:r>
            <a:endParaRPr lang="en-US" dirty="0"/>
          </a:p>
          <a:p>
            <a:r>
              <a:rPr lang="en-US" dirty="0" smtClean="0"/>
              <a:t>Some humor and </a:t>
            </a:r>
            <a:r>
              <a:rPr lang="en-US" dirty="0" err="1" smtClean="0"/>
              <a:t>LOLcats</a:t>
            </a:r>
            <a:r>
              <a:rPr lang="en-US" dirty="0" smtClean="0"/>
              <a:t> may lead to less of the audience falling asleep.</a:t>
            </a:r>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37</a:t>
            </a:fld>
            <a:endParaRPr lang="en-US" dirty="0"/>
          </a:p>
        </p:txBody>
      </p:sp>
    </p:spTree>
    <p:extLst>
      <p:ext uri="{BB962C8B-B14F-4D97-AF65-F5344CB8AC3E}">
        <p14:creationId xmlns:p14="http://schemas.microsoft.com/office/powerpoint/2010/main" val="3270251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questions?</a:t>
            </a:r>
            <a:endParaRPr lang="en-US" dirty="0"/>
          </a:p>
        </p:txBody>
      </p:sp>
      <p:sp>
        <p:nvSpPr>
          <p:cNvPr id="3" name="Date Placeholder 2"/>
          <p:cNvSpPr>
            <a:spLocks noGrp="1"/>
          </p:cNvSpPr>
          <p:nvPr>
            <p:ph type="dt" sz="half" idx="10"/>
          </p:nvPr>
        </p:nvSpPr>
        <p:spPr/>
        <p:txBody>
          <a:bodyPr/>
          <a:lstStyle/>
          <a:p>
            <a:r>
              <a:rPr lang="en-US" smtClean="0"/>
              <a:t>January 31, 2014</a:t>
            </a:r>
            <a:endParaRPr lang="en-US"/>
          </a:p>
        </p:txBody>
      </p:sp>
      <p:sp>
        <p:nvSpPr>
          <p:cNvPr id="4" name="Footer Placeholder 3"/>
          <p:cNvSpPr>
            <a:spLocks noGrp="1"/>
          </p:cNvSpPr>
          <p:nvPr>
            <p:ph type="ftr" sz="quarter" idx="11"/>
          </p:nvPr>
        </p:nvSpPr>
        <p:spPr/>
        <p:txBody>
          <a:bodyPr/>
          <a:lstStyle/>
          <a:p>
            <a:r>
              <a:rPr lang="en-US" smtClean="0"/>
              <a:t>Martin Goldberg</a:t>
            </a:r>
            <a:endParaRPr lang="en-US"/>
          </a:p>
        </p:txBody>
      </p:sp>
      <p:sp>
        <p:nvSpPr>
          <p:cNvPr id="5" name="Slide Number Placeholder 4"/>
          <p:cNvSpPr>
            <a:spLocks noGrp="1"/>
          </p:cNvSpPr>
          <p:nvPr>
            <p:ph type="sldNum" sz="quarter" idx="12"/>
          </p:nvPr>
        </p:nvSpPr>
        <p:spPr/>
        <p:txBody>
          <a:bodyPr/>
          <a:lstStyle/>
          <a:p>
            <a:fld id="{F17C1415-C776-474F-BAD1-B26698B1640A}" type="slidenum">
              <a:rPr lang="en-US" smtClean="0"/>
              <a:t>38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95400"/>
            <a:ext cx="3767137" cy="507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942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Missing Data Issues</a:t>
            </a:r>
          </a:p>
          <a:p>
            <a:pPr marL="514350" indent="-514350">
              <a:buFont typeface="+mj-lt"/>
              <a:buAutoNum type="arabicPeriod"/>
            </a:pPr>
            <a:r>
              <a:rPr lang="en-US" dirty="0" smtClean="0"/>
              <a:t>The Usual Assumptions</a:t>
            </a:r>
          </a:p>
          <a:p>
            <a:pPr marL="514350" indent="-514350">
              <a:buFont typeface="+mj-lt"/>
              <a:buAutoNum type="arabicPeriod"/>
            </a:pPr>
            <a:r>
              <a:rPr lang="en-US" dirty="0" smtClean="0"/>
              <a:t>Compromises</a:t>
            </a:r>
          </a:p>
          <a:p>
            <a:pPr marL="514350" indent="-514350">
              <a:buFont typeface="+mj-lt"/>
              <a:buAutoNum type="arabicPeriod"/>
            </a:pPr>
            <a:r>
              <a:rPr lang="en-US" dirty="0" smtClean="0"/>
              <a:t>Conclusions</a:t>
            </a:r>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4</a:t>
            </a:fld>
            <a:endParaRPr lang="en-US" dirty="0"/>
          </a:p>
        </p:txBody>
      </p:sp>
    </p:spTree>
    <p:extLst>
      <p:ext uri="{BB962C8B-B14F-4D97-AF65-F5344CB8AC3E}">
        <p14:creationId xmlns:p14="http://schemas.microsoft.com/office/powerpoint/2010/main" val="3601845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95600"/>
            <a:ext cx="7772400" cy="2873375"/>
          </a:xfrm>
        </p:spPr>
        <p:txBody>
          <a:bodyPr/>
          <a:lstStyle/>
          <a:p>
            <a:pPr algn="ctr"/>
            <a:r>
              <a:rPr lang="en-US" dirty="0" smtClean="0"/>
              <a:t>Missing Data issues</a:t>
            </a:r>
            <a:endParaRPr lang="en-US" dirty="0"/>
          </a:p>
        </p:txBody>
      </p:sp>
      <p:sp>
        <p:nvSpPr>
          <p:cNvPr id="3" name="Text Placeholder 2"/>
          <p:cNvSpPr>
            <a:spLocks noGrp="1"/>
          </p:cNvSpPr>
          <p:nvPr>
            <p:ph type="body" idx="1"/>
          </p:nvPr>
        </p:nvSpPr>
        <p:spPr>
          <a:xfrm>
            <a:off x="722313" y="2906713"/>
            <a:ext cx="7772400" cy="750887"/>
          </a:xfrm>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r>
              <a:rPr lang="en-US" smtClean="0"/>
              <a:t>January 31, 2014</a:t>
            </a:r>
            <a:endParaRPr lang="en-US"/>
          </a:p>
        </p:txBody>
      </p:sp>
      <p:sp>
        <p:nvSpPr>
          <p:cNvPr id="5" name="Footer Placeholder 4"/>
          <p:cNvSpPr>
            <a:spLocks noGrp="1"/>
          </p:cNvSpPr>
          <p:nvPr>
            <p:ph type="ftr" sz="quarter" idx="11"/>
          </p:nvPr>
        </p:nvSpPr>
        <p:spPr/>
        <p:txBody>
          <a:bodyPr/>
          <a:lstStyle/>
          <a:p>
            <a:r>
              <a:rPr lang="en-US" smtClean="0"/>
              <a:t>Martin Goldberg</a:t>
            </a:r>
            <a:endParaRPr lang="en-US"/>
          </a:p>
        </p:txBody>
      </p:sp>
      <p:sp>
        <p:nvSpPr>
          <p:cNvPr id="6" name="Slide Number Placeholder 5"/>
          <p:cNvSpPr>
            <a:spLocks noGrp="1"/>
          </p:cNvSpPr>
          <p:nvPr>
            <p:ph type="sldNum" sz="quarter" idx="12"/>
          </p:nvPr>
        </p:nvSpPr>
        <p:spPr/>
        <p:txBody>
          <a:bodyPr/>
          <a:lstStyle/>
          <a:p>
            <a:fld id="{F17C1415-C776-474F-BAD1-B26698B1640A}" type="slidenum">
              <a:rPr lang="en-US" smtClean="0"/>
              <a:t>5</a:t>
            </a:fld>
            <a:endParaRPr lang="en-US"/>
          </a:p>
        </p:txBody>
      </p:sp>
    </p:spTree>
    <p:extLst>
      <p:ext uri="{BB962C8B-B14F-4D97-AF65-F5344CB8AC3E}">
        <p14:creationId xmlns:p14="http://schemas.microsoft.com/office/powerpoint/2010/main" val="1098876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from a Data Aggregator</a:t>
            </a:r>
            <a:endParaRPr lang="en-US" dirty="0"/>
          </a:p>
        </p:txBody>
      </p:sp>
      <p:sp>
        <p:nvSpPr>
          <p:cNvPr id="3" name="Content Placeholder 2"/>
          <p:cNvSpPr>
            <a:spLocks noGrp="1"/>
          </p:cNvSpPr>
          <p:nvPr>
            <p:ph idx="1"/>
          </p:nvPr>
        </p:nvSpPr>
        <p:spPr/>
        <p:txBody>
          <a:bodyPr>
            <a:normAutofit/>
          </a:bodyPr>
          <a:lstStyle/>
          <a:p>
            <a:r>
              <a:rPr lang="en-US" sz="2000" dirty="0" smtClean="0"/>
              <a:t>Suppose the algorithm for quoting prices of a security is the arithmetic average of all contributor quotes if 3 or more contributors, else repeat yesterday’s price.</a:t>
            </a:r>
          </a:p>
          <a:p>
            <a:r>
              <a:rPr lang="en-US" sz="2000" dirty="0" smtClean="0"/>
              <a:t>5 contributors, each supplying a constant price on this schedule:</a:t>
            </a:r>
            <a:endParaRPr lang="en-US" sz="2000"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a:xfrm>
            <a:off x="3200400" y="6324600"/>
            <a:ext cx="2895600" cy="365125"/>
          </a:xfrm>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129696974"/>
              </p:ext>
            </p:extLst>
          </p:nvPr>
        </p:nvGraphicFramePr>
        <p:xfrm>
          <a:off x="685800" y="3048000"/>
          <a:ext cx="7772400" cy="2209800"/>
        </p:xfrm>
        <a:graphic>
          <a:graphicData uri="http://schemas.openxmlformats.org/drawingml/2006/table">
            <a:tbl>
              <a:tblPr firstRow="1" bandRow="1">
                <a:tableStyleId>{D7AC3CCA-C797-4891-BE02-D94E43425B78}</a:tableStyleId>
              </a:tblPr>
              <a:tblGrid>
                <a:gridCol w="1554480"/>
                <a:gridCol w="1036320"/>
                <a:gridCol w="1295400"/>
                <a:gridCol w="1295400"/>
                <a:gridCol w="1295400"/>
                <a:gridCol w="1295400"/>
              </a:tblGrid>
              <a:tr h="368300">
                <a:tc>
                  <a:txBody>
                    <a:bodyPr/>
                    <a:lstStyle/>
                    <a:p>
                      <a:r>
                        <a:rPr lang="en-US" sz="1600" baseline="0" dirty="0" smtClean="0"/>
                        <a:t>Contributor</a:t>
                      </a:r>
                      <a:endParaRPr lang="en-US" sz="1600" baseline="0" dirty="0">
                        <a:solidFill>
                          <a:schemeClr val="tx1"/>
                        </a:solidFill>
                        <a:latin typeface="Garamond" panose="02020404030301010803" pitchFamily="18" charset="0"/>
                      </a:endParaRPr>
                    </a:p>
                  </a:txBody>
                  <a:tcPr/>
                </a:tc>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c>
                  <a:txBody>
                    <a:bodyPr/>
                    <a:lstStyle/>
                    <a:p>
                      <a:r>
                        <a:rPr lang="en-US" dirty="0" smtClean="0"/>
                        <a:t>Friday</a:t>
                      </a:r>
                      <a:endParaRPr lang="en-US" dirty="0"/>
                    </a:p>
                  </a:txBody>
                  <a:tcPr/>
                </a:tc>
              </a:tr>
              <a:tr h="368300">
                <a:tc>
                  <a:txBody>
                    <a:bodyPr/>
                    <a:lstStyle/>
                    <a:p>
                      <a:r>
                        <a:rPr lang="en-US" dirty="0" smtClean="0"/>
                        <a:t>A</a:t>
                      </a:r>
                      <a:endParaRPr lang="en-US" dirty="0"/>
                    </a:p>
                  </a:txBody>
                  <a:tcPr/>
                </a:tc>
                <a:tc>
                  <a:txBody>
                    <a:bodyPr/>
                    <a:lstStyle/>
                    <a:p>
                      <a:r>
                        <a:rPr lang="en-US" dirty="0" smtClean="0"/>
                        <a:t>65</a:t>
                      </a:r>
                      <a:endParaRPr lang="en-US" dirty="0"/>
                    </a:p>
                  </a:txBody>
                  <a:tcPr/>
                </a:tc>
                <a:tc>
                  <a:txBody>
                    <a:bodyPr/>
                    <a:lstStyle/>
                    <a:p>
                      <a:r>
                        <a:rPr lang="en-US" dirty="0" smtClean="0"/>
                        <a:t>65</a:t>
                      </a:r>
                      <a:endParaRPr lang="en-US" dirty="0"/>
                    </a:p>
                  </a:txBody>
                  <a:tcPr/>
                </a:tc>
                <a:tc>
                  <a:txBody>
                    <a:bodyPr/>
                    <a:lstStyle/>
                    <a:p>
                      <a:r>
                        <a:rPr lang="en-US" dirty="0" smtClean="0"/>
                        <a:t>65</a:t>
                      </a:r>
                      <a:endParaRPr lang="en-US" dirty="0"/>
                    </a:p>
                  </a:txBody>
                  <a:tcPr/>
                </a:tc>
                <a:tc>
                  <a:txBody>
                    <a:bodyPr/>
                    <a:lstStyle/>
                    <a:p>
                      <a:r>
                        <a:rPr lang="en-US" dirty="0" smtClean="0"/>
                        <a:t>65</a:t>
                      </a:r>
                      <a:endParaRPr lang="en-US" dirty="0"/>
                    </a:p>
                  </a:txBody>
                  <a:tcPr/>
                </a:tc>
                <a:tc>
                  <a:txBody>
                    <a:bodyPr/>
                    <a:lstStyle/>
                    <a:p>
                      <a:r>
                        <a:rPr lang="en-US" dirty="0" smtClean="0"/>
                        <a:t>65</a:t>
                      </a:r>
                      <a:endParaRPr lang="en-US" dirty="0"/>
                    </a:p>
                  </a:txBody>
                  <a:tcPr/>
                </a:tc>
              </a:tr>
              <a:tr h="368300">
                <a:tc>
                  <a:txBody>
                    <a:bodyPr/>
                    <a:lstStyle/>
                    <a:p>
                      <a:r>
                        <a:rPr lang="en-US" dirty="0" smtClean="0"/>
                        <a:t>B</a:t>
                      </a:r>
                      <a:endParaRPr lang="en-US" dirty="0"/>
                    </a:p>
                  </a:txBody>
                  <a:tcPr/>
                </a:tc>
                <a:tc>
                  <a:txBody>
                    <a:bodyPr/>
                    <a:lstStyle/>
                    <a:p>
                      <a:r>
                        <a:rPr lang="en-US" dirty="0" smtClean="0"/>
                        <a:t>60</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60</a:t>
                      </a:r>
                      <a:endParaRPr lang="en-US" dirty="0"/>
                    </a:p>
                  </a:txBody>
                  <a:tcPr/>
                </a:tc>
              </a:tr>
              <a:tr h="368300">
                <a:tc>
                  <a:txBody>
                    <a:bodyPr/>
                    <a:lstStyle/>
                    <a:p>
                      <a:r>
                        <a:rPr lang="en-US" dirty="0" smtClean="0"/>
                        <a:t>C</a:t>
                      </a:r>
                      <a:endParaRPr lang="en-US" dirty="0"/>
                    </a:p>
                  </a:txBody>
                  <a:tcPr/>
                </a:tc>
                <a:tc>
                  <a:txBody>
                    <a:bodyPr/>
                    <a:lstStyle/>
                    <a:p>
                      <a:endParaRPr lang="en-US" dirty="0"/>
                    </a:p>
                  </a:txBody>
                  <a:tcPr/>
                </a:tc>
                <a:tc>
                  <a:txBody>
                    <a:bodyPr/>
                    <a:lstStyle/>
                    <a:p>
                      <a:r>
                        <a:rPr lang="en-US" dirty="0" smtClean="0"/>
                        <a:t>57</a:t>
                      </a:r>
                      <a:endParaRPr lang="en-US" dirty="0"/>
                    </a:p>
                  </a:txBody>
                  <a:tcPr/>
                </a:tc>
                <a:tc>
                  <a:txBody>
                    <a:bodyPr/>
                    <a:lstStyle/>
                    <a:p>
                      <a:r>
                        <a:rPr lang="en-US" dirty="0" smtClean="0"/>
                        <a:t>57</a:t>
                      </a:r>
                      <a:endParaRPr lang="en-US" dirty="0"/>
                    </a:p>
                  </a:txBody>
                  <a:tcPr/>
                </a:tc>
                <a:tc>
                  <a:txBody>
                    <a:bodyPr/>
                    <a:lstStyle/>
                    <a:p>
                      <a:r>
                        <a:rPr lang="en-US" dirty="0" smtClean="0"/>
                        <a:t>57</a:t>
                      </a:r>
                      <a:endParaRPr lang="en-US" dirty="0"/>
                    </a:p>
                  </a:txBody>
                  <a:tcPr/>
                </a:tc>
                <a:tc>
                  <a:txBody>
                    <a:bodyPr/>
                    <a:lstStyle/>
                    <a:p>
                      <a:endParaRPr lang="en-US" dirty="0"/>
                    </a:p>
                  </a:txBody>
                  <a:tcPr/>
                </a:tc>
              </a:tr>
              <a:tr h="368300">
                <a:tc>
                  <a:txBody>
                    <a:bodyPr/>
                    <a:lstStyle/>
                    <a:p>
                      <a:r>
                        <a:rPr lang="en-US" dirty="0" smtClean="0"/>
                        <a:t>D</a:t>
                      </a:r>
                      <a:endParaRPr lang="en-US" dirty="0"/>
                    </a:p>
                  </a:txBody>
                  <a:tcPr/>
                </a:tc>
                <a:tc>
                  <a:txBody>
                    <a:bodyPr/>
                    <a:lstStyle/>
                    <a:p>
                      <a:r>
                        <a:rPr lang="en-US" dirty="0" smtClean="0"/>
                        <a:t>70</a:t>
                      </a:r>
                      <a:endParaRPr lang="en-US" dirty="0"/>
                    </a:p>
                  </a:txBody>
                  <a:tcPr/>
                </a:tc>
                <a:tc>
                  <a:txBody>
                    <a:bodyPr/>
                    <a:lstStyle/>
                    <a:p>
                      <a:r>
                        <a:rPr lang="en-US" dirty="0" smtClean="0"/>
                        <a:t>70</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68300">
                <a:tc>
                  <a:txBody>
                    <a:bodyPr/>
                    <a:lstStyle/>
                    <a:p>
                      <a:r>
                        <a:rPr lang="en-US" dirty="0" smtClean="0"/>
                        <a:t>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55</a:t>
                      </a:r>
                      <a:endParaRPr lang="en-US" dirty="0"/>
                    </a:p>
                  </a:txBody>
                  <a:tcPr/>
                </a:tc>
                <a:tc>
                  <a:txBody>
                    <a:bodyPr/>
                    <a:lstStyle/>
                    <a:p>
                      <a:r>
                        <a:rPr lang="en-US" dirty="0" smtClean="0"/>
                        <a:t>55</a:t>
                      </a:r>
                      <a:endParaRPr lang="en-US" dirty="0"/>
                    </a:p>
                  </a:txBody>
                  <a:tcPr/>
                </a:tc>
              </a:tr>
            </a:tbl>
          </a:graphicData>
        </a:graphic>
      </p:graphicFrame>
    </p:spTree>
    <p:extLst>
      <p:ext uri="{BB962C8B-B14F-4D97-AF65-F5344CB8AC3E}">
        <p14:creationId xmlns:p14="http://schemas.microsoft.com/office/powerpoint/2010/main" val="40468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Volatility</a:t>
            </a:r>
            <a:endParaRPr lang="en-US" dirty="0"/>
          </a:p>
        </p:txBody>
      </p:sp>
      <p:sp>
        <p:nvSpPr>
          <p:cNvPr id="3" name="Content Placeholder 2"/>
          <p:cNvSpPr>
            <a:spLocks noGrp="1"/>
          </p:cNvSpPr>
          <p:nvPr>
            <p:ph idx="1"/>
          </p:nvPr>
        </p:nvSpPr>
        <p:spPr/>
        <p:txBody>
          <a:bodyPr/>
          <a:lstStyle/>
          <a:p>
            <a:r>
              <a:rPr lang="en-US" dirty="0" smtClean="0"/>
              <a:t>The reported price time series from the vendor looks like active trading, but it isn’t.</a:t>
            </a:r>
          </a:p>
          <a:p>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7</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66999"/>
            <a:ext cx="6172200" cy="371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68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Positive Definite</a:t>
            </a:r>
            <a:endParaRPr lang="en-US" dirty="0"/>
          </a:p>
        </p:txBody>
      </p:sp>
      <p:sp>
        <p:nvSpPr>
          <p:cNvPr id="3" name="Content Placeholder 2"/>
          <p:cNvSpPr>
            <a:spLocks noGrp="1"/>
          </p:cNvSpPr>
          <p:nvPr>
            <p:ph idx="1"/>
          </p:nvPr>
        </p:nvSpPr>
        <p:spPr/>
        <p:txBody>
          <a:bodyPr/>
          <a:lstStyle/>
          <a:p>
            <a:r>
              <a:rPr lang="en-US" dirty="0" smtClean="0"/>
              <a:t>Many times you need a matrix inverse, or a Principal Components Analysis, or such.  Here we see missing data causing problems again.  </a:t>
            </a:r>
          </a:p>
          <a:p>
            <a:r>
              <a:rPr lang="en-US" dirty="0" smtClean="0"/>
              <a:t>Three stocks partially observed on three days.</a:t>
            </a:r>
          </a:p>
          <a:p>
            <a:pPr lvl="1"/>
            <a:r>
              <a:rPr lang="en-US" dirty="0" smtClean="0"/>
              <a:t>Day 1 – A goes up, B goes down, C not traded</a:t>
            </a:r>
          </a:p>
          <a:p>
            <a:pPr lvl="1"/>
            <a:r>
              <a:rPr lang="en-US" dirty="0" smtClean="0"/>
              <a:t>Day 2 – A goes down, B not traded, C goes up</a:t>
            </a:r>
          </a:p>
          <a:p>
            <a:pPr lvl="1"/>
            <a:r>
              <a:rPr lang="en-US" dirty="0" smtClean="0"/>
              <a:t>Day 3 – A not traded, B goes up, C goes down</a:t>
            </a:r>
            <a:endParaRPr lang="en-US" dirty="0"/>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8</a:t>
            </a:fld>
            <a:endParaRPr lang="en-US" dirty="0"/>
          </a:p>
        </p:txBody>
      </p:sp>
    </p:spTree>
    <p:extLst>
      <p:ext uri="{BB962C8B-B14F-4D97-AF65-F5344CB8AC3E}">
        <p14:creationId xmlns:p14="http://schemas.microsoft.com/office/powerpoint/2010/main" val="3498241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mess</a:t>
            </a:r>
            <a:endParaRPr lang="en-US" dirty="0"/>
          </a:p>
        </p:txBody>
      </p:sp>
      <p:sp>
        <p:nvSpPr>
          <p:cNvPr id="3" name="Content Placeholder 2"/>
          <p:cNvSpPr>
            <a:spLocks noGrp="1"/>
          </p:cNvSpPr>
          <p:nvPr>
            <p:ph idx="1"/>
          </p:nvPr>
        </p:nvSpPr>
        <p:spPr/>
        <p:txBody>
          <a:bodyPr>
            <a:normAutofit lnSpcReduction="10000"/>
          </a:bodyPr>
          <a:lstStyle/>
          <a:p>
            <a:r>
              <a:rPr lang="en-US" dirty="0" smtClean="0"/>
              <a:t>So the correlation matrix is</a:t>
            </a:r>
          </a:p>
          <a:p>
            <a:endParaRPr lang="en-US" dirty="0"/>
          </a:p>
          <a:p>
            <a:endParaRPr lang="en-US" dirty="0" smtClean="0"/>
          </a:p>
          <a:p>
            <a:endParaRPr lang="en-US" sz="2000" dirty="0" smtClean="0"/>
          </a:p>
          <a:p>
            <a:endParaRPr lang="en-US" sz="2000" dirty="0"/>
          </a:p>
          <a:p>
            <a:r>
              <a:rPr lang="en-US" sz="2000" dirty="0" smtClean="0"/>
              <a:t>And the inverse is  0      -.5     -.5      </a:t>
            </a:r>
          </a:p>
          <a:p>
            <a:pPr marL="0" indent="0">
              <a:buNone/>
            </a:pPr>
            <a:r>
              <a:rPr lang="en-US" sz="2000" dirty="0"/>
              <a:t>	 </a:t>
            </a:r>
            <a:r>
              <a:rPr lang="en-US" sz="2000" dirty="0" smtClean="0"/>
              <a:t>                   -.5       0     -.5</a:t>
            </a:r>
          </a:p>
          <a:p>
            <a:pPr marL="0" indent="0">
              <a:buNone/>
            </a:pPr>
            <a:r>
              <a:rPr lang="en-US" sz="2000" dirty="0"/>
              <a:t> </a:t>
            </a:r>
            <a:r>
              <a:rPr lang="en-US" sz="2000" dirty="0" smtClean="0"/>
              <a:t>                                  -.5     -.5      0</a:t>
            </a:r>
          </a:p>
          <a:p>
            <a:r>
              <a:rPr lang="en-US" sz="2000" dirty="0" smtClean="0"/>
              <a:t>Eigenvalues -1,  2,   2 so it’s not positive definite, and can’t be used for most financial calculations.  A more subtle version of this often shows up in corporate </a:t>
            </a:r>
            <a:r>
              <a:rPr lang="en-US" sz="2000" dirty="0" err="1" smtClean="0"/>
              <a:t>VaR</a:t>
            </a:r>
            <a:r>
              <a:rPr lang="en-US" sz="2000" dirty="0" smtClean="0"/>
              <a:t> calculations when some time series are more liquid than others.</a:t>
            </a:r>
          </a:p>
        </p:txBody>
      </p:sp>
      <p:sp>
        <p:nvSpPr>
          <p:cNvPr id="4" name="Date Placeholder 3"/>
          <p:cNvSpPr>
            <a:spLocks noGrp="1"/>
          </p:cNvSpPr>
          <p:nvPr>
            <p:ph type="dt" sz="half" idx="10"/>
          </p:nvPr>
        </p:nvSpPr>
        <p:spPr/>
        <p:txBody>
          <a:bodyPr/>
          <a:lstStyle/>
          <a:p>
            <a:r>
              <a:rPr lang="en-US" smtClean="0"/>
              <a:t>January 31, 2014</a:t>
            </a:r>
            <a:endParaRPr lang="en-US" dirty="0"/>
          </a:p>
        </p:txBody>
      </p:sp>
      <p:sp>
        <p:nvSpPr>
          <p:cNvPr id="5" name="Footer Placeholder 4"/>
          <p:cNvSpPr>
            <a:spLocks noGrp="1"/>
          </p:cNvSpPr>
          <p:nvPr>
            <p:ph type="ftr" sz="quarter" idx="11"/>
          </p:nvPr>
        </p:nvSpPr>
        <p:spPr/>
        <p:txBody>
          <a:bodyPr/>
          <a:lstStyle/>
          <a:p>
            <a:r>
              <a:rPr lang="en-US" smtClean="0"/>
              <a:t>Martin Goldberg</a:t>
            </a:r>
            <a:endParaRPr lang="en-US" dirty="0"/>
          </a:p>
        </p:txBody>
      </p:sp>
      <p:sp>
        <p:nvSpPr>
          <p:cNvPr id="6" name="Slide Number Placeholder 5"/>
          <p:cNvSpPr>
            <a:spLocks noGrp="1"/>
          </p:cNvSpPr>
          <p:nvPr>
            <p:ph type="sldNum" sz="quarter" idx="12"/>
          </p:nvPr>
        </p:nvSpPr>
        <p:spPr/>
        <p:txBody>
          <a:bodyPr/>
          <a:lstStyle/>
          <a:p>
            <a:fld id="{F17C1415-C776-474F-BAD1-B26698B1640A}" type="slidenum">
              <a:rPr lang="en-US" smtClean="0"/>
              <a:pPr/>
              <a:t>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33078468"/>
              </p:ext>
            </p:extLst>
          </p:nvPr>
        </p:nvGraphicFramePr>
        <p:xfrm>
          <a:off x="2362200" y="2286000"/>
          <a:ext cx="3657600" cy="1569720"/>
        </p:xfrm>
        <a:graphic>
          <a:graphicData uri="http://schemas.openxmlformats.org/drawingml/2006/table">
            <a:tbl>
              <a:tblPr firstRow="1" bandRow="1">
                <a:tableStyleId>{68D230F3-CF80-4859-8CE7-A43EE81993B5}</a:tableStyleId>
              </a:tblPr>
              <a:tblGrid>
                <a:gridCol w="1219200"/>
                <a:gridCol w="1219200"/>
                <a:gridCol w="1219200"/>
              </a:tblGrid>
              <a:tr h="523240">
                <a:tc>
                  <a:txBody>
                    <a:bodyPr/>
                    <a:lstStyle/>
                    <a:p>
                      <a:r>
                        <a:rPr lang="en-US" b="0" dirty="0" smtClean="0"/>
                        <a:t>1</a:t>
                      </a:r>
                      <a:endParaRPr lang="en-US" b="0" dirty="0"/>
                    </a:p>
                  </a:txBody>
                  <a:tcPr/>
                </a:tc>
                <a:tc>
                  <a:txBody>
                    <a:bodyPr/>
                    <a:lstStyle/>
                    <a:p>
                      <a:r>
                        <a:rPr lang="en-US" b="0" dirty="0" smtClean="0"/>
                        <a:t>-1</a:t>
                      </a:r>
                      <a:endParaRPr lang="en-US" b="0" dirty="0"/>
                    </a:p>
                  </a:txBody>
                  <a:tcPr/>
                </a:tc>
                <a:tc>
                  <a:txBody>
                    <a:bodyPr/>
                    <a:lstStyle/>
                    <a:p>
                      <a:r>
                        <a:rPr lang="en-US" b="0" dirty="0" smtClean="0"/>
                        <a:t>-1</a:t>
                      </a:r>
                      <a:endParaRPr lang="en-US" b="0" dirty="0"/>
                    </a:p>
                  </a:txBody>
                  <a:tcPr/>
                </a:tc>
              </a:tr>
              <a:tr h="5232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5232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spTree>
    <p:extLst>
      <p:ext uri="{BB962C8B-B14F-4D97-AF65-F5344CB8AC3E}">
        <p14:creationId xmlns:p14="http://schemas.microsoft.com/office/powerpoint/2010/main" val="4055788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2140</TotalTime>
  <Words>2163</Words>
  <Application>Microsoft Office PowerPoint</Application>
  <PresentationFormat>On-screen Show (4:3)</PresentationFormat>
  <Paragraphs>282</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Statistical Quirks, Subtleties, and Surprises in Financial Data</vt:lpstr>
      <vt:lpstr>Preamble</vt:lpstr>
      <vt:lpstr> </vt:lpstr>
      <vt:lpstr>Outline</vt:lpstr>
      <vt:lpstr>Missing Data issues</vt:lpstr>
      <vt:lpstr>An Example from a Data Aggregator</vt:lpstr>
      <vt:lpstr>False Volatility</vt:lpstr>
      <vt:lpstr>Not Positive Definite</vt:lpstr>
      <vt:lpstr>Matrix mess</vt:lpstr>
      <vt:lpstr>Partial Solution</vt:lpstr>
      <vt:lpstr>New Assets / New Risk Factors</vt:lpstr>
      <vt:lpstr>The  usual  assumptions </vt:lpstr>
      <vt:lpstr>Why Assumptions are Good</vt:lpstr>
      <vt:lpstr>The Usual Suspects</vt:lpstr>
      <vt:lpstr>Comfort vs. Reality</vt:lpstr>
      <vt:lpstr>Fat Tails</vt:lpstr>
      <vt:lpstr>Tukey gXh</vt:lpstr>
      <vt:lpstr>COPulas  and  Dependence</vt:lpstr>
      <vt:lpstr>Copula density of LIBOR is not continuous</vt:lpstr>
      <vt:lpstr> Look at Your Data</vt:lpstr>
      <vt:lpstr>Skewed synthetic data</vt:lpstr>
      <vt:lpstr>My hints about copulas</vt:lpstr>
      <vt:lpstr>Some copula densities</vt:lpstr>
      <vt:lpstr>Principal Components and RMT</vt:lpstr>
      <vt:lpstr>Extreme returns</vt:lpstr>
      <vt:lpstr>homogeneity</vt:lpstr>
      <vt:lpstr>Retail Credit Scorecard Segmentation</vt:lpstr>
      <vt:lpstr>Stationarity</vt:lpstr>
      <vt:lpstr>This Time Is Different</vt:lpstr>
      <vt:lpstr> </vt:lpstr>
      <vt:lpstr>A long view</vt:lpstr>
      <vt:lpstr>No Ergodicity – not all cats are alike</vt:lpstr>
      <vt:lpstr>COMPROMISES</vt:lpstr>
      <vt:lpstr>Time vs Effort</vt:lpstr>
      <vt:lpstr>Palatability</vt:lpstr>
      <vt:lpstr>conclusions</vt:lpstr>
      <vt:lpstr>Take-aways from my talk</vt:lpstr>
      <vt:lpstr>Audience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c:creator>
  <cp:lastModifiedBy>M</cp:lastModifiedBy>
  <cp:revision>40</cp:revision>
  <cp:lastPrinted>2014-01-24T20:38:05Z</cp:lastPrinted>
  <dcterms:created xsi:type="dcterms:W3CDTF">2014-01-22T19:44:05Z</dcterms:created>
  <dcterms:modified xsi:type="dcterms:W3CDTF">2014-01-24T20:39:05Z</dcterms:modified>
</cp:coreProperties>
</file>