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62" r:id="rId2"/>
    <p:sldMasterId id="2147483688" r:id="rId3"/>
  </p:sldMasterIdLst>
  <p:notesMasterIdLst>
    <p:notesMasterId r:id="rId54"/>
  </p:notesMasterIdLst>
  <p:sldIdLst>
    <p:sldId id="342" r:id="rId4"/>
    <p:sldId id="344" r:id="rId5"/>
    <p:sldId id="266" r:id="rId6"/>
    <p:sldId id="346" r:id="rId7"/>
    <p:sldId id="261" r:id="rId8"/>
    <p:sldId id="267" r:id="rId9"/>
    <p:sldId id="262" r:id="rId10"/>
    <p:sldId id="277" r:id="rId11"/>
    <p:sldId id="278" r:id="rId12"/>
    <p:sldId id="288" r:id="rId13"/>
    <p:sldId id="290" r:id="rId14"/>
    <p:sldId id="302" r:id="rId15"/>
    <p:sldId id="282" r:id="rId16"/>
    <p:sldId id="284" r:id="rId17"/>
    <p:sldId id="297" r:id="rId18"/>
    <p:sldId id="285" r:id="rId19"/>
    <p:sldId id="283" r:id="rId20"/>
    <p:sldId id="279" r:id="rId21"/>
    <p:sldId id="280" r:id="rId22"/>
    <p:sldId id="348" r:id="rId23"/>
    <p:sldId id="264" r:id="rId24"/>
    <p:sldId id="268" r:id="rId25"/>
    <p:sldId id="293" r:id="rId26"/>
    <p:sldId id="300" r:id="rId27"/>
    <p:sldId id="269" r:id="rId28"/>
    <p:sldId id="263" r:id="rId29"/>
    <p:sldId id="270" r:id="rId30"/>
    <p:sldId id="349" r:id="rId31"/>
    <p:sldId id="275" r:id="rId32"/>
    <p:sldId id="276" r:id="rId33"/>
    <p:sldId id="286" r:id="rId34"/>
    <p:sldId id="281" r:id="rId35"/>
    <p:sldId id="350" r:id="rId36"/>
    <p:sldId id="271" r:id="rId37"/>
    <p:sldId id="298" r:id="rId38"/>
    <p:sldId id="291" r:id="rId39"/>
    <p:sldId id="287" r:id="rId40"/>
    <p:sldId id="292" r:id="rId41"/>
    <p:sldId id="351" r:id="rId42"/>
    <p:sldId id="272" r:id="rId43"/>
    <p:sldId id="289" r:id="rId44"/>
    <p:sldId id="352" r:id="rId45"/>
    <p:sldId id="273" r:id="rId46"/>
    <p:sldId id="353" r:id="rId47"/>
    <p:sldId id="301" r:id="rId48"/>
    <p:sldId id="294" r:id="rId49"/>
    <p:sldId id="295" r:id="rId50"/>
    <p:sldId id="296" r:id="rId51"/>
    <p:sldId id="260" r:id="rId52"/>
    <p:sldId id="34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296" y="96"/>
      </p:cViewPr>
      <p:guideLst>
        <p:guide orient="horz" pos="2160"/>
        <p:guide pos="2880"/>
      </p:guideLst>
    </p:cSldViewPr>
  </p:slideViewPr>
  <p:notesTextViewPr>
    <p:cViewPr>
      <p:scale>
        <a:sx n="1" d="1"/>
        <a:sy n="1" d="1"/>
      </p:scale>
      <p:origin x="0" y="0"/>
    </p:cViewPr>
  </p:notesTextViewPr>
  <p:sorterViewPr>
    <p:cViewPr>
      <p:scale>
        <a:sx n="60" d="100"/>
        <a:sy n="60" d="100"/>
      </p:scale>
      <p:origin x="0" y="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54634B34-6A36-4CA0-9450-ACB6800E9F5C}" type="datetimeFigureOut">
              <a:rPr lang="en-US" smtClean="0"/>
              <a:t>5/13/2015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4AB9578E-3A60-412A-80A8-7C6F1BC82FA4}" type="slidenum">
              <a:rPr lang="en-US" smtClean="0"/>
              <a:t>‹#›</a:t>
            </a:fld>
            <a:endParaRPr lang="en-US"/>
          </a:p>
        </p:txBody>
      </p:sp>
    </p:spTree>
    <p:extLst>
      <p:ext uri="{BB962C8B-B14F-4D97-AF65-F5344CB8AC3E}">
        <p14:creationId xmlns:p14="http://schemas.microsoft.com/office/powerpoint/2010/main" val="298544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6730E-BE10-4407-A67C-A63C96E25E68}" type="slidenum">
              <a:rPr lang="en-US" altLang="en-US"/>
              <a:pPr/>
              <a:t>10</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200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371CE-C974-4F3E-A728-A60B018957F0}" type="slidenum">
              <a:rPr lang="en-US" altLang="en-US"/>
              <a:pPr/>
              <a:t>11</a:t>
            </a:fld>
            <a:endParaRPr lang="en-US" alt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93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F568FA4-5542-4CFE-802A-67043E7A9E04}" type="slidenum">
              <a:rPr lang="en-US"/>
              <a:pPr/>
              <a:t>14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255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0516DD-176D-4E42-9F58-B77D301A40C4}" type="slidenum">
              <a:rPr lang="en-US"/>
              <a:pPr/>
              <a:t>31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931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26C9D-9CA9-4A75-AEDB-722FA1471BCD}" type="slidenum">
              <a:rPr lang="en-US" altLang="en-US"/>
              <a:pPr/>
              <a:t>41</a:t>
            </a:fld>
            <a:endParaRPr lang="en-US" alt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113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lang="en-US" sz="3600" b="1" kern="1200" smtClean="0">
                <a:solidFill>
                  <a:schemeClr val="accent3"/>
                </a:solidFill>
                <a:latin typeface="Helvetica"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lang="en-US" sz="2000" kern="1200" dirty="0" smtClean="0">
                <a:solidFill>
                  <a:schemeClr val="accent5"/>
                </a:solidFill>
                <a:latin typeface="Helvetica"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80740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eveled Content">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3506"/>
            <a:ext cx="5491883" cy="4191000"/>
          </a:xfrm>
        </p:spPr>
        <p:txBody>
          <a:bodyPr/>
          <a:lstStyle>
            <a:lvl1pPr marL="0" indent="0">
              <a:lnSpc>
                <a:spcPct val="100000"/>
              </a:lnSpc>
              <a:spcBef>
                <a:spcPts val="800"/>
              </a:spcBef>
              <a:spcAft>
                <a:spcPts val="200"/>
              </a:spcAft>
              <a:buNone/>
              <a:defRPr sz="1600">
                <a:solidFill>
                  <a:schemeClr val="tx1"/>
                </a:solidFill>
              </a:defRPr>
            </a:lvl1pPr>
            <a:lvl2pPr marL="0" indent="0">
              <a:lnSpc>
                <a:spcPct val="100000"/>
              </a:lnSpc>
              <a:spcAft>
                <a:spcPts val="200"/>
              </a:spcAft>
              <a:buFont typeface="Arial" pitchFamily="34" charset="0"/>
              <a:buNone/>
              <a:defRPr sz="1800" b="0" i="0">
                <a:solidFill>
                  <a:schemeClr val="tx1"/>
                </a:solidFill>
                <a:latin typeface="Garamond"/>
                <a:cs typeface="Garamond"/>
              </a:defRPr>
            </a:lvl2pPr>
            <a:lvl3pPr marL="401638" indent="-184150">
              <a:lnSpc>
                <a:spcPct val="100000"/>
              </a:lnSpc>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8"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A1EB40DE-BF45-4652-B60F-BC960F627C19}"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221313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cxnSp>
        <p:nvCxnSpPr>
          <p:cNvPr id="7" name="Straight Connector 6"/>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4" name="Content Placeholder 3"/>
          <p:cNvSpPr>
            <a:spLocks noGrp="1"/>
          </p:cNvSpPr>
          <p:nvPr>
            <p:ph sz="quarter" idx="11"/>
          </p:nvPr>
        </p:nvSpPr>
        <p:spPr>
          <a:xfrm>
            <a:off x="4921362" y="1369681"/>
            <a:ext cx="3793377" cy="4229100"/>
          </a:xfrm>
        </p:spPr>
        <p:txBody>
          <a:bodyPr bIns="0">
            <a:noAutofit/>
          </a:bodyPr>
          <a:lstStyle>
            <a:lvl1pPr marL="0" indent="0">
              <a:lnSpc>
                <a:spcPct val="100000"/>
              </a:lnSpc>
              <a:spcBef>
                <a:spcPts val="0"/>
              </a:spcBef>
              <a:spcAft>
                <a:spcPts val="1200"/>
              </a:spcAft>
              <a:buNone/>
              <a:defRPr>
                <a:solidFill>
                  <a:schemeClr val="tx1"/>
                </a:solidFill>
              </a:defRPr>
            </a:lvl1pPr>
          </a:lstStyle>
          <a:p>
            <a:pPr lvl="0"/>
            <a:r>
              <a:rPr lang="en-US" dirty="0" smtClean="0"/>
              <a:t>Click to edit Master text styles</a:t>
            </a:r>
          </a:p>
        </p:txBody>
      </p:sp>
      <p:sp>
        <p:nvSpPr>
          <p:cNvPr id="6" name="Content Placeholder 5"/>
          <p:cNvSpPr>
            <a:spLocks noGrp="1"/>
          </p:cNvSpPr>
          <p:nvPr>
            <p:ph sz="quarter" idx="12"/>
          </p:nvPr>
        </p:nvSpPr>
        <p:spPr>
          <a:xfrm>
            <a:off x="459550" y="1361743"/>
            <a:ext cx="3800477" cy="4244975"/>
          </a:xfrm>
        </p:spPr>
        <p:txBody>
          <a:bodyPr bIns="0">
            <a:noAutofit/>
          </a:bodyPr>
          <a:lstStyle>
            <a:lvl1pPr marL="0" indent="0">
              <a:lnSpc>
                <a:spcPct val="100000"/>
              </a:lnSpc>
              <a:spcBef>
                <a:spcPts val="0"/>
              </a:spcBef>
              <a:spcAft>
                <a:spcPts val="1200"/>
              </a:spcAft>
              <a:buNone/>
              <a:defRPr>
                <a:solidFill>
                  <a:schemeClr val="tx1"/>
                </a:solidFill>
              </a:defRPr>
            </a:lvl1pPr>
          </a:lstStyle>
          <a:p>
            <a:pPr lvl="0"/>
            <a:r>
              <a:rPr lang="en-US" dirty="0" smtClean="0"/>
              <a:t>Click to edit Master text styles</a:t>
            </a:r>
          </a:p>
        </p:txBody>
      </p:sp>
      <p:sp>
        <p:nvSpPr>
          <p:cNvPr id="8" name="Title 7"/>
          <p:cNvSpPr>
            <a:spLocks noGrp="1"/>
          </p:cNvSpPr>
          <p:nvPr>
            <p:ph type="title"/>
          </p:nvPr>
        </p:nvSpPr>
        <p:spPr>
          <a:xfrm>
            <a:off x="457200" y="821465"/>
            <a:ext cx="8261350" cy="282409"/>
          </a:xfrm>
        </p:spPr>
        <p:txBody>
          <a:bodyPr/>
          <a:lstStyle/>
          <a:p>
            <a:r>
              <a:rPr lang="en-US" smtClean="0"/>
              <a:t>Click to edit Master title style</a:t>
            </a:r>
            <a:endParaRPr lang="en-US" dirty="0"/>
          </a:p>
        </p:txBody>
      </p:sp>
      <p:sp>
        <p:nvSpPr>
          <p:cNvPr id="11"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D0918A91-F497-4286-B60C-A41F34117A32}"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85606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_w_callout_and_image">
    <p:spTree>
      <p:nvGrpSpPr>
        <p:cNvPr id="1" name=""/>
        <p:cNvGrpSpPr/>
        <p:nvPr/>
      </p:nvGrpSpPr>
      <p:grpSpPr>
        <a:xfrm>
          <a:off x="0" y="0"/>
          <a:ext cx="0" cy="0"/>
          <a:chOff x="0" y="0"/>
          <a:chExt cx="0" cy="0"/>
        </a:xfrm>
      </p:grpSpPr>
      <p:cxnSp>
        <p:nvCxnSpPr>
          <p:cNvPr id="8" name="Straight Connector 7"/>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5"/>
            <a:ext cx="3813586" cy="4336595"/>
          </a:xfrm>
        </p:spPr>
        <p:txBody>
          <a:bodyPr/>
          <a:lstStyle>
            <a:lvl1pPr marL="0" indent="0">
              <a:spcBef>
                <a:spcPts val="0"/>
              </a:spcBef>
              <a:spcAft>
                <a:spcPts val="600"/>
              </a:spcAft>
              <a:buNone/>
              <a:defRPr sz="1600">
                <a:solidFill>
                  <a:schemeClr val="tx1"/>
                </a:solidFill>
              </a:defRPr>
            </a:lvl1pPr>
            <a:lvl2pPr marL="457200" indent="-117475">
              <a:spcBef>
                <a:spcPts val="0"/>
              </a:spcBef>
              <a:spcAft>
                <a:spcPts val="600"/>
              </a:spcAft>
              <a:buFont typeface="Arial" pitchFamily="34" charset="0"/>
              <a:buChar char="-"/>
              <a:defRPr sz="1400">
                <a:solidFill>
                  <a:schemeClr val="accent5"/>
                </a:solidFill>
              </a:defRPr>
            </a:lvl2pPr>
            <a:lvl3pPr marL="690563" indent="-171450">
              <a:spcBef>
                <a:spcPts val="0"/>
              </a:spcBef>
              <a:spcAft>
                <a:spcPts val="600"/>
              </a:spcAft>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7" name="Content Placeholder 16"/>
          <p:cNvSpPr>
            <a:spLocks noGrp="1"/>
          </p:cNvSpPr>
          <p:nvPr>
            <p:ph sz="quarter" idx="12"/>
          </p:nvPr>
        </p:nvSpPr>
        <p:spPr>
          <a:xfrm>
            <a:off x="4916246" y="1362456"/>
            <a:ext cx="3802304" cy="1862872"/>
          </a:xfrm>
        </p:spPr>
        <p:txBody>
          <a:bodyPr bIns="0">
            <a:noAutofit/>
          </a:bodyPr>
          <a:lstStyle>
            <a:lvl1pPr marL="0" indent="0">
              <a:lnSpc>
                <a:spcPct val="110000"/>
              </a:lnSpc>
              <a:buNone/>
              <a:defRPr sz="1800" b="0" i="0">
                <a:solidFill>
                  <a:srgbClr val="61B1E3"/>
                </a:solidFill>
                <a:latin typeface="Garamond"/>
                <a:cs typeface="Garamond"/>
              </a:defRPr>
            </a:lvl1pPr>
          </a:lstStyle>
          <a:p>
            <a:pPr lvl="0"/>
            <a:r>
              <a:rPr lang="en-US" smtClean="0"/>
              <a:t>Click to edit Master text styles</a:t>
            </a:r>
          </a:p>
        </p:txBody>
      </p:sp>
      <p:sp>
        <p:nvSpPr>
          <p:cNvPr id="5" name="Picture Placeholder 4"/>
          <p:cNvSpPr>
            <a:spLocks noGrp="1"/>
          </p:cNvSpPr>
          <p:nvPr>
            <p:ph type="pic" sz="quarter" idx="13"/>
          </p:nvPr>
        </p:nvSpPr>
        <p:spPr>
          <a:xfrm>
            <a:off x="4916245" y="3467644"/>
            <a:ext cx="3789605" cy="2247355"/>
          </a:xfrm>
        </p:spPr>
        <p:txBody>
          <a:bodyPr rtlCol="0">
            <a:normAutofit/>
          </a:bodyPr>
          <a:lstStyle>
            <a:lvl1pPr marL="0" indent="0">
              <a:buNone/>
              <a:defRPr>
                <a:solidFill>
                  <a:schemeClr val="tx1"/>
                </a:solidFill>
              </a:defRPr>
            </a:lvl1pPr>
          </a:lstStyle>
          <a:p>
            <a:pPr lvl="0"/>
            <a:endParaRPr lang="en-US" noProof="0" dirty="0"/>
          </a:p>
        </p:txBody>
      </p:sp>
      <p:sp>
        <p:nvSpPr>
          <p:cNvPr id="6" name="Text Placeholder 5"/>
          <p:cNvSpPr>
            <a:spLocks noGrp="1"/>
          </p:cNvSpPr>
          <p:nvPr>
            <p:ph type="body" sz="quarter" idx="14"/>
          </p:nvPr>
        </p:nvSpPr>
        <p:spPr>
          <a:xfrm>
            <a:off x="4913224" y="5743575"/>
            <a:ext cx="3773576" cy="347663"/>
          </a:xfrm>
        </p:spPr>
        <p:txBody>
          <a:bodyPr>
            <a:normAutofit/>
          </a:bodyPr>
          <a:lstStyle>
            <a:lvl1pPr marL="0" indent="0">
              <a:buNone/>
              <a:defRPr sz="700">
                <a:solidFill>
                  <a:schemeClr val="tx1"/>
                </a:solidFill>
              </a:defRPr>
            </a:lvl1pPr>
          </a:lstStyle>
          <a:p>
            <a:pPr lvl="0"/>
            <a:r>
              <a:rPr lang="en-US" dirty="0" smtClean="0"/>
              <a:t>Click to edit Master text styles</a:t>
            </a:r>
            <a:endParaRPr lang="en-US" dirty="0"/>
          </a:p>
        </p:txBody>
      </p:sp>
      <p:sp>
        <p:nvSpPr>
          <p:cNvPr id="11" name="Slide Number Placeholder 5"/>
          <p:cNvSpPr>
            <a:spLocks noGrp="1"/>
          </p:cNvSpPr>
          <p:nvPr>
            <p:ph type="sldNum" sz="quarter" idx="15"/>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0361405A-8491-4240-8F91-44FBD7B6F025}"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4175765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blue">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bg1"/>
                </a:solidFill>
              </a:defRPr>
            </a:lvl1pPr>
            <a:lvl2pPr marL="457200" indent="-117475">
              <a:spcAft>
                <a:spcPts val="200"/>
              </a:spcAft>
              <a:buFont typeface="Arial" pitchFamily="34" charset="0"/>
              <a:buChar char="-"/>
              <a:defRPr sz="1400">
                <a:solidFill>
                  <a:schemeClr val="bg1"/>
                </a:solidFill>
              </a:defRPr>
            </a:lvl2pPr>
            <a:lvl3pPr marL="690563" indent="-171450">
              <a:defRPr sz="1400">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9644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white">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solidFill>
              </a:defRPr>
            </a:lvl1pPr>
            <a:lvl2pPr marL="457200" indent="-117475">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325750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Bullet Content_w_chart">
    <p:spTree>
      <p:nvGrpSpPr>
        <p:cNvPr id="1" name=""/>
        <p:cNvGrpSpPr/>
        <p:nvPr/>
      </p:nvGrpSpPr>
      <p:grpSpPr>
        <a:xfrm>
          <a:off x="0" y="0"/>
          <a:ext cx="0" cy="0"/>
          <a:chOff x="0" y="0"/>
          <a:chExt cx="0" cy="0"/>
        </a:xfrm>
      </p:grpSpPr>
      <p:cxnSp>
        <p:nvCxnSpPr>
          <p:cNvPr id="7" name="Straight Connector 6"/>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1828800" y="3681413"/>
            <a:ext cx="4627563" cy="1587"/>
          </a:xfrm>
          <a:prstGeom prst="line">
            <a:avLst/>
          </a:prstGeom>
          <a:ln w="12700">
            <a:solidFill>
              <a:srgbClr val="A6A6A6"/>
            </a:solidFill>
            <a:prstDash val="sysDot"/>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5"/>
            <a:ext cx="3508744" cy="4336595"/>
          </a:xfrm>
        </p:spPr>
        <p:txBody>
          <a:bodyPr/>
          <a:lstStyle>
            <a:lvl1pPr>
              <a:spcBef>
                <a:spcPts val="250"/>
              </a:spcBef>
              <a:spcAft>
                <a:spcPts val="200"/>
              </a:spcAft>
              <a:defRPr sz="1600">
                <a:solidFill>
                  <a:schemeClr val="tx1"/>
                </a:solidFill>
              </a:defRPr>
            </a:lvl1pPr>
            <a:lvl2pPr marL="457200" indent="-117475">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4359349" y="1860695"/>
            <a:ext cx="4359201" cy="3860357"/>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7" name="Content Placeholder 16"/>
          <p:cNvSpPr>
            <a:spLocks noGrp="1"/>
          </p:cNvSpPr>
          <p:nvPr>
            <p:ph sz="quarter" idx="12"/>
          </p:nvPr>
        </p:nvSpPr>
        <p:spPr>
          <a:xfrm>
            <a:off x="4348716" y="1362456"/>
            <a:ext cx="4369834" cy="265555"/>
          </a:xfrm>
        </p:spPr>
        <p:txBody>
          <a:bodyPr bIns="0">
            <a:noAutofit/>
          </a:bodyPr>
          <a:lstStyle>
            <a:lvl1pPr marL="0" indent="0">
              <a:buNone/>
              <a:defRPr sz="1400" b="1">
                <a:solidFill>
                  <a:schemeClr val="tx2"/>
                </a:solidFill>
              </a:defRPr>
            </a:lvl1pPr>
          </a:lstStyle>
          <a:p>
            <a:pPr lvl="0"/>
            <a:r>
              <a:rPr lang="en-US" smtClean="0"/>
              <a:t>Click to edit Master text styles</a:t>
            </a:r>
          </a:p>
        </p:txBody>
      </p:sp>
      <p:sp>
        <p:nvSpPr>
          <p:cNvPr id="11"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826237EE-D00B-4EC4-B68C-0D3DC2ED2A59}"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8349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2_Charts">
    <p:spTree>
      <p:nvGrpSpPr>
        <p:cNvPr id="1" name=""/>
        <p:cNvGrpSpPr/>
        <p:nvPr/>
      </p:nvGrpSpPr>
      <p:grpSpPr>
        <a:xfrm>
          <a:off x="0" y="0"/>
          <a:ext cx="0" cy="0"/>
          <a:chOff x="0" y="0"/>
          <a:chExt cx="0" cy="0"/>
        </a:xfrm>
      </p:grpSpPr>
      <p:cxnSp>
        <p:nvCxnSpPr>
          <p:cNvPr id="7" name="Straight Connector 6"/>
          <p:cNvCxnSpPr/>
          <p:nvPr userDrawn="1"/>
        </p:nvCxnSpPr>
        <p:spPr>
          <a:xfrm>
            <a:off x="457200" y="637381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3206750" y="3681413"/>
            <a:ext cx="4627563" cy="1587"/>
          </a:xfrm>
          <a:prstGeom prst="line">
            <a:avLst/>
          </a:prstGeom>
          <a:ln w="12700">
            <a:solidFill>
              <a:srgbClr val="A6A6A6"/>
            </a:solidFill>
            <a:prstDash val="sysDot"/>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199" y="1362456"/>
            <a:ext cx="4827181" cy="282409"/>
          </a:xfrm>
        </p:spPr>
        <p:txBody>
          <a:bodyPr/>
          <a:lstStyle>
            <a:lvl1pPr>
              <a:defRPr>
                <a:solidFill>
                  <a:schemeClr val="tx2"/>
                </a:solidFill>
              </a:defRPr>
            </a:lvl1pPr>
          </a:lstStyle>
          <a:p>
            <a:r>
              <a:rPr lang="en-US" smtClean="0"/>
              <a:t>Click to edit Master title style</a:t>
            </a:r>
            <a:endParaRPr lang="en-US" dirty="0"/>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5741581" y="1850062"/>
            <a:ext cx="2976969" cy="3955312"/>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7" name="Content Placeholder 16"/>
          <p:cNvSpPr>
            <a:spLocks noGrp="1"/>
          </p:cNvSpPr>
          <p:nvPr>
            <p:ph sz="quarter" idx="12"/>
          </p:nvPr>
        </p:nvSpPr>
        <p:spPr>
          <a:xfrm>
            <a:off x="5720316" y="1362456"/>
            <a:ext cx="2998234" cy="265555"/>
          </a:xfrm>
        </p:spPr>
        <p:txBody>
          <a:bodyPr bIns="0">
            <a:noAutofit/>
          </a:bodyPr>
          <a:lstStyle>
            <a:lvl1pPr marL="0" indent="0">
              <a:buNone/>
              <a:defRPr sz="1400" b="1">
                <a:solidFill>
                  <a:schemeClr val="tx2"/>
                </a:solidFill>
              </a:defRPr>
            </a:lvl1pPr>
          </a:lstStyle>
          <a:p>
            <a:pPr lvl="0"/>
            <a:r>
              <a:rPr lang="en-US" smtClean="0"/>
              <a:t>Click to edit Master text styles</a:t>
            </a:r>
          </a:p>
        </p:txBody>
      </p:sp>
      <p:sp>
        <p:nvSpPr>
          <p:cNvPr id="18" name="Chart Placeholder 17"/>
          <p:cNvSpPr>
            <a:spLocks noGrp="1"/>
          </p:cNvSpPr>
          <p:nvPr>
            <p:ph type="chart" sz="quarter" idx="13"/>
          </p:nvPr>
        </p:nvSpPr>
        <p:spPr>
          <a:xfrm>
            <a:off x="450850" y="1871844"/>
            <a:ext cx="4843463" cy="3933825"/>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1" name="Slide Number Placeholder 5"/>
          <p:cNvSpPr>
            <a:spLocks noGrp="1"/>
          </p:cNvSpPr>
          <p:nvPr>
            <p:ph type="sldNum" sz="quarter" idx="14"/>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0BAAE234-3424-425C-B4F5-AC12FFC96C7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83166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_Breaker">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056" y="2898648"/>
            <a:ext cx="7788902" cy="727363"/>
          </a:xfrm>
        </p:spPr>
        <p:txBody>
          <a:bodyPr anchor="b">
            <a:normAutofit/>
          </a:bodyPr>
          <a:lstStyle>
            <a:lvl1pPr marL="0" indent="0" algn="l">
              <a:buNone/>
              <a:defRPr sz="2000" b="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65924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_Breaker">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457200" y="1984248"/>
            <a:ext cx="8261350" cy="844564"/>
          </a:xfrm>
        </p:spPr>
        <p:txBody>
          <a:bodyPr tIns="0" bIns="0" anchor="b">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13" name="Text Placeholder 9"/>
          <p:cNvSpPr>
            <a:spLocks noGrp="1"/>
          </p:cNvSpPr>
          <p:nvPr>
            <p:ph type="body" sz="quarter" idx="10"/>
          </p:nvPr>
        </p:nvSpPr>
        <p:spPr>
          <a:xfrm>
            <a:off x="450850" y="2898648"/>
            <a:ext cx="7790688" cy="731520"/>
          </a:xfrm>
        </p:spPr>
        <p:txBody>
          <a:bodyPr anchor="b">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62914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8867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6"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898989"/>
                </a:solidFill>
              </a:defRPr>
            </a:lvl1pPr>
          </a:lstStyle>
          <a:p>
            <a:pPr fontAlgn="base">
              <a:spcBef>
                <a:spcPct val="0"/>
              </a:spcBef>
              <a:spcAft>
                <a:spcPct val="0"/>
              </a:spcAft>
            </a:pPr>
            <a:fld id="{826158F6-E6ED-447F-96E3-88270552B399}" type="slidenum">
              <a:rPr lang="en-US" altLang="en-US">
                <a:ea typeface="ＭＳ Ｐゴシック" pitchFamily="-84" charset="-128"/>
              </a:rPr>
              <a:pPr fontAlgn="base">
                <a:spcBef>
                  <a:spcPct val="0"/>
                </a:spcBef>
                <a:spcAft>
                  <a:spcPct val="0"/>
                </a:spcAft>
              </a:pPr>
              <a:t>‹#›</a:t>
            </a:fld>
            <a:endParaRPr lang="en-US" altLang="en-US">
              <a:ea typeface="ＭＳ Ｐゴシック" pitchFamily="-84" charset="-128"/>
            </a:endParaRPr>
          </a:p>
        </p:txBody>
      </p:sp>
    </p:spTree>
    <p:extLst>
      <p:ext uri="{BB962C8B-B14F-4D97-AF65-F5344CB8AC3E}">
        <p14:creationId xmlns:p14="http://schemas.microsoft.com/office/powerpoint/2010/main" val="14814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253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Bullet Content_w_image">
    <p:spTree>
      <p:nvGrpSpPr>
        <p:cNvPr id="1" name=""/>
        <p:cNvGrpSpPr/>
        <p:nvPr/>
      </p:nvGrpSpPr>
      <p:grpSpPr>
        <a:xfrm>
          <a:off x="0" y="0"/>
          <a:ext cx="0" cy="0"/>
          <a:chOff x="0" y="0"/>
          <a:chExt cx="0" cy="0"/>
        </a:xfrm>
      </p:grpSpPr>
      <p:cxnSp>
        <p:nvCxnSpPr>
          <p:cNvPr id="6" name="Straight Connector 5"/>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62456"/>
            <a:ext cx="3508744" cy="4191000"/>
          </a:xfrm>
        </p:spPr>
        <p:txBody>
          <a:bodyPr/>
          <a:lstStyle>
            <a:lvl1pPr>
              <a:spcBef>
                <a:spcPts val="250"/>
              </a:spcBef>
              <a:spcAft>
                <a:spcPts val="200"/>
              </a:spcAft>
              <a:defRPr sz="1600">
                <a:solidFill>
                  <a:schemeClr val="tx1"/>
                </a:solidFill>
              </a:defRPr>
            </a:lvl1pPr>
            <a:lvl2pPr>
              <a:spcAft>
                <a:spcPts val="200"/>
              </a:spcAft>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854890"/>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92638" y="1362456"/>
            <a:ext cx="4125912" cy="3987576"/>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2"/>
          </p:nvPr>
        </p:nvSpPr>
        <p:spPr>
          <a:xfrm>
            <a:off x="4591316" y="5409236"/>
            <a:ext cx="4140560" cy="457200"/>
          </a:xfrm>
        </p:spPr>
        <p:txBody>
          <a:bodyPr>
            <a:normAutofit/>
          </a:bodyPr>
          <a:lstStyle>
            <a:lvl1pPr marL="0" indent="0">
              <a:buNone/>
              <a:defRPr sz="700">
                <a:solidFill>
                  <a:schemeClr val="tx1"/>
                </a:solidFill>
              </a:defRPr>
            </a:lvl1pPr>
          </a:lstStyle>
          <a:p>
            <a:pPr lvl="0"/>
            <a:r>
              <a:rPr lang="en-US" dirty="0" smtClean="0"/>
              <a:t>Click to edit Master text styles</a:t>
            </a:r>
            <a:endParaRPr lang="en-US" dirty="0"/>
          </a:p>
        </p:txBody>
      </p:sp>
      <p:sp>
        <p:nvSpPr>
          <p:cNvPr id="9"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28A41582-63D8-417F-B4EA-B06A97A2C5AB}"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581205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3_Images">
    <p:spTree>
      <p:nvGrpSpPr>
        <p:cNvPr id="1" name=""/>
        <p:cNvGrpSpPr/>
        <p:nvPr/>
      </p:nvGrpSpPr>
      <p:grpSpPr>
        <a:xfrm>
          <a:off x="0" y="0"/>
          <a:ext cx="0" cy="0"/>
          <a:chOff x="0" y="0"/>
          <a:chExt cx="0" cy="0"/>
        </a:xfrm>
      </p:grpSpPr>
      <p:cxnSp>
        <p:nvCxnSpPr>
          <p:cNvPr id="6" name="Straight Connector 5"/>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854890"/>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0850" y="1738313"/>
            <a:ext cx="2763838"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14" name="Picture Placeholder 15"/>
          <p:cNvSpPr>
            <a:spLocks noGrp="1"/>
          </p:cNvSpPr>
          <p:nvPr>
            <p:ph type="pic" sz="quarter" idx="12"/>
          </p:nvPr>
        </p:nvSpPr>
        <p:spPr>
          <a:xfrm>
            <a:off x="3213862" y="1738313"/>
            <a:ext cx="2751963"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15" name="Picture Placeholder 15"/>
          <p:cNvSpPr>
            <a:spLocks noGrp="1"/>
          </p:cNvSpPr>
          <p:nvPr>
            <p:ph type="pic" sz="quarter" idx="13"/>
          </p:nvPr>
        </p:nvSpPr>
        <p:spPr>
          <a:xfrm>
            <a:off x="5960082" y="1738313"/>
            <a:ext cx="2749347"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9" name="Slide Number Placeholder 5"/>
          <p:cNvSpPr>
            <a:spLocks noGrp="1"/>
          </p:cNvSpPr>
          <p:nvPr>
            <p:ph type="sldNum" sz="quarter" idx="14"/>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BD6B9B5D-9ADE-4D0C-9AF3-C3C629FBC3F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284848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1"/>
            <a:ext cx="8267700" cy="686099"/>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Table Placeholder 15"/>
          <p:cNvSpPr>
            <a:spLocks noGrp="1"/>
          </p:cNvSpPr>
          <p:nvPr>
            <p:ph type="tbl" sz="quarter" idx="13"/>
          </p:nvPr>
        </p:nvSpPr>
        <p:spPr>
          <a:xfrm>
            <a:off x="450850" y="1679944"/>
            <a:ext cx="8267700" cy="3040912"/>
          </a:xfrm>
        </p:spPr>
        <p:txBody>
          <a:bodyPr rtlCol="0">
            <a:normAutofit/>
          </a:bodyPr>
          <a:lstStyle>
            <a:lvl1pPr>
              <a:defRPr>
                <a:solidFill>
                  <a:schemeClr val="tx1"/>
                </a:solidFill>
              </a:defRPr>
            </a:lvl1pPr>
          </a:lstStyle>
          <a:p>
            <a:pPr lvl="0"/>
            <a:r>
              <a:rPr lang="en-US" noProof="0" dirty="0" smtClean="0"/>
              <a:t>Click icon to add table</a:t>
            </a:r>
            <a:endParaRPr lang="en-US" noProof="0" dirty="0"/>
          </a:p>
        </p:txBody>
      </p:sp>
      <p:sp>
        <p:nvSpPr>
          <p:cNvPr id="20" name="Text Placeholder 19"/>
          <p:cNvSpPr>
            <a:spLocks noGrp="1"/>
          </p:cNvSpPr>
          <p:nvPr>
            <p:ph type="body" sz="quarter" idx="14"/>
          </p:nvPr>
        </p:nvSpPr>
        <p:spPr>
          <a:xfrm>
            <a:off x="450850" y="5390852"/>
            <a:ext cx="8267700" cy="622300"/>
          </a:xfrm>
        </p:spPr>
        <p:txBody>
          <a:bodyPr>
            <a:normAutofit/>
          </a:bodyPr>
          <a:lstStyle>
            <a:lvl1pPr>
              <a:spcBef>
                <a:spcPts val="0"/>
              </a:spcBef>
              <a:buNone/>
              <a:defRPr sz="700">
                <a:solidFill>
                  <a:schemeClr val="tx1"/>
                </a:solidFill>
              </a:defRPr>
            </a:lvl1pPr>
          </a:lstStyle>
          <a:p>
            <a:pPr lvl="0"/>
            <a:r>
              <a:rPr lang="en-US" dirty="0" smtClean="0"/>
              <a:t>Click to edit Master text styles</a:t>
            </a:r>
          </a:p>
        </p:txBody>
      </p:sp>
      <p:sp>
        <p:nvSpPr>
          <p:cNvPr id="8" name="Slide Number Placeholder 5"/>
          <p:cNvSpPr>
            <a:spLocks noGrp="1"/>
          </p:cNvSpPr>
          <p:nvPr>
            <p:ph type="sldNum" sz="quarter" idx="15"/>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620E8BE0-D67A-42ED-B836-1803A5FF5D5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16613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verse colors">
    <p:spTree>
      <p:nvGrpSpPr>
        <p:cNvPr id="1" name=""/>
        <p:cNvGrpSpPr/>
        <p:nvPr/>
      </p:nvGrpSpPr>
      <p:grpSpPr>
        <a:xfrm>
          <a:off x="0" y="0"/>
          <a:ext cx="0" cy="0"/>
          <a:chOff x="0" y="0"/>
          <a:chExt cx="0" cy="0"/>
        </a:xfrm>
      </p:grpSpPr>
      <p:sp>
        <p:nvSpPr>
          <p:cNvPr id="3" name="Rectangle 2"/>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2626261"/>
            <a:ext cx="7772400" cy="844564"/>
          </a:xfrm>
        </p:spPr>
        <p:txBody>
          <a:bodyPr tIns="0" bIns="0" anchor="ctr">
            <a:normAutofit/>
          </a:bodyPr>
          <a:lstStyle>
            <a:lvl1pPr>
              <a:lnSpc>
                <a:spcPts val="3700"/>
              </a:lnSpc>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9615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line title">
    <p:spTree>
      <p:nvGrpSpPr>
        <p:cNvPr id="1" name=""/>
        <p:cNvGrpSpPr/>
        <p:nvPr/>
      </p:nvGrpSpPr>
      <p:grpSpPr>
        <a:xfrm>
          <a:off x="0" y="0"/>
          <a:ext cx="0" cy="0"/>
          <a:chOff x="0" y="0"/>
          <a:chExt cx="0" cy="0"/>
        </a:xfrm>
      </p:grpSpPr>
      <p:cxnSp>
        <p:nvCxnSpPr>
          <p:cNvPr id="3" name="Straight Connector 2"/>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2624328"/>
            <a:ext cx="8261350" cy="844564"/>
          </a:xfrm>
        </p:spPr>
        <p:txBody>
          <a:bodyPr tIns="0" bIns="0" anchor="ctr">
            <a:normAutofit/>
          </a:bodyPr>
          <a:lstStyle>
            <a:lvl1pPr>
              <a:lnSpc>
                <a:spcPts val="3700"/>
              </a:lnSpc>
              <a:defRPr sz="360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1199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Logo_closer">
    <p:spTree>
      <p:nvGrpSpPr>
        <p:cNvPr id="1" name=""/>
        <p:cNvGrpSpPr/>
        <p:nvPr/>
      </p:nvGrpSpPr>
      <p:grpSpPr>
        <a:xfrm>
          <a:off x="0" y="0"/>
          <a:ext cx="0" cy="0"/>
          <a:chOff x="0" y="0"/>
          <a:chExt cx="0" cy="0"/>
        </a:xfrm>
      </p:grpSpPr>
      <p:sp>
        <p:nvSpPr>
          <p:cNvPr id="2" name="Rectangle 1"/>
          <p:cNvSpPr/>
          <p:nvPr/>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61987"/>
            <a:ext cx="7825860" cy="524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0"/>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38BCFEC5-8846-40DB-8BDB-7C90936D7A44}"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47660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6"/>
            <a:ext cx="8256587" cy="4237880"/>
          </a:xfrm>
        </p:spPr>
        <p:txBody>
          <a:bodyPr bIns="0">
            <a:normAutofit/>
          </a:bodyPr>
          <a:lstStyle>
            <a:lvl1pPr marL="0" indent="0">
              <a:lnSpc>
                <a:spcPts val="1400"/>
              </a:lnSpc>
              <a:spcBef>
                <a:spcPts val="0"/>
              </a:spcBef>
              <a:spcAft>
                <a:spcPts val="600"/>
              </a:spcAft>
              <a:buNone/>
              <a:defRPr sz="1100">
                <a:solidFill>
                  <a:schemeClr val="tx1"/>
                </a:solidFill>
              </a:defRPr>
            </a:lvl1pPr>
          </a:lstStyle>
          <a:p>
            <a:pPr lvl="0"/>
            <a:r>
              <a:rPr lang="en-US" dirty="0" smtClean="0"/>
              <a:t>Click to edit Master text styles</a:t>
            </a:r>
          </a:p>
        </p:txBody>
      </p:sp>
      <p:sp>
        <p:nvSpPr>
          <p:cNvPr id="7" name="Rectangle 6"/>
          <p:cNvSpPr/>
          <p:nvPr userDrawn="1"/>
        </p:nvSpPr>
        <p:spPr>
          <a:xfrm>
            <a:off x="7039522" y="6498967"/>
            <a:ext cx="1762622" cy="200055"/>
          </a:xfrm>
          <a:prstGeom prst="rect">
            <a:avLst/>
          </a:prstGeom>
        </p:spPr>
        <p:txBody>
          <a:bodyPr wrap="none">
            <a:spAutoFit/>
          </a:bodyPr>
          <a:lstStyle/>
          <a:p>
            <a:pPr algn="r" fontAlgn="base">
              <a:spcBef>
                <a:spcPct val="0"/>
              </a:spcBef>
              <a:spcAft>
                <a:spcPct val="0"/>
              </a:spcAft>
            </a:pPr>
            <a:r>
              <a:rPr lang="en-US" sz="700" dirty="0" smtClean="0">
                <a:solidFill>
                  <a:srgbClr val="595959"/>
                </a:solidFill>
                <a:ea typeface="ＭＳ Ｐゴシック" pitchFamily="-84" charset="-128"/>
              </a:rPr>
              <a:t>© 2015 </a:t>
            </a:r>
            <a:r>
              <a:rPr lang="en-US" sz="700" dirty="0" err="1" smtClean="0">
                <a:solidFill>
                  <a:srgbClr val="595959"/>
                </a:solidFill>
                <a:ea typeface="ＭＳ Ｐゴシック" pitchFamily="-84" charset="-128"/>
              </a:rPr>
              <a:t>CMEGroup</a:t>
            </a:r>
            <a:r>
              <a:rPr lang="en-US" sz="700" dirty="0" smtClean="0">
                <a:solidFill>
                  <a:srgbClr val="595959"/>
                </a:solidFill>
                <a:ea typeface="ＭＳ Ｐゴシック" pitchFamily="-84" charset="-128"/>
              </a:rPr>
              <a:t>. All rights reserved. </a:t>
            </a:r>
          </a:p>
        </p:txBody>
      </p:sp>
    </p:spTree>
    <p:extLst>
      <p:ext uri="{BB962C8B-B14F-4D97-AF65-F5344CB8AC3E}">
        <p14:creationId xmlns:p14="http://schemas.microsoft.com/office/powerpoint/2010/main" val="1340773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_Breaker">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056" y="2898648"/>
            <a:ext cx="7788902" cy="727363"/>
          </a:xfrm>
        </p:spPr>
        <p:txBody>
          <a:bodyPr anchor="b">
            <a:normAutofit/>
          </a:bodyPr>
          <a:lstStyle>
            <a:lvl1pPr marL="0" indent="0" algn="l">
              <a:buNone/>
              <a:defRPr sz="2000" b="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3160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50800"/>
            <a:ext cx="7335838" cy="461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795338"/>
            <a:ext cx="4040187" cy="5186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795338"/>
            <a:ext cx="4041775"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63925"/>
            <a:ext cx="4041775" cy="2517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188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50602"/>
            <a:ext cx="8262938" cy="46285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4" y="794742"/>
            <a:ext cx="4040187" cy="5186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794742"/>
            <a:ext cx="4041775" cy="5186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19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sz="200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4801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lang="en-US" sz="3600" b="1" kern="1200" smtClean="0">
                <a:solidFill>
                  <a:schemeClr val="accent3"/>
                </a:solidFill>
                <a:latin typeface="Helvetica"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lang="en-US" sz="2000" kern="1200" dirty="0" smtClean="0">
                <a:solidFill>
                  <a:schemeClr val="accent5"/>
                </a:solidFill>
                <a:latin typeface="Helvetica"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040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8281"/>
            <a:ext cx="826135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1962" y="3904488"/>
            <a:ext cx="8256587" cy="727363"/>
          </a:xfrm>
        </p:spPr>
        <p:txBody>
          <a:bodyPr>
            <a:normAutofit/>
          </a:bodyPr>
          <a:lstStyle>
            <a:lvl1pPr marL="0" indent="0" algn="l">
              <a:buNone/>
              <a:defRPr sz="200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50850" y="2902691"/>
            <a:ext cx="8267700" cy="578995"/>
          </a:xfrm>
        </p:spPr>
        <p:txBody>
          <a:bodyPr bIns="0" anchor="b">
            <a:noAutofit/>
          </a:bodyPr>
          <a:lstStyle>
            <a:lvl1pPr marL="0" indent="0">
              <a:buNone/>
              <a:defRPr sz="2000" b="0">
                <a:solidFill>
                  <a:schemeClr val="accent4">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808256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8261350" cy="844564"/>
          </a:xfrm>
        </p:spPr>
        <p:txBody>
          <a:bodyPr tIns="0" bIns="0" anchor="b">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2" y="3904488"/>
            <a:ext cx="8256587" cy="727363"/>
          </a:xfrm>
        </p:spPr>
        <p:txBody>
          <a:bodyPr>
            <a:norm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450850" y="2898648"/>
            <a:ext cx="8267700" cy="576072"/>
          </a:xfrm>
        </p:spPr>
        <p:txBody>
          <a:bodyPr anchor="b">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8030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lstStyle>
            <a:lvl1pPr>
              <a:defRPr>
                <a:solidFill>
                  <a:srgbClr val="37597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solidFill>
              </a:defRPr>
            </a:lvl1pPr>
            <a:lvl2pPr marL="509588" indent="-169863">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8"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BCC8E10D-BFEF-473D-A90B-5F1DBEFCCA45}"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2853561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304800"/>
            <a:ext cx="8261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46088" y="1362074"/>
            <a:ext cx="82613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6" name="Rectangle 5"/>
          <p:cNvSpPr/>
          <p:nvPr userDrawn="1"/>
        </p:nvSpPr>
        <p:spPr>
          <a:xfrm>
            <a:off x="1828800" y="6477000"/>
            <a:ext cx="5334000" cy="276999"/>
          </a:xfrm>
          <a:prstGeom prst="rect">
            <a:avLst/>
          </a:prstGeom>
        </p:spPr>
        <p:txBody>
          <a:bodyPr wrap="square">
            <a:spAutoFit/>
          </a:bodyPr>
          <a:lstStyle/>
          <a:p>
            <a:pPr algn="l" fontAlgn="base">
              <a:spcBef>
                <a:spcPct val="0"/>
              </a:spcBef>
              <a:spcAft>
                <a:spcPct val="0"/>
              </a:spcAft>
            </a:pPr>
            <a:r>
              <a:rPr lang="en-US" sz="1200" b="1" dirty="0" smtClean="0">
                <a:solidFill>
                  <a:srgbClr val="060606"/>
                </a:solidFill>
                <a:ea typeface="ＭＳ Ｐゴシック" pitchFamily="-84" charset="-128"/>
              </a:rPr>
              <a:t>                                       Validating Stress Testing Models                                 </a:t>
            </a:r>
            <a:r>
              <a:rPr lang="en-US" sz="1200" b="1" baseline="0" dirty="0" smtClean="0">
                <a:solidFill>
                  <a:srgbClr val="060606"/>
                </a:solidFill>
                <a:ea typeface="ＭＳ Ｐゴシック" pitchFamily="-84" charset="-128"/>
              </a:rPr>
              <a:t>  </a:t>
            </a:r>
            <a:fld id="{ED8130F2-CDD3-40BE-A709-68EFA9F13787}" type="slidenum">
              <a:rPr lang="en-US" sz="1200" b="1" baseline="0" smtClean="0">
                <a:solidFill>
                  <a:srgbClr val="060606"/>
                </a:solidFill>
                <a:ea typeface="ＭＳ Ｐゴシック" pitchFamily="-84" charset="-128"/>
              </a:rPr>
              <a:pPr algn="l" fontAlgn="base">
                <a:spcBef>
                  <a:spcPct val="0"/>
                </a:spcBef>
                <a:spcAft>
                  <a:spcPct val="0"/>
                </a:spcAft>
              </a:pPr>
              <a:t>‹#›</a:t>
            </a:fld>
            <a:endParaRPr lang="en-US" sz="1000" dirty="0" smtClean="0">
              <a:solidFill>
                <a:srgbClr val="060606"/>
              </a:solidFill>
              <a:ea typeface="ＭＳ Ｐゴシック" pitchFamily="-84" charset="-128"/>
            </a:endParaRPr>
          </a:p>
        </p:txBody>
      </p:sp>
    </p:spTree>
    <p:extLst>
      <p:ext uri="{BB962C8B-B14F-4D97-AF65-F5344CB8AC3E}">
        <p14:creationId xmlns:p14="http://schemas.microsoft.com/office/powerpoint/2010/main" val="2389880473"/>
      </p:ext>
    </p:extLst>
  </p:cSld>
  <p:clrMap bg1="lt1" tx1="dk1" bg2="lt2" tx2="dk2" accent1="accent1" accent2="accent2" accent3="accent3" accent4="accent4" accent5="accent5" accent6="accent6" hlink="hlink" folHlink="folHlink"/>
  <p:sldLayoutIdLst>
    <p:sldLayoutId id="2147483687" r:id="rId1"/>
    <p:sldLayoutId id="2147483691" r:id="rId2"/>
    <p:sldLayoutId id="2147483692" r:id="rId3"/>
    <p:sldLayoutId id="2147483693" r:id="rId4"/>
  </p:sldLayoutIdLst>
  <p:timing>
    <p:tnLst>
      <p:par>
        <p:cTn id="1" dur="indefinite" restart="never" nodeType="tmRoot"/>
      </p:par>
    </p:tnLst>
  </p:timing>
  <p:hf hdr="0" ftr="0" dt="0"/>
  <p:txStyles>
    <p:titleStyle>
      <a:lvl1pPr algn="ctr" rtl="0" fontAlgn="base">
        <a:spcBef>
          <a:spcPct val="0"/>
        </a:spcBef>
        <a:spcAft>
          <a:spcPct val="0"/>
        </a:spcAft>
        <a:defRPr sz="3200" b="1" kern="1200">
          <a:solidFill>
            <a:schemeClr val="tx2"/>
          </a:solidFill>
          <a:latin typeface="Garamond" pitchFamily="18"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Wingdings" pitchFamily="2" charset="2"/>
        <a:buChar char="Ø"/>
        <a:defRPr sz="2800" kern="1200">
          <a:solidFill>
            <a:srgbClr val="060606"/>
          </a:solidFill>
          <a:latin typeface="Garamond" pitchFamily="18" charset="0"/>
          <a:ea typeface="ＭＳ Ｐゴシック" pitchFamily="-84" charset="-128"/>
          <a:cs typeface="Arial" pitchFamily="34" charset="0"/>
        </a:defRPr>
      </a:lvl1pPr>
      <a:lvl2pPr marL="457200" indent="-117475" algn="l" rtl="0" fontAlgn="base">
        <a:spcBef>
          <a:spcPts val="200"/>
        </a:spcBef>
        <a:spcAft>
          <a:spcPct val="0"/>
        </a:spcAft>
        <a:buFont typeface="Wingdings" pitchFamily="2" charset="2"/>
        <a:buChar char="q"/>
        <a:defRPr sz="2800" kern="1200">
          <a:solidFill>
            <a:srgbClr val="060606"/>
          </a:solidFill>
          <a:latin typeface="Garamond" pitchFamily="18" charset="0"/>
          <a:ea typeface="ＭＳ Ｐゴシック" pitchFamily="-84" charset="-128"/>
          <a:cs typeface="Arial" pitchFamily="34" charset="0"/>
        </a:defRPr>
      </a:lvl2pPr>
      <a:lvl3pPr marL="747713" indent="-228600" algn="l" rtl="0" fontAlgn="base">
        <a:spcBef>
          <a:spcPts val="200"/>
        </a:spcBef>
        <a:spcAft>
          <a:spcPct val="0"/>
        </a:spcAft>
        <a:buFont typeface="Wingdings" pitchFamily="2" charset="2"/>
        <a:buChar char="v"/>
        <a:defRPr sz="2800" kern="1200">
          <a:solidFill>
            <a:srgbClr val="060606"/>
          </a:solidFill>
          <a:latin typeface="Garamond" pitchFamily="18"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4025"/>
            <a:ext cx="82613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6088" y="1362075"/>
            <a:ext cx="82613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Tree>
    <p:extLst>
      <p:ext uri="{BB962C8B-B14F-4D97-AF65-F5344CB8AC3E}">
        <p14:creationId xmlns:p14="http://schemas.microsoft.com/office/powerpoint/2010/main" val="25722126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iming>
    <p:tnLst>
      <p:par>
        <p:cTn id="1" dur="indefinite" restart="never" nodeType="tmRoot"/>
      </p:par>
    </p:tnLst>
  </p:timing>
  <p:hf hdr="0" ftr="0" dt="0"/>
  <p:txStyles>
    <p:titleStyle>
      <a:lvl1pPr algn="l" rtl="0" fontAlgn="base">
        <a:spcBef>
          <a:spcPct val="0"/>
        </a:spcBef>
        <a:spcAft>
          <a:spcPct val="0"/>
        </a:spcAft>
        <a:defRPr sz="1400" b="1" kern="1200">
          <a:solidFill>
            <a:schemeClr val="tx2"/>
          </a:solidFill>
          <a:latin typeface="Helvetica" pitchFamily="34"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Arial" pitchFamily="34" charset="0"/>
        <a:buChar char="•"/>
        <a:defRPr sz="1600" kern="1200">
          <a:solidFill>
            <a:srgbClr val="060606"/>
          </a:solidFill>
          <a:latin typeface="Helvetica" pitchFamily="34" charset="0"/>
          <a:ea typeface="ＭＳ Ｐゴシック" pitchFamily="-84" charset="-128"/>
          <a:cs typeface="Arial" pitchFamily="34" charset="0"/>
        </a:defRPr>
      </a:lvl1pPr>
      <a:lvl2pPr marL="457200" indent="-117475" algn="l" rtl="0" fontAlgn="base">
        <a:spcBef>
          <a:spcPts val="200"/>
        </a:spcBef>
        <a:spcAft>
          <a:spcPct val="0"/>
        </a:spcAft>
        <a:buFont typeface="Arial" pitchFamily="34" charset="0"/>
        <a:buChar char="-"/>
        <a:defRPr sz="1400" kern="1200">
          <a:solidFill>
            <a:srgbClr val="060606"/>
          </a:solidFill>
          <a:latin typeface="Helvetica" pitchFamily="34" charset="0"/>
          <a:ea typeface="ＭＳ Ｐゴシック" pitchFamily="-84" charset="-128"/>
          <a:cs typeface="Arial" pitchFamily="34" charset="0"/>
        </a:defRPr>
      </a:lvl2pPr>
      <a:lvl3pPr marL="747713" indent="-228600" algn="l" rtl="0" fontAlgn="base">
        <a:spcBef>
          <a:spcPts val="200"/>
        </a:spcBef>
        <a:spcAft>
          <a:spcPct val="0"/>
        </a:spcAft>
        <a:buFont typeface="Arial" pitchFamily="34" charset="0"/>
        <a:buChar char="•"/>
        <a:defRPr sz="1400" kern="1200">
          <a:solidFill>
            <a:srgbClr val="060606"/>
          </a:solidFill>
          <a:latin typeface="Helvetica" pitchFamily="34"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4025"/>
            <a:ext cx="82613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6088" y="1362075"/>
            <a:ext cx="82613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Tree>
    <p:extLst>
      <p:ext uri="{BB962C8B-B14F-4D97-AF65-F5344CB8AC3E}">
        <p14:creationId xmlns:p14="http://schemas.microsoft.com/office/powerpoint/2010/main" val="4122202849"/>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l" rtl="0" fontAlgn="base">
        <a:spcBef>
          <a:spcPct val="0"/>
        </a:spcBef>
        <a:spcAft>
          <a:spcPct val="0"/>
        </a:spcAft>
        <a:defRPr sz="1400" b="1" kern="1200">
          <a:solidFill>
            <a:schemeClr val="tx2"/>
          </a:solidFill>
          <a:latin typeface="Helvetica" pitchFamily="34"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Arial" pitchFamily="34" charset="0"/>
        <a:buChar char="•"/>
        <a:defRPr sz="1600" kern="1200">
          <a:solidFill>
            <a:schemeClr val="tx1"/>
          </a:solidFill>
          <a:latin typeface="Helvetica" pitchFamily="34" charset="0"/>
          <a:ea typeface="ＭＳ Ｐゴシック" pitchFamily="-84" charset="-128"/>
          <a:cs typeface="Arial" pitchFamily="34" charset="0"/>
        </a:defRPr>
      </a:lvl1pPr>
      <a:lvl2pPr marL="457200" indent="-117475" algn="l" rtl="0" fontAlgn="base">
        <a:spcBef>
          <a:spcPts val="200"/>
        </a:spcBef>
        <a:spcAft>
          <a:spcPct val="0"/>
        </a:spcAft>
        <a:buFont typeface="Arial" pitchFamily="34" charset="0"/>
        <a:buChar char="-"/>
        <a:defRPr sz="1400" kern="1200">
          <a:solidFill>
            <a:schemeClr val="accent5"/>
          </a:solidFill>
          <a:latin typeface="Helvetica" pitchFamily="34" charset="0"/>
          <a:ea typeface="ＭＳ Ｐゴシック" pitchFamily="-84" charset="-128"/>
          <a:cs typeface="Arial" pitchFamily="34" charset="0"/>
        </a:defRPr>
      </a:lvl2pPr>
      <a:lvl3pPr marL="747713" indent="-228600" algn="l" rtl="0" fontAlgn="base">
        <a:spcBef>
          <a:spcPts val="200"/>
        </a:spcBef>
        <a:spcAft>
          <a:spcPct val="0"/>
        </a:spcAft>
        <a:buFont typeface="Arial" pitchFamily="34" charset="0"/>
        <a:buChar char="•"/>
        <a:defRPr sz="1400" kern="1200">
          <a:solidFill>
            <a:schemeClr val="accent5"/>
          </a:solidFill>
          <a:latin typeface="Helvetica" pitchFamily="34"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Validating Stress Testing Models</a:t>
            </a:r>
            <a:endParaRPr lang="en-US" dirty="0"/>
          </a:p>
        </p:txBody>
      </p:sp>
      <p:sp>
        <p:nvSpPr>
          <p:cNvPr id="3" name="Subtitle 2"/>
          <p:cNvSpPr>
            <a:spLocks noGrp="1"/>
          </p:cNvSpPr>
          <p:nvPr>
            <p:ph type="subTitle" idx="1"/>
          </p:nvPr>
        </p:nvSpPr>
        <p:spPr>
          <a:xfrm>
            <a:off x="461963" y="3346704"/>
            <a:ext cx="6400800" cy="1834896"/>
          </a:xfrm>
        </p:spPr>
        <p:txBody>
          <a:bodyPr>
            <a:normAutofit/>
          </a:bodyPr>
          <a:lstStyle/>
          <a:p>
            <a:r>
              <a:rPr lang="en-US" dirty="0" smtClean="0"/>
              <a:t>Martin Goldberg, Executive Director</a:t>
            </a:r>
          </a:p>
          <a:p>
            <a:r>
              <a:rPr lang="en-US" dirty="0" smtClean="0"/>
              <a:t>Clearing Compliance and Risk Management</a:t>
            </a:r>
          </a:p>
          <a:p>
            <a:r>
              <a:rPr lang="en-US" dirty="0" smtClean="0"/>
              <a:t>CME Group</a:t>
            </a:r>
          </a:p>
          <a:p>
            <a:r>
              <a:rPr lang="en-US" dirty="0" smtClean="0"/>
              <a:t>martin.goldberg@cmegroup.com</a:t>
            </a:r>
            <a:endParaRPr lang="en-US" dirty="0"/>
          </a:p>
        </p:txBody>
      </p:sp>
    </p:spTree>
    <p:extLst>
      <p:ext uri="{BB962C8B-B14F-4D97-AF65-F5344CB8AC3E}">
        <p14:creationId xmlns:p14="http://schemas.microsoft.com/office/powerpoint/2010/main" val="235446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altLang="en-US"/>
              <a:t>Tail Dependence Graphs</a:t>
            </a:r>
          </a:p>
        </p:txBody>
      </p:sp>
      <p:sp>
        <p:nvSpPr>
          <p:cNvPr id="59396" name="Rectangle 4"/>
          <p:cNvSpPr>
            <a:spLocks noGrp="1" noChangeArrowheads="1"/>
          </p:cNvSpPr>
          <p:nvPr>
            <p:ph type="body" sz="half" idx="1"/>
          </p:nvPr>
        </p:nvSpPr>
        <p:spPr/>
        <p:txBody>
          <a:bodyPr>
            <a:noAutofit/>
          </a:bodyPr>
          <a:lstStyle/>
          <a:p>
            <a:r>
              <a:rPr lang="en-US" altLang="en-US" sz="2000" dirty="0"/>
              <a:t>Correlation is a good measure of dependence only for elliptical distributions.  Tail dependence (contagion) means local correlation for large moves is larger than the full-sample number.</a:t>
            </a:r>
          </a:p>
          <a:p>
            <a:r>
              <a:rPr lang="en-US" altLang="en-US" sz="2000" dirty="0"/>
              <a:t>For comparison, the tail dependence for Gaussian random numbers with the same Pearson correlation is shown.  Note Gaussian copulas have zero tail dependence.  Cocoa-sugar is not tail-dependent but Brent and WTI are. </a:t>
            </a:r>
          </a:p>
        </p:txBody>
      </p:sp>
      <p:pic>
        <p:nvPicPr>
          <p:cNvPr id="59399" name="Picture 7" descr="Cocoa-Sugar TailDep"/>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495800" y="795338"/>
            <a:ext cx="3849688" cy="2516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400" name="Picture 8" descr="Brent-WTI TailDep"/>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495800" y="3463925"/>
            <a:ext cx="4114800" cy="271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591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274638"/>
            <a:ext cx="8229600" cy="639762"/>
          </a:xfrm>
        </p:spPr>
        <p:txBody>
          <a:bodyPr>
            <a:normAutofit/>
          </a:bodyPr>
          <a:lstStyle/>
          <a:p>
            <a:r>
              <a:rPr lang="en-US" altLang="en-US" sz="2800" dirty="0"/>
              <a:t>Example - Adding Lower Tail Dependence</a:t>
            </a:r>
          </a:p>
        </p:txBody>
      </p:sp>
      <p:sp>
        <p:nvSpPr>
          <p:cNvPr id="360451" name="Rectangle 3"/>
          <p:cNvSpPr>
            <a:spLocks noGrp="1" noChangeArrowheads="1"/>
          </p:cNvSpPr>
          <p:nvPr>
            <p:ph idx="1"/>
          </p:nvPr>
        </p:nvSpPr>
        <p:spPr>
          <a:xfrm>
            <a:off x="457200" y="762000"/>
            <a:ext cx="8229600" cy="5364163"/>
          </a:xfrm>
        </p:spPr>
        <p:txBody>
          <a:bodyPr/>
          <a:lstStyle/>
          <a:p>
            <a:r>
              <a:rPr lang="en-US" altLang="en-US" sz="1800" dirty="0"/>
              <a:t>Here I start with the independence copula density</a:t>
            </a:r>
          </a:p>
          <a:p>
            <a:endParaRPr lang="en-US" altLang="en-US" sz="1800" dirty="0"/>
          </a:p>
          <a:p>
            <a:endParaRPr lang="en-US" altLang="en-US" sz="1800" dirty="0"/>
          </a:p>
          <a:p>
            <a:endParaRPr lang="en-US" altLang="en-US" sz="1800" dirty="0" smtClean="0"/>
          </a:p>
          <a:p>
            <a:pPr marL="0" indent="0">
              <a:buNone/>
            </a:pPr>
            <a:endParaRPr lang="en-US" altLang="en-US" sz="1800" dirty="0"/>
          </a:p>
          <a:p>
            <a:r>
              <a:rPr lang="en-US" altLang="en-US" sz="1800" dirty="0"/>
              <a:t>And add some lower tail dependence</a:t>
            </a:r>
          </a:p>
          <a:p>
            <a:endParaRPr lang="en-US" altLang="en-US" sz="1800" dirty="0"/>
          </a:p>
          <a:p>
            <a:endParaRPr lang="en-US" altLang="en-US" sz="1800" dirty="0" smtClean="0"/>
          </a:p>
          <a:p>
            <a:endParaRPr lang="en-US" altLang="en-US" sz="1800" dirty="0"/>
          </a:p>
          <a:p>
            <a:endParaRPr lang="en-US" altLang="en-US" sz="1800" dirty="0" smtClean="0"/>
          </a:p>
          <a:p>
            <a:endParaRPr lang="en-US" altLang="en-US" sz="1800" dirty="0"/>
          </a:p>
          <a:p>
            <a:endParaRPr lang="en-US" altLang="en-US" sz="1800" dirty="0" smtClean="0"/>
          </a:p>
          <a:p>
            <a:endParaRPr lang="en-US" altLang="en-US" sz="1800" dirty="0"/>
          </a:p>
          <a:p>
            <a:r>
              <a:rPr lang="en-US" altLang="en-US" sz="1800" dirty="0" smtClean="0"/>
              <a:t>and </a:t>
            </a:r>
            <a:r>
              <a:rPr lang="en-US" altLang="en-US" sz="1800" dirty="0"/>
              <a:t>some more</a:t>
            </a:r>
          </a:p>
          <a:p>
            <a:endParaRPr lang="en-US" altLang="en-US" sz="1800" dirty="0"/>
          </a:p>
          <a:p>
            <a:endParaRPr lang="en-US" altLang="en-US" dirty="0"/>
          </a:p>
        </p:txBody>
      </p:sp>
      <p:pic>
        <p:nvPicPr>
          <p:cNvPr id="360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3671887"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04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19400"/>
            <a:ext cx="367347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04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619833"/>
            <a:ext cx="36957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800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dirty="0" smtClean="0"/>
              <a:t>Sometimes the tail hides the rest of the picture</a:t>
            </a:r>
            <a:endParaRPr lang="en-US" sz="3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0" y="990600"/>
            <a:ext cx="5029200" cy="5262048"/>
          </a:xfrm>
          <a:prstGeom prst="rect">
            <a:avLst/>
          </a:prstGeom>
        </p:spPr>
      </p:pic>
    </p:spTree>
    <p:extLst>
      <p:ext uri="{BB962C8B-B14F-4D97-AF65-F5344CB8AC3E}">
        <p14:creationId xmlns:p14="http://schemas.microsoft.com/office/powerpoint/2010/main" val="272961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Tonsuring</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a:t>This is an exploratory data analysis technique I call “tonsuring,” intended to highlight infrequent features of the observed </a:t>
            </a:r>
            <a:r>
              <a:rPr lang="en-US" dirty="0" smtClean="0"/>
              <a:t>data timeseries. If </a:t>
            </a:r>
            <a:r>
              <a:rPr lang="en-US" dirty="0"/>
              <a:t>one assumes that future </a:t>
            </a:r>
            <a:r>
              <a:rPr lang="en-US" dirty="0" smtClean="0"/>
              <a:t>stresses will </a:t>
            </a:r>
            <a:r>
              <a:rPr lang="en-US" dirty="0"/>
              <a:t>be similar to the extremes of the past, it can help with scenarios of stressful times yet to come</a:t>
            </a:r>
            <a:r>
              <a:rPr lang="en-US" dirty="0" smtClean="0"/>
              <a:t>.</a:t>
            </a:r>
          </a:p>
          <a:p>
            <a:r>
              <a:rPr lang="en-US" dirty="0" smtClean="0"/>
              <a:t>By progressively throwing out “inliers” – boring days when not much happened in the market (defined by being closer to the center of a bivariate dataset) you see what happens to the correlation.</a:t>
            </a:r>
          </a:p>
          <a:p>
            <a:endParaRPr lang="en-US" dirty="0" smtClean="0"/>
          </a:p>
          <a:p>
            <a:r>
              <a:rPr lang="en-US" dirty="0" smtClean="0"/>
              <a:t>Please forgive my “scary equations” on the next slide.</a:t>
            </a:r>
            <a:endParaRPr lang="en-US" dirty="0"/>
          </a:p>
        </p:txBody>
      </p:sp>
    </p:spTree>
    <p:extLst>
      <p:ext uri="{BB962C8B-B14F-4D97-AF65-F5344CB8AC3E}">
        <p14:creationId xmlns:p14="http://schemas.microsoft.com/office/powerpoint/2010/main" val="98824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fontScale="90000"/>
          </a:bodyPr>
          <a:lstStyle/>
          <a:p>
            <a:r>
              <a:rPr lang="en-US">
                <a:solidFill>
                  <a:schemeClr val="tx1"/>
                </a:solidFill>
              </a:rPr>
              <a:t>Tonsuring</a:t>
            </a:r>
          </a:p>
        </p:txBody>
      </p:sp>
      <p:sp>
        <p:nvSpPr>
          <p:cNvPr id="246787" name="Rectangle 3"/>
          <p:cNvSpPr>
            <a:spLocks noGrp="1" noChangeArrowheads="1"/>
          </p:cNvSpPr>
          <p:nvPr>
            <p:ph type="body" sz="half" idx="1"/>
          </p:nvPr>
        </p:nvSpPr>
        <p:spPr>
          <a:xfrm>
            <a:off x="395288" y="620614"/>
            <a:ext cx="8424862" cy="5400972"/>
          </a:xfrm>
        </p:spPr>
        <p:txBody>
          <a:bodyPr/>
          <a:lstStyle/>
          <a:p>
            <a:r>
              <a:rPr lang="en-US" sz="1800" dirty="0"/>
              <a:t>For this example, I will talk about tonsured correlation.</a:t>
            </a:r>
          </a:p>
          <a:p>
            <a:r>
              <a:rPr lang="en-US" sz="1800" dirty="0"/>
              <a:t>Start from a bivariate data set that is assumed scrubbed.  Assume stationarity.  Calculate the mean/median.</a:t>
            </a:r>
          </a:p>
          <a:p>
            <a:r>
              <a:rPr lang="en-US" sz="1800" dirty="0"/>
              <a:t>Each datum </a:t>
            </a:r>
            <a:r>
              <a:rPr lang="en-US" sz="1800" i="1" dirty="0"/>
              <a:t>j</a:t>
            </a:r>
            <a:r>
              <a:rPr lang="en-US" sz="1800" dirty="0"/>
              <a:t>  is some distance </a:t>
            </a:r>
            <a:r>
              <a:rPr lang="el-GR" sz="1800" dirty="0"/>
              <a:t>δ</a:t>
            </a:r>
            <a:r>
              <a:rPr lang="en-US" sz="1800" baseline="-25000" dirty="0"/>
              <a:t>j</a:t>
            </a:r>
            <a:r>
              <a:rPr lang="en-US" sz="1800" dirty="0"/>
              <a:t>  from the centroid: </a:t>
            </a:r>
          </a:p>
          <a:p>
            <a:endParaRPr lang="en-US" sz="1800" dirty="0" smtClean="0"/>
          </a:p>
          <a:p>
            <a:endParaRPr lang="en-US" sz="1800" dirty="0"/>
          </a:p>
          <a:p>
            <a:endParaRPr lang="en-US" sz="1800" dirty="0" smtClean="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Discard data closer than some cutoff (</a:t>
            </a:r>
            <a:r>
              <a:rPr lang="el-GR" sz="1800" dirty="0"/>
              <a:t>δ</a:t>
            </a:r>
            <a:r>
              <a:rPr lang="en-US" sz="1800" baseline="-25000" dirty="0"/>
              <a:t>j  </a:t>
            </a:r>
            <a:r>
              <a:rPr lang="en-US" sz="1800" dirty="0"/>
              <a:t>&lt;</a:t>
            </a:r>
            <a:r>
              <a:rPr lang="en-US" sz="1800" baseline="-25000" dirty="0"/>
              <a:t> </a:t>
            </a:r>
            <a:r>
              <a:rPr lang="en-US" sz="1800" dirty="0"/>
              <a:t>T).  Vary T from 0 to ∞.</a:t>
            </a:r>
          </a:p>
        </p:txBody>
      </p:sp>
      <p:graphicFrame>
        <p:nvGraphicFramePr>
          <p:cNvPr id="246788" name="Object 4"/>
          <p:cNvGraphicFramePr>
            <a:graphicFrameLocks noGrp="1" noChangeAspect="1"/>
          </p:cNvGraphicFramePr>
          <p:nvPr>
            <p:ph sz="half" idx="2"/>
            <p:extLst>
              <p:ext uri="{D42A27DB-BD31-4B8C-83A1-F6EECF244321}">
                <p14:modId xmlns:p14="http://schemas.microsoft.com/office/powerpoint/2010/main" val="2869662554"/>
              </p:ext>
            </p:extLst>
          </p:nvPr>
        </p:nvGraphicFramePr>
        <p:xfrm>
          <a:off x="990600" y="2659063"/>
          <a:ext cx="8121650" cy="2282825"/>
        </p:xfrm>
        <a:graphic>
          <a:graphicData uri="http://schemas.openxmlformats.org/presentationml/2006/ole">
            <mc:AlternateContent xmlns:mc="http://schemas.openxmlformats.org/markup-compatibility/2006">
              <mc:Choice xmlns:v="urn:schemas-microsoft-com:vml" Requires="v">
                <p:oleObj spid="_x0000_s2099" name="Document" r:id="rId5" imgW="4723169" imgH="1326993" progId="Word.Document.8">
                  <p:embed/>
                </p:oleObj>
              </mc:Choice>
              <mc:Fallback>
                <p:oleObj name="Document" r:id="rId5" imgW="4723169" imgH="1326993" progId="Word.Document.8">
                  <p:embed/>
                  <p:pic>
                    <p:nvPicPr>
                      <p:cNvPr id="0" name=""/>
                      <p:cNvPicPr>
                        <a:picLocks noChangeAspect="1" noChangeArrowheads="1"/>
                      </p:cNvPicPr>
                      <p:nvPr/>
                    </p:nvPicPr>
                    <p:blipFill>
                      <a:blip r:embed="rId6"/>
                      <a:srcRect/>
                      <a:stretch>
                        <a:fillRect/>
                      </a:stretch>
                    </p:blipFill>
                    <p:spPr bwMode="auto">
                      <a:xfrm>
                        <a:off x="990600" y="2659063"/>
                        <a:ext cx="8121650" cy="22828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0238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Tonsured Copula Density – Brent vs Kerosene</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1058862"/>
            <a:ext cx="6848475" cy="4657725"/>
          </a:xfrm>
          <a:prstGeom prst="rect">
            <a:avLst/>
          </a:prstGeom>
          <a:noFill/>
          <a:ln/>
          <a:extLst>
            <a:ext uri="{91240B29-F687-4F45-9708-019B960494DF}">
              <a14:hiddenLine xmlns:a14="http://schemas.microsoft.com/office/drawing/2010/main" w="9525">
                <a:solidFill>
                  <a:schemeClr val="bg1"/>
                </a:solidFill>
                <a:miter lim="800000"/>
                <a:headEnd/>
                <a:tailEnd/>
              </a14:hiddenLine>
            </a:ext>
          </a:extLst>
        </p:spPr>
      </p:pic>
      <p:sp>
        <p:nvSpPr>
          <p:cNvPr id="6" name="Oval 6"/>
          <p:cNvSpPr>
            <a:spLocks noChangeArrowheads="1"/>
          </p:cNvSpPr>
          <p:nvPr/>
        </p:nvSpPr>
        <p:spPr bwMode="auto">
          <a:xfrm>
            <a:off x="5009561" y="2819400"/>
            <a:ext cx="1066800" cy="6858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5718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An example of tonsuring</a:t>
            </a:r>
            <a:endParaRPr lang="en-US" dirty="0"/>
          </a:p>
        </p:txBody>
      </p:sp>
      <p:sp>
        <p:nvSpPr>
          <p:cNvPr id="6" name="Content Placeholder 5"/>
          <p:cNvSpPr>
            <a:spLocks noGrp="1"/>
          </p:cNvSpPr>
          <p:nvPr>
            <p:ph idx="1"/>
          </p:nvPr>
        </p:nvSpPr>
        <p:spPr>
          <a:xfrm>
            <a:off x="457200" y="1447800"/>
            <a:ext cx="4724400" cy="4678363"/>
          </a:xfrm>
        </p:spPr>
        <p:txBody>
          <a:bodyPr/>
          <a:lstStyle/>
          <a:p>
            <a:pPr marL="0" indent="0">
              <a:buNone/>
            </a:pPr>
            <a:r>
              <a:rPr lang="en-US" dirty="0" smtClean="0"/>
              <a:t> </a:t>
            </a:r>
            <a:endParaRPr lang="en-US" dirty="0"/>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91400" cy="49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30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Other Tail Dependences</a:t>
            </a:r>
            <a:endParaRPr lang="en-US" sz="3200" dirty="0"/>
          </a:p>
        </p:txBody>
      </p:sp>
      <p:sp>
        <p:nvSpPr>
          <p:cNvPr id="3" name="Content Placeholder 2"/>
          <p:cNvSpPr>
            <a:spLocks noGrp="1"/>
          </p:cNvSpPr>
          <p:nvPr>
            <p:ph idx="1"/>
          </p:nvPr>
        </p:nvSpPr>
        <p:spPr/>
        <p:txBody>
          <a:bodyPr/>
          <a:lstStyle/>
          <a:p>
            <a:pPr marL="0" indent="0">
              <a:buNone/>
            </a:pPr>
            <a:r>
              <a:rPr lang="en-US" dirty="0" err="1">
                <a:latin typeface="Courier New" pitchFamily="49" charset="0"/>
              </a:rPr>
              <a:t>ss</a:t>
            </a:r>
            <a:endParaRPr lang="en-US" dirty="0"/>
          </a:p>
        </p:txBody>
      </p:sp>
      <p:sp>
        <p:nvSpPr>
          <p:cNvPr id="5" name="Rectangle 3"/>
          <p:cNvSpPr txBox="1">
            <a:spLocks noChangeArrowheads="1"/>
          </p:cNvSpPr>
          <p:nvPr/>
        </p:nvSpPr>
        <p:spPr>
          <a:xfrm>
            <a:off x="4533900" y="801329"/>
            <a:ext cx="4076700" cy="5447071"/>
          </a:xfrm>
          <a:prstGeom prst="rect">
            <a:avLst/>
          </a:prstGeom>
        </p:spPr>
        <p:txBody>
          <a:bodyPr/>
          <a:lstStyle>
            <a:lvl1pPr marL="228600" indent="-228600" algn="l" rtl="0" eaLnBrk="0" fontAlgn="base" hangingPunct="0">
              <a:lnSpc>
                <a:spcPct val="120000"/>
              </a:lnSpc>
              <a:spcBef>
                <a:spcPct val="40000"/>
              </a:spcBef>
              <a:spcAft>
                <a:spcPct val="0"/>
              </a:spcAft>
              <a:buClr>
                <a:schemeClr val="tx1"/>
              </a:buClr>
              <a:buFont typeface="Arial" charset="0"/>
              <a:buChar char="•"/>
              <a:defRPr sz="2000" b="1">
                <a:solidFill>
                  <a:schemeClr val="tx1"/>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charset="0"/>
              <a:buChar char="–"/>
              <a:defRPr>
                <a:solidFill>
                  <a:schemeClr val="tx1"/>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itchFamily="2" charset="2"/>
              <a:buChar char="§"/>
              <a:defRPr sz="1600">
                <a:solidFill>
                  <a:schemeClr val="tx1"/>
                </a:solidFill>
                <a:latin typeface="+mn-lt"/>
              </a:defRPr>
            </a:lvl3pPr>
            <a:lvl4pPr marL="1485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lvl="1"/>
            <a:r>
              <a:rPr lang="en-US" sz="1400" dirty="0" smtClean="0">
                <a:solidFill>
                  <a:srgbClr val="060606"/>
                </a:solidFill>
                <a:latin typeface="Garamond" panose="02020404030301010803" pitchFamily="18" charset="0"/>
              </a:rPr>
              <a:t>Upper and lower tail dependence of 1; middle “local dependence” -1 </a:t>
            </a:r>
          </a:p>
          <a:p>
            <a:pPr lvl="1"/>
            <a:r>
              <a:rPr lang="en-US" sz="1400" dirty="0" smtClean="0">
                <a:solidFill>
                  <a:srgbClr val="060606"/>
                </a:solidFill>
                <a:latin typeface="Garamond" panose="02020404030301010803" pitchFamily="18" charset="0"/>
              </a:rPr>
              <a:t>The rank correlation is constructed to be exactly zero.  I designed this as a counterexample.</a:t>
            </a:r>
          </a:p>
          <a:p>
            <a:pPr lvl="1"/>
            <a:r>
              <a:rPr lang="en-US" sz="1400" dirty="0" smtClean="0">
                <a:solidFill>
                  <a:srgbClr val="060606"/>
                </a:solidFill>
                <a:latin typeface="Garamond" panose="02020404030301010803" pitchFamily="18" charset="0"/>
              </a:rPr>
              <a:t> It is more pathological than what you will ever actually find</a:t>
            </a:r>
          </a:p>
          <a:p>
            <a:pPr lvl="1"/>
            <a:r>
              <a:rPr lang="en-US" sz="1400" dirty="0" smtClean="0">
                <a:solidFill>
                  <a:srgbClr val="060606"/>
                </a:solidFill>
                <a:latin typeface="Garamond" panose="02020404030301010803" pitchFamily="18" charset="0"/>
              </a:rPr>
              <a:t>You can find funnel-shaped and galaxy-shaped copula densities in real data, but in a less exaggerated form than below.</a:t>
            </a:r>
          </a:p>
          <a:p>
            <a:pPr lvl="1">
              <a:buFont typeface="Wingdings" pitchFamily="2" charset="2"/>
              <a:buNone/>
            </a:pPr>
            <a:r>
              <a:rPr lang="en-US" sz="1400" b="1" dirty="0" smtClean="0">
                <a:solidFill>
                  <a:srgbClr val="060606"/>
                </a:solidFill>
                <a:latin typeface="Garamond" panose="02020404030301010803" pitchFamily="18" charset="0"/>
              </a:rPr>
              <a:t>Extreme Funnel            Extreme Galaxy</a:t>
            </a:r>
            <a:endParaRPr lang="en-US" sz="1400" b="1" dirty="0">
              <a:solidFill>
                <a:srgbClr val="060606"/>
              </a:solidFill>
              <a:latin typeface="Garamond" panose="02020404030301010803"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01329"/>
            <a:ext cx="36576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998" y="4017604"/>
            <a:ext cx="21364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0" y="4017604"/>
            <a:ext cx="196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12326"/>
            <a:ext cx="1676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838200" y="4257368"/>
            <a:ext cx="3202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60606"/>
                </a:solidFill>
                <a:latin typeface="Garamond" panose="02020404030301010803" pitchFamily="18" charset="0"/>
              </a:rPr>
              <a:t>Gaussian </a:t>
            </a:r>
            <a:r>
              <a:rPr lang="en-US" sz="1600" b="1" dirty="0">
                <a:solidFill>
                  <a:srgbClr val="060606"/>
                </a:solidFill>
                <a:latin typeface="Garamond" panose="02020404030301010803" pitchFamily="18" charset="0"/>
              </a:rPr>
              <a:t>Copula </a:t>
            </a:r>
            <a:r>
              <a:rPr lang="en-US" sz="1600" b="1" dirty="0" smtClean="0">
                <a:solidFill>
                  <a:srgbClr val="060606"/>
                </a:solidFill>
                <a:latin typeface="Garamond" panose="02020404030301010803" pitchFamily="18" charset="0"/>
              </a:rPr>
              <a:t>Density – Easier to model but not always plausible</a:t>
            </a:r>
            <a:endParaRPr lang="en-US" sz="1600" b="1" dirty="0">
              <a:solidFill>
                <a:srgbClr val="060606"/>
              </a:solidFill>
              <a:latin typeface="Garamond" panose="02020404030301010803" pitchFamily="18" charset="0"/>
            </a:endParaRPr>
          </a:p>
        </p:txBody>
      </p:sp>
    </p:spTree>
    <p:extLst>
      <p:ext uri="{BB962C8B-B14F-4D97-AF65-F5344CB8AC3E}">
        <p14:creationId xmlns:p14="http://schemas.microsoft.com/office/powerpoint/2010/main" val="2467342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Disregarding Complexity</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6344" y="1219201"/>
            <a:ext cx="7108455" cy="5004352"/>
          </a:xfrm>
        </p:spPr>
      </p:pic>
    </p:spTree>
    <p:extLst>
      <p:ext uri="{BB962C8B-B14F-4D97-AF65-F5344CB8AC3E}">
        <p14:creationId xmlns:p14="http://schemas.microsoft.com/office/powerpoint/2010/main" val="91655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myopia</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40000" lnSpcReduction="20000"/>
          </a:bodyPr>
          <a:lstStyle/>
          <a:p>
            <a:r>
              <a:rPr lang="en-US" sz="4100" dirty="0" smtClean="0"/>
              <a:t>One way to help predict what could happen is to study history.  For example, here is a graph of  UK consol yields since 1729 and US long bond yields since 1798.</a:t>
            </a:r>
          </a:p>
          <a:p>
            <a:endParaRPr lang="en-US" sz="4100" dirty="0"/>
          </a:p>
          <a:p>
            <a:endParaRPr lang="en-US" sz="4100" dirty="0" smtClean="0"/>
          </a:p>
          <a:p>
            <a:endParaRPr lang="en-US" sz="4100" dirty="0" smtClean="0"/>
          </a:p>
          <a:p>
            <a:endParaRPr lang="en-US" sz="4100" dirty="0" smtClean="0"/>
          </a:p>
          <a:p>
            <a:endParaRPr lang="en-US" sz="4100" dirty="0" smtClean="0"/>
          </a:p>
          <a:p>
            <a:endParaRPr lang="en-US" sz="4100" dirty="0" smtClean="0"/>
          </a:p>
          <a:p>
            <a:endParaRPr lang="en-US" sz="4100" dirty="0" smtClean="0"/>
          </a:p>
          <a:p>
            <a:endParaRPr lang="en-US" sz="4100" dirty="0" smtClean="0"/>
          </a:p>
          <a:p>
            <a:pPr marL="0" indent="0">
              <a:buNone/>
            </a:pPr>
            <a:endParaRPr lang="en-US" sz="4100" dirty="0" smtClean="0"/>
          </a:p>
          <a:p>
            <a:endParaRPr lang="en-US" sz="4100" dirty="0" smtClean="0"/>
          </a:p>
          <a:p>
            <a:endParaRPr lang="en-US" sz="4100" dirty="0"/>
          </a:p>
          <a:p>
            <a:endParaRPr lang="en-US" sz="4100" dirty="0" smtClean="0"/>
          </a:p>
          <a:p>
            <a:r>
              <a:rPr lang="en-US" sz="4100" dirty="0" smtClean="0"/>
              <a:t>The UK long bond rate rose 360 bp in 1974, and fell 188 bp in 1983.  Since 1999, the largest annual rise was 39 bp and the largest annual fall was 82 bp.  In the US, annual data from 1987 – present have the change in long bond yield vary from -92 bp to +75 bp.  In 1986 it went down 235 bp, and in 1980 it went up 231 bp, and a further 223 bp in 1981</a:t>
            </a:r>
            <a:r>
              <a:rPr lang="en-US" dirty="0" smtClean="0"/>
              <a:t>.</a:t>
            </a:r>
          </a:p>
          <a:p>
            <a:endParaRPr lang="en-US" dirty="0">
              <a:latin typeface="Garamond" panose="02020404030301010803"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4" y="2173357"/>
            <a:ext cx="6896100" cy="277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55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cs typeface="Helvetica" pitchFamily="34" charset="0"/>
              </a:rPr>
              <a:t>The Usual Caveats</a:t>
            </a:r>
            <a:endParaRPr lang="en-US" dirty="0">
              <a:latin typeface="+mj-lt"/>
              <a:cs typeface="Helvetica" pitchFamily="34" charset="0"/>
            </a:endParaRPr>
          </a:p>
        </p:txBody>
      </p:sp>
      <p:sp>
        <p:nvSpPr>
          <p:cNvPr id="3" name="Content Placeholder 2"/>
          <p:cNvSpPr>
            <a:spLocks noGrp="1"/>
          </p:cNvSpPr>
          <p:nvPr>
            <p:ph idx="1"/>
          </p:nvPr>
        </p:nvSpPr>
        <p:spPr>
          <a:xfrm>
            <a:off x="430140" y="1043263"/>
            <a:ext cx="8261350" cy="4701198"/>
          </a:xfrm>
        </p:spPr>
        <p:txBody>
          <a:bodyPr>
            <a:normAutofit fontScale="70000" lnSpcReduction="20000"/>
          </a:bodyPr>
          <a:lstStyle/>
          <a:p>
            <a:endParaRPr lang="en-US" dirty="0" smtClean="0"/>
          </a:p>
          <a:p>
            <a:r>
              <a:rPr lang="en-US" dirty="0" smtClean="0">
                <a:solidFill>
                  <a:srgbClr val="060606"/>
                </a:solidFill>
              </a:rPr>
              <a:t>This course expresses my own personal opinions and may not represent the views of any past, present,  or future employers.  It may conflict with your views.   Feel free to disagree.</a:t>
            </a:r>
          </a:p>
          <a:p>
            <a:r>
              <a:rPr lang="en-US" dirty="0" smtClean="0">
                <a:solidFill>
                  <a:srgbClr val="060606"/>
                </a:solidFill>
              </a:rPr>
              <a:t>If models were perfect, this would be a very different universe.  This course is certainly incomplete.</a:t>
            </a:r>
          </a:p>
          <a:p>
            <a:r>
              <a:rPr lang="en-US" dirty="0" smtClean="0">
                <a:solidFill>
                  <a:srgbClr val="060606"/>
                </a:solidFill>
              </a:rPr>
              <a:t>This topic is hard, and a short talk will not make you an expert.  It may point you in some interesting directions, but there are many devils in the details.</a:t>
            </a:r>
          </a:p>
          <a:p>
            <a:pPr marL="58738" indent="0">
              <a:lnSpc>
                <a:spcPct val="120000"/>
              </a:lnSpc>
              <a:spcBef>
                <a:spcPts val="0"/>
              </a:spcBef>
              <a:spcAft>
                <a:spcPts val="0"/>
              </a:spcAft>
            </a:pPr>
            <a:r>
              <a:rPr lang="en-US" altLang="en-US" dirty="0">
                <a:solidFill>
                  <a:srgbClr val="060606"/>
                </a:solidFill>
              </a:rPr>
              <a:t>No proprietary or confidential information is included in </a:t>
            </a:r>
            <a:r>
              <a:rPr lang="en-US" altLang="en-US" dirty="0" smtClean="0">
                <a:solidFill>
                  <a:srgbClr val="060606"/>
                </a:solidFill>
              </a:rPr>
              <a:t>this talk.  </a:t>
            </a:r>
            <a:r>
              <a:rPr lang="en-US" altLang="en-US" dirty="0">
                <a:solidFill>
                  <a:srgbClr val="060606"/>
                </a:solidFill>
              </a:rPr>
              <a:t>You might decide afterwards that no information at all is in here</a:t>
            </a:r>
            <a:r>
              <a:rPr lang="en-US" altLang="en-US" dirty="0" smtClean="0">
                <a:solidFill>
                  <a:srgbClr val="060606"/>
                </a:solidFill>
              </a:rPr>
              <a:t>.</a:t>
            </a:r>
            <a:endParaRPr lang="en-US" altLang="en-US" dirty="0">
              <a:solidFill>
                <a:srgbClr val="060606"/>
              </a:solidFill>
            </a:endParaRPr>
          </a:p>
          <a:p>
            <a:pPr marL="58738" indent="0">
              <a:lnSpc>
                <a:spcPct val="120000"/>
              </a:lnSpc>
              <a:spcBef>
                <a:spcPts val="0"/>
              </a:spcBef>
              <a:spcAft>
                <a:spcPts val="0"/>
              </a:spcAft>
            </a:pPr>
            <a:r>
              <a:rPr lang="en-US" altLang="en-US" dirty="0">
                <a:solidFill>
                  <a:srgbClr val="060606"/>
                </a:solidFill>
              </a:rPr>
              <a:t>I may go off-topic either deliberately or upon request</a:t>
            </a:r>
            <a:r>
              <a:rPr lang="en-US" altLang="en-US" dirty="0" smtClean="0">
                <a:solidFill>
                  <a:srgbClr val="060606"/>
                </a:solidFill>
              </a:rPr>
              <a:t>.</a:t>
            </a:r>
            <a:endParaRPr lang="en-US" altLang="en-US" dirty="0">
              <a:solidFill>
                <a:srgbClr val="060606"/>
              </a:solidFill>
            </a:endParaRPr>
          </a:p>
          <a:p>
            <a:pPr marL="58738" indent="0">
              <a:lnSpc>
                <a:spcPct val="120000"/>
              </a:lnSpc>
              <a:spcBef>
                <a:spcPts val="0"/>
              </a:spcBef>
              <a:spcAft>
                <a:spcPts val="0"/>
              </a:spcAft>
            </a:pPr>
            <a:r>
              <a:rPr lang="en-US" altLang="en-US" dirty="0">
                <a:solidFill>
                  <a:srgbClr val="060606"/>
                </a:solidFill>
              </a:rPr>
              <a:t>This talk is intended more to suggest questions than to give answers.  Regulatory changes may invalidate some or all of the current approaches</a:t>
            </a:r>
            <a:r>
              <a:rPr lang="en-US" altLang="en-US" dirty="0" smtClean="0">
                <a:solidFill>
                  <a:srgbClr val="060606"/>
                </a:solidFill>
              </a:rPr>
              <a:t>.</a:t>
            </a:r>
            <a:endParaRPr lang="en-US" dirty="0" smtClean="0">
              <a:solidFill>
                <a:srgbClr val="060606"/>
              </a:solidFill>
            </a:endParaRPr>
          </a:p>
          <a:p>
            <a:r>
              <a:rPr lang="en-US" dirty="0" smtClean="0">
                <a:solidFill>
                  <a:srgbClr val="060606"/>
                </a:solidFill>
              </a:rPr>
              <a:t>I have been a quant for a long time so this talk will be rather quantitative.</a:t>
            </a:r>
          </a:p>
          <a:p>
            <a:endParaRPr lang="en-US" dirty="0">
              <a:latin typeface="Garamond" panose="02020404030301010803" pitchFamily="18" charset="0"/>
            </a:endParaRPr>
          </a:p>
        </p:txBody>
      </p:sp>
    </p:spTree>
    <p:extLst>
      <p:ext uri="{BB962C8B-B14F-4D97-AF65-F5344CB8AC3E}">
        <p14:creationId xmlns:p14="http://schemas.microsoft.com/office/powerpoint/2010/main" val="278612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 Governance</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22548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Governance</a:t>
            </a:r>
            <a:endParaRPr lang="en-US" dirty="0"/>
          </a:p>
        </p:txBody>
      </p:sp>
      <p:sp>
        <p:nvSpPr>
          <p:cNvPr id="3" name="Content Placeholder 2"/>
          <p:cNvSpPr>
            <a:spLocks noGrp="1"/>
          </p:cNvSpPr>
          <p:nvPr>
            <p:ph idx="1"/>
          </p:nvPr>
        </p:nvSpPr>
        <p:spPr/>
        <p:txBody>
          <a:bodyPr>
            <a:normAutofit/>
          </a:bodyPr>
          <a:lstStyle/>
          <a:p>
            <a:r>
              <a:rPr lang="en-US" dirty="0" smtClean="0"/>
              <a:t>First line and second line</a:t>
            </a:r>
            <a:endParaRPr lang="en-US" dirty="0"/>
          </a:p>
          <a:p>
            <a:r>
              <a:rPr lang="en-US" dirty="0" smtClean="0"/>
              <a:t>Inventory and attestation</a:t>
            </a:r>
          </a:p>
          <a:p>
            <a:r>
              <a:rPr lang="en-US" dirty="0" smtClean="0"/>
              <a:t>No model – assume CDS on CDO worth zero – lost tens of billions</a:t>
            </a:r>
            <a:endParaRPr lang="en-US" dirty="0"/>
          </a:p>
          <a:p>
            <a:r>
              <a:rPr lang="en-US" dirty="0" smtClean="0"/>
              <a:t>Model documentation </a:t>
            </a:r>
          </a:p>
          <a:p>
            <a:r>
              <a:rPr lang="en-US" dirty="0" smtClean="0"/>
              <a:t>Does the model still work under stress conditions?</a:t>
            </a:r>
          </a:p>
          <a:p>
            <a:r>
              <a:rPr lang="en-US" dirty="0" smtClean="0"/>
              <a:t>Was the stress designed to go easier on some market segments than others due to favoritism?</a:t>
            </a:r>
            <a:endParaRPr lang="en-US" dirty="0"/>
          </a:p>
        </p:txBody>
      </p:sp>
    </p:spTree>
    <p:extLst>
      <p:ext uri="{BB962C8B-B14F-4D97-AF65-F5344CB8AC3E}">
        <p14:creationId xmlns:p14="http://schemas.microsoft.com/office/powerpoint/2010/main" val="251552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Good Model Governance</a:t>
            </a:r>
            <a:endParaRPr lang="en-US" sz="3600"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altLang="en-US" dirty="0"/>
              <a:t>How stressful of a stress do you really use</a:t>
            </a:r>
            <a:r>
              <a:rPr lang="en-US" altLang="en-US" dirty="0" smtClean="0"/>
              <a:t>?</a:t>
            </a:r>
          </a:p>
          <a:p>
            <a:r>
              <a:rPr lang="en-US" altLang="en-US" dirty="0" smtClean="0"/>
              <a:t>How many scenarios at each stress level?</a:t>
            </a:r>
          </a:p>
          <a:p>
            <a:r>
              <a:rPr lang="en-US" altLang="en-US" dirty="0"/>
              <a:t>The various scenarios should be </a:t>
            </a:r>
            <a:r>
              <a:rPr lang="en-US" altLang="en-US" dirty="0" smtClean="0"/>
              <a:t>scaled to be roughly </a:t>
            </a:r>
            <a:r>
              <a:rPr lang="en-US" altLang="en-US" dirty="0"/>
              <a:t>of equal severity so each of them is a meaningful exercise</a:t>
            </a:r>
          </a:p>
          <a:p>
            <a:pPr lvl="1"/>
            <a:r>
              <a:rPr lang="en-US" dirty="0"/>
              <a:t>Same stress as the </a:t>
            </a:r>
            <a:r>
              <a:rPr lang="en-US" dirty="0" smtClean="0"/>
              <a:t>CCAR Severely Adverse</a:t>
            </a:r>
            <a:endParaRPr lang="en-US" dirty="0"/>
          </a:p>
          <a:p>
            <a:pPr lvl="1"/>
            <a:r>
              <a:rPr lang="en-US" dirty="0"/>
              <a:t>Ten times worse</a:t>
            </a:r>
          </a:p>
          <a:p>
            <a:pPr lvl="1"/>
            <a:r>
              <a:rPr lang="en-US" dirty="0"/>
              <a:t>Private ownership of assets is outlawed </a:t>
            </a:r>
          </a:p>
          <a:p>
            <a:pPr marL="514350" indent="-457200"/>
            <a:r>
              <a:rPr lang="en-US" altLang="en-US" dirty="0" smtClean="0"/>
              <a:t>It should </a:t>
            </a:r>
            <a:r>
              <a:rPr lang="en-US" altLang="en-US" dirty="0"/>
              <a:t>not </a:t>
            </a:r>
            <a:r>
              <a:rPr lang="en-US" altLang="en-US" dirty="0" smtClean="0"/>
              <a:t>be clear </a:t>
            </a:r>
            <a:r>
              <a:rPr lang="en-US" altLang="en-US" dirty="0"/>
              <a:t>which scenario will dominate next </a:t>
            </a:r>
            <a:r>
              <a:rPr lang="en-US" altLang="en-US" dirty="0" smtClean="0"/>
              <a:t>time you run the stresses. </a:t>
            </a:r>
          </a:p>
          <a:p>
            <a:pPr marL="514350" indent="-457200"/>
            <a:r>
              <a:rPr lang="en-US" dirty="0" smtClean="0"/>
              <a:t>Do not penalize good hedging / diversification behavior.  </a:t>
            </a:r>
            <a:r>
              <a:rPr lang="en-US" altLang="en-US" dirty="0"/>
              <a:t>It may help to </a:t>
            </a:r>
            <a:r>
              <a:rPr lang="en-US" altLang="en-US" dirty="0" smtClean="0"/>
              <a:t>set the scaling factor </a:t>
            </a:r>
            <a:r>
              <a:rPr lang="en-US" altLang="en-US" dirty="0"/>
              <a:t>on random portfolios of the desk’s asset classes rather than on the actual hedged desk holdings, to ensure fairness.</a:t>
            </a:r>
            <a:endParaRPr lang="en-US" dirty="0"/>
          </a:p>
        </p:txBody>
      </p:sp>
    </p:spTree>
    <p:extLst>
      <p:ext uri="{BB962C8B-B14F-4D97-AF65-F5344CB8AC3E}">
        <p14:creationId xmlns:p14="http://schemas.microsoft.com/office/powerpoint/2010/main" val="2508982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Sizing a stress test</a:t>
            </a: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smtClean="0"/>
              <a:t>S&amp;P ratings are stress  tests – AAA means they think you could survive the next 1930’s US Great Depression, single-B means you can surely survive the coming year, and various levels between.  The Fed Severely Adverse scenario is roughly a BBB stress.</a:t>
            </a:r>
          </a:p>
          <a:p>
            <a:r>
              <a:rPr lang="en-US" altLang="en-US" dirty="0"/>
              <a:t>Different markets will in general react differently to the same macro-economic stress, and idiosyncratic changes that would be stressful for one market segment may be </a:t>
            </a:r>
            <a:r>
              <a:rPr lang="en-US" altLang="en-US" dirty="0" smtClean="0"/>
              <a:t>benign for </a:t>
            </a:r>
            <a:r>
              <a:rPr lang="en-US" altLang="en-US" dirty="0"/>
              <a:t>another.</a:t>
            </a:r>
          </a:p>
          <a:p>
            <a:r>
              <a:rPr lang="en-US" dirty="0" smtClean="0"/>
              <a:t>VaR is the 99</a:t>
            </a:r>
            <a:r>
              <a:rPr lang="en-US" baseline="30000" dirty="0" smtClean="0"/>
              <a:t>th</a:t>
            </a:r>
            <a:r>
              <a:rPr lang="en-US" dirty="0" smtClean="0"/>
              <a:t> % worst ten-day period, Basel II wants the loss of the 99.9</a:t>
            </a:r>
            <a:r>
              <a:rPr lang="en-US" baseline="30000" dirty="0" smtClean="0"/>
              <a:t>th</a:t>
            </a:r>
            <a:r>
              <a:rPr lang="en-US" dirty="0" smtClean="0"/>
              <a:t> % worst year, and a AA rating is often assumed to be the 99.97</a:t>
            </a:r>
            <a:r>
              <a:rPr lang="en-US" baseline="30000" dirty="0" smtClean="0"/>
              <a:t>th</a:t>
            </a:r>
            <a:r>
              <a:rPr lang="en-US" dirty="0" smtClean="0"/>
              <a:t> % worst year.</a:t>
            </a:r>
          </a:p>
          <a:p>
            <a:pPr lvl="1"/>
            <a:r>
              <a:rPr lang="en-US" dirty="0" smtClean="0"/>
              <a:t>Of course in reality no firm or nation has ever survived the third-worst year out of ten thousand.</a:t>
            </a:r>
          </a:p>
          <a:p>
            <a:pPr lvl="1"/>
            <a:r>
              <a:rPr lang="en-US" dirty="0" smtClean="0"/>
              <a:t>Show of hands – how many of you have employers that were in the same or a similar business when the Magna </a:t>
            </a:r>
            <a:r>
              <a:rPr lang="en-US" dirty="0" err="1"/>
              <a:t>C</a:t>
            </a:r>
            <a:r>
              <a:rPr lang="en-US" dirty="0" err="1" smtClean="0"/>
              <a:t>arta</a:t>
            </a:r>
            <a:r>
              <a:rPr lang="en-US" dirty="0" smtClean="0"/>
              <a:t> was signed?  When agriculture was invented?</a:t>
            </a:r>
          </a:p>
          <a:p>
            <a:r>
              <a:rPr lang="en-US" dirty="0" smtClean="0"/>
              <a:t>The more stressful a shock, the further out you have to extrapolate from historical data.</a:t>
            </a:r>
            <a:endParaRPr lang="en-US" dirty="0"/>
          </a:p>
        </p:txBody>
      </p:sp>
    </p:spTree>
    <p:extLst>
      <p:ext uri="{BB962C8B-B14F-4D97-AF65-F5344CB8AC3E}">
        <p14:creationId xmlns:p14="http://schemas.microsoft.com/office/powerpoint/2010/main" val="2781850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Acceptance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firm’s culture needs to be considered.  </a:t>
            </a:r>
          </a:p>
          <a:p>
            <a:pPr lvl="1"/>
            <a:r>
              <a:rPr lang="en-US" dirty="0" smtClean="0"/>
              <a:t>Cowboy culture – “Après </a:t>
            </a:r>
            <a:r>
              <a:rPr lang="en-US" dirty="0" err="1" smtClean="0"/>
              <a:t>moi</a:t>
            </a:r>
            <a:r>
              <a:rPr lang="en-US" dirty="0" smtClean="0"/>
              <a:t> la deluge”</a:t>
            </a:r>
          </a:p>
          <a:p>
            <a:pPr lvl="1"/>
            <a:r>
              <a:rPr lang="en-US" dirty="0" smtClean="0"/>
              <a:t>Arrogance – TBTF so it doesn’t matter</a:t>
            </a:r>
          </a:p>
          <a:p>
            <a:pPr lvl="1"/>
            <a:r>
              <a:rPr lang="en-US" dirty="0" smtClean="0"/>
              <a:t>Risk-averse – any loss causes panic and terminations</a:t>
            </a:r>
          </a:p>
          <a:p>
            <a:pPr lvl="1"/>
            <a:r>
              <a:rPr lang="en-US" dirty="0" smtClean="0"/>
              <a:t>Asperger – “We set the risk tolerance already so it is what it is.” </a:t>
            </a:r>
          </a:p>
          <a:p>
            <a:pPr lvl="2"/>
            <a:r>
              <a:rPr lang="en-US" dirty="0" smtClean="0"/>
              <a:t>Most models work like this because the calculation is simpler.</a:t>
            </a:r>
          </a:p>
          <a:p>
            <a:pPr lvl="2"/>
            <a:r>
              <a:rPr lang="en-US" dirty="0" smtClean="0"/>
              <a:t>Very few risk managers and no high executives are like this.</a:t>
            </a:r>
          </a:p>
          <a:p>
            <a:r>
              <a:rPr lang="en-US" dirty="0" smtClean="0"/>
              <a:t>For longer scenarios, will the culture be changed by the stress?  </a:t>
            </a:r>
            <a:endParaRPr lang="en-US" dirty="0"/>
          </a:p>
          <a:p>
            <a:r>
              <a:rPr lang="en-US" dirty="0" smtClean="0"/>
              <a:t>Contingency planning differs by type of stress?</a:t>
            </a:r>
          </a:p>
          <a:p>
            <a:r>
              <a:rPr lang="en-US" dirty="0" smtClean="0"/>
              <a:t>Know who your clients are.</a:t>
            </a:r>
          </a:p>
          <a:p>
            <a:r>
              <a:rPr lang="en-US" dirty="0" smtClean="0"/>
              <a:t>Detailed non-quantitative explanation of why the stress model is or isn’t validated.</a:t>
            </a:r>
            <a:endParaRPr lang="en-US" dirty="0"/>
          </a:p>
        </p:txBody>
      </p:sp>
    </p:spTree>
    <p:extLst>
      <p:ext uri="{BB962C8B-B14F-4D97-AF65-F5344CB8AC3E}">
        <p14:creationId xmlns:p14="http://schemas.microsoft.com/office/powerpoint/2010/main" val="2330161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Suggestions for Scenario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expand a shock or scenario to cover all your firm’s diverse assets and liabilities, it can help to give each scenario a short meaningful name and a back-story.  My own made-up examples:</a:t>
            </a:r>
          </a:p>
          <a:p>
            <a:pPr lvl="1"/>
            <a:r>
              <a:rPr lang="en-US" dirty="0" smtClean="0"/>
              <a:t>Euro currency breakup</a:t>
            </a:r>
          </a:p>
          <a:p>
            <a:pPr lvl="1" defTabSz="230188"/>
            <a:r>
              <a:rPr lang="en-GB" altLang="en-US" dirty="0"/>
              <a:t>US Congress can’t pass budget - US defaults</a:t>
            </a:r>
          </a:p>
          <a:p>
            <a:pPr lvl="1" defTabSz="230188"/>
            <a:r>
              <a:rPr lang="en-GB" altLang="en-US" dirty="0"/>
              <a:t>China invades Taiwan</a:t>
            </a:r>
          </a:p>
          <a:p>
            <a:pPr lvl="1" defTabSz="230188"/>
            <a:r>
              <a:rPr lang="en-GB" altLang="en-US" dirty="0"/>
              <a:t>“Mr Fusion” - free electricity</a:t>
            </a:r>
          </a:p>
          <a:p>
            <a:pPr defTabSz="230188"/>
            <a:r>
              <a:rPr lang="en-GB" altLang="en-US" dirty="0"/>
              <a:t>Be sure </a:t>
            </a:r>
            <a:r>
              <a:rPr lang="en-GB" altLang="en-US" dirty="0" smtClean="0"/>
              <a:t>the stress scenario has included </a:t>
            </a:r>
            <a:r>
              <a:rPr lang="en-GB" altLang="en-US" dirty="0"/>
              <a:t>knock-on effects on all other </a:t>
            </a:r>
            <a:r>
              <a:rPr lang="en-GB" altLang="en-US" dirty="0" smtClean="0"/>
              <a:t>markets, with plausible lags</a:t>
            </a:r>
            <a:endParaRPr lang="en-GB" altLang="en-US" dirty="0"/>
          </a:p>
          <a:p>
            <a:pPr lvl="1" defTabSz="230188"/>
            <a:r>
              <a:rPr lang="en-GB" altLang="en-US" dirty="0"/>
              <a:t>Historical correlations are irrelevant </a:t>
            </a:r>
            <a:r>
              <a:rPr lang="en-GB" altLang="en-US" dirty="0" smtClean="0"/>
              <a:t>here</a:t>
            </a:r>
          </a:p>
          <a:p>
            <a:pPr lvl="1" defTabSz="230188"/>
            <a:r>
              <a:rPr lang="en-GB" altLang="en-US" dirty="0" smtClean="0"/>
              <a:t>Delayed shocks due to fire sales by dying firms </a:t>
            </a:r>
            <a:endParaRPr lang="en-GB" altLang="en-US" dirty="0"/>
          </a:p>
          <a:p>
            <a:endParaRPr lang="en-US" dirty="0"/>
          </a:p>
        </p:txBody>
      </p:sp>
    </p:spTree>
    <p:extLst>
      <p:ext uri="{BB962C8B-B14F-4D97-AF65-F5344CB8AC3E}">
        <p14:creationId xmlns:p14="http://schemas.microsoft.com/office/powerpoint/2010/main" val="672581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Qualitative Failures of CCAR Modeling</a:t>
            </a:r>
            <a:endParaRPr lang="en-US" dirty="0"/>
          </a:p>
        </p:txBody>
      </p:sp>
      <p:sp>
        <p:nvSpPr>
          <p:cNvPr id="3" name="Content Placeholder 2"/>
          <p:cNvSpPr>
            <a:spLocks noGrp="1"/>
          </p:cNvSpPr>
          <p:nvPr>
            <p:ph idx="1"/>
          </p:nvPr>
        </p:nvSpPr>
        <p:spPr/>
        <p:txBody>
          <a:bodyPr/>
          <a:lstStyle/>
          <a:p>
            <a:r>
              <a:rPr lang="en-US" dirty="0" smtClean="0"/>
              <a:t>What would management realistically do in Q4?</a:t>
            </a:r>
          </a:p>
          <a:p>
            <a:pPr lvl="1"/>
            <a:r>
              <a:rPr lang="en-US" dirty="0" smtClean="0"/>
              <a:t>They wouldn’t know that recovery starts in Q5</a:t>
            </a:r>
          </a:p>
          <a:p>
            <a:r>
              <a:rPr lang="en-US" dirty="0" smtClean="0"/>
              <a:t>Do you know what your positions are?</a:t>
            </a:r>
          </a:p>
          <a:p>
            <a:r>
              <a:rPr lang="en-US" dirty="0" smtClean="0"/>
              <a:t>How liquid would they be?</a:t>
            </a:r>
          </a:p>
          <a:p>
            <a:endParaRPr lang="en-US" dirty="0"/>
          </a:p>
          <a:p>
            <a:r>
              <a:rPr lang="en-US" dirty="0" smtClean="0"/>
              <a:t>Cautionary tale: Auction Rate Securities</a:t>
            </a:r>
            <a:endParaRPr lang="en-US" dirty="0"/>
          </a:p>
        </p:txBody>
      </p:sp>
    </p:spTree>
    <p:extLst>
      <p:ext uri="{BB962C8B-B14F-4D97-AF65-F5344CB8AC3E}">
        <p14:creationId xmlns:p14="http://schemas.microsoft.com/office/powerpoint/2010/main" val="3255465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Underestimating Stress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493" y="1295400"/>
            <a:ext cx="7664507" cy="510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33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 Limitations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4056024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Limitations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Intended purpose of stress test should affect design – CCAR/DFAST, regulatory capital, internal risk management, Economic Capital, hedge design, befuddlement</a:t>
            </a:r>
          </a:p>
          <a:p>
            <a:r>
              <a:rPr lang="en-US" dirty="0" smtClean="0"/>
              <a:t>Next disaster not the same, but more scenarios is more safety</a:t>
            </a:r>
          </a:p>
          <a:p>
            <a:r>
              <a:rPr lang="en-US" dirty="0" smtClean="0"/>
              <a:t>If enough people don’t like the model or the scenario design it won’t be used.  This becomes a “pointless” model</a:t>
            </a:r>
          </a:p>
          <a:p>
            <a:r>
              <a:rPr lang="en-US" dirty="0" smtClean="0"/>
              <a:t>One suggestion is to get agreement on the scenario or shock from all parties before anyone knows what the result will be.  This is similar to the Operational Risk </a:t>
            </a:r>
            <a:r>
              <a:rPr lang="en-US" dirty="0"/>
              <a:t>methodology.  This will help get buy-in from model users and builders if something unfortunate turns up in your </a:t>
            </a:r>
            <a:r>
              <a:rPr lang="en-US" dirty="0" smtClean="0"/>
              <a:t>testing.</a:t>
            </a:r>
          </a:p>
          <a:p>
            <a:r>
              <a:rPr lang="en-US" dirty="0"/>
              <a:t>The key is transparency – no surprises or misrepresentation</a:t>
            </a:r>
            <a:r>
              <a:rPr lang="en-US" dirty="0" smtClean="0"/>
              <a:t>.</a:t>
            </a:r>
          </a:p>
          <a:p>
            <a:r>
              <a:rPr lang="en-US" dirty="0" smtClean="0"/>
              <a:t>Ameliorate </a:t>
            </a:r>
            <a:r>
              <a:rPr lang="en-US" dirty="0"/>
              <a:t>the governance issue of “Quants don’t run this bank”</a:t>
            </a:r>
          </a:p>
          <a:p>
            <a:endParaRPr lang="en-US" dirty="0"/>
          </a:p>
          <a:p>
            <a:pPr marL="0" indent="0">
              <a:buNone/>
            </a:pPr>
            <a:endParaRPr lang="en-US" dirty="0" smtClean="0"/>
          </a:p>
        </p:txBody>
      </p:sp>
    </p:spTree>
    <p:extLst>
      <p:ext uri="{BB962C8B-B14F-4D97-AF65-F5344CB8AC3E}">
        <p14:creationId xmlns:p14="http://schemas.microsoft.com/office/powerpoint/2010/main" val="366008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pPr marL="514350" indent="-514350">
              <a:spcBef>
                <a:spcPts val="0"/>
              </a:spcBef>
              <a:buFont typeface="+mj-lt"/>
              <a:buAutoNum type="arabicPeriod"/>
            </a:pPr>
            <a:r>
              <a:rPr lang="en-US" dirty="0" smtClean="0">
                <a:solidFill>
                  <a:srgbClr val="060606"/>
                </a:solidFill>
                <a:latin typeface="Garamond" panose="02020404030301010803" pitchFamily="18" charset="0"/>
              </a:rPr>
              <a:t> Model Risks in stress tests</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Good model governance</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Understanding model limitations/weaknesses</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Challenging models</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Applying controls</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Outcome analysis</a:t>
            </a:r>
          </a:p>
          <a:p>
            <a:endParaRPr lang="en-US" dirty="0"/>
          </a:p>
        </p:txBody>
      </p:sp>
    </p:spTree>
    <p:extLst>
      <p:ext uri="{BB962C8B-B14F-4D97-AF65-F5344CB8AC3E}">
        <p14:creationId xmlns:p14="http://schemas.microsoft.com/office/powerpoint/2010/main" val="449880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Limitations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 </a:t>
            </a:r>
            <a:r>
              <a:rPr lang="en-GB" dirty="0"/>
              <a:t>“Remember that all models are wrong; the practical question is how wrong do they have to be to not be useful</a:t>
            </a:r>
            <a:r>
              <a:rPr lang="en-GB" dirty="0" smtClean="0"/>
              <a:t>.”</a:t>
            </a:r>
          </a:p>
          <a:p>
            <a:r>
              <a:rPr lang="en-US" altLang="en-US" dirty="0"/>
              <a:t>There are no Laws of Finance. Financial data do not follow any stochastic process, but Wall Street uses heuristics – build models as if the models worked, so an approximate answer can be found.</a:t>
            </a:r>
          </a:p>
          <a:p>
            <a:r>
              <a:rPr lang="en-US" altLang="en-US" dirty="0" smtClean="0"/>
              <a:t>Models </a:t>
            </a:r>
            <a:r>
              <a:rPr lang="en-US" altLang="en-US" dirty="0"/>
              <a:t>are not intended to capture all the nuances of the real world</a:t>
            </a:r>
            <a:r>
              <a:rPr lang="en-US" altLang="en-US" dirty="0" smtClean="0"/>
              <a:t>.</a:t>
            </a:r>
          </a:p>
          <a:p>
            <a:r>
              <a:rPr lang="en-US" altLang="en-US" dirty="0"/>
              <a:t>Models are useful specifically because they omit part of messy </a:t>
            </a:r>
            <a:r>
              <a:rPr lang="en-US" altLang="en-US" dirty="0" smtClean="0"/>
              <a:t>reality </a:t>
            </a:r>
          </a:p>
          <a:p>
            <a:r>
              <a:rPr lang="en-US" altLang="en-US" dirty="0" smtClean="0"/>
              <a:t>All </a:t>
            </a:r>
            <a:r>
              <a:rPr lang="en-US" altLang="en-US" dirty="0"/>
              <a:t>models are based on one or more assumptions. </a:t>
            </a:r>
            <a:endParaRPr lang="en-US" altLang="en-US" dirty="0" smtClean="0"/>
          </a:p>
          <a:p>
            <a:pPr lvl="1"/>
            <a:r>
              <a:rPr lang="en-US" altLang="en-US" dirty="0"/>
              <a:t>Models are just a formalized version of the model designer’s intuition</a:t>
            </a:r>
            <a:r>
              <a:rPr lang="en-US" altLang="en-US" dirty="0" smtClean="0"/>
              <a:t>.</a:t>
            </a:r>
            <a:endParaRPr lang="en-US" altLang="en-US" dirty="0"/>
          </a:p>
          <a:p>
            <a:r>
              <a:rPr lang="en-US" altLang="en-US" dirty="0"/>
              <a:t>Models are never “valid” in an absolute sense.  They rely on assumptions about the behavior of people, organizations, acts of the natural world, and the use of other models by market participants. </a:t>
            </a:r>
          </a:p>
          <a:p>
            <a:r>
              <a:rPr lang="en-US" altLang="en-US" dirty="0"/>
              <a:t>A model is a mixture of behavioral psychology, statistics, numerical methods, and subjective opinions, and some parts of any model are dictated by law, regulation, or company policy.  Validation of </a:t>
            </a:r>
            <a:r>
              <a:rPr lang="en-US" altLang="en-US" dirty="0" smtClean="0"/>
              <a:t>CCAR </a:t>
            </a:r>
            <a:r>
              <a:rPr lang="en-US" altLang="en-US" dirty="0"/>
              <a:t>regulations is out of scope for any model’s validation.</a:t>
            </a:r>
          </a:p>
        </p:txBody>
      </p:sp>
    </p:spTree>
    <p:extLst>
      <p:ext uri="{BB962C8B-B14F-4D97-AF65-F5344CB8AC3E}">
        <p14:creationId xmlns:p14="http://schemas.microsoft.com/office/powerpoint/2010/main" val="17992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Your First Model - Eyesight</a:t>
            </a:r>
          </a:p>
        </p:txBody>
      </p:sp>
      <p:sp>
        <p:nvSpPr>
          <p:cNvPr id="173059" name="Rectangle 3"/>
          <p:cNvSpPr>
            <a:spLocks noGrp="1" noChangeArrowheads="1"/>
          </p:cNvSpPr>
          <p:nvPr>
            <p:ph idx="1"/>
          </p:nvPr>
        </p:nvSpPr>
        <p:spPr>
          <a:xfrm>
            <a:off x="457200" y="1219200"/>
            <a:ext cx="8229600" cy="4906963"/>
          </a:xfrm>
        </p:spPr>
        <p:txBody>
          <a:bodyPr>
            <a:normAutofit fontScale="92500" lnSpcReduction="10000"/>
          </a:bodyPr>
          <a:lstStyle/>
          <a:p>
            <a:pPr>
              <a:lnSpc>
                <a:spcPct val="110000"/>
              </a:lnSpc>
            </a:pPr>
            <a:r>
              <a:rPr lang="en-US" sz="2000" dirty="0"/>
              <a:t>Look at another person’s face.  </a:t>
            </a:r>
            <a:r>
              <a:rPr lang="en-US" sz="2000" dirty="0" smtClean="0"/>
              <a:t>Every </a:t>
            </a:r>
            <a:r>
              <a:rPr lang="en-US" sz="2000" dirty="0"/>
              <a:t>few seconds, you will see their eyelids as they blink.  </a:t>
            </a:r>
            <a:r>
              <a:rPr lang="en-US" sz="2000" dirty="0" smtClean="0"/>
              <a:t>You, too, </a:t>
            </a:r>
            <a:r>
              <a:rPr lang="en-US" sz="2000" dirty="0"/>
              <a:t>blink every 2 – 10 seconds.  Does your perception of the outside world include the reality of it disappearing briefly when you </a:t>
            </a:r>
            <a:r>
              <a:rPr lang="en-US" sz="2000" dirty="0" smtClean="0"/>
              <a:t>blink, and seeing your eyelids?</a:t>
            </a:r>
            <a:endParaRPr lang="en-US" sz="2000" dirty="0"/>
          </a:p>
          <a:p>
            <a:pPr>
              <a:lnSpc>
                <a:spcPct val="110000"/>
              </a:lnSpc>
            </a:pPr>
            <a:r>
              <a:rPr lang="en-US" sz="2000" dirty="0"/>
              <a:t>It does not.  Your vision </a:t>
            </a:r>
            <a:r>
              <a:rPr lang="en-US" sz="2000" u="sng" dirty="0"/>
              <a:t>model</a:t>
            </a:r>
            <a:r>
              <a:rPr lang="en-US" sz="2000" dirty="0"/>
              <a:t> is hardwired to disregard the momentary blackouts caused by blinking.  What you perceive is a somewhat idealized model of what photons do or don’t hit your retina.</a:t>
            </a:r>
          </a:p>
          <a:p>
            <a:pPr>
              <a:lnSpc>
                <a:spcPct val="110000"/>
              </a:lnSpc>
            </a:pPr>
            <a:r>
              <a:rPr lang="en-US" sz="2000" dirty="0"/>
              <a:t>My point </a:t>
            </a:r>
            <a:r>
              <a:rPr lang="en-US" sz="2000" dirty="0" smtClean="0"/>
              <a:t>is </a:t>
            </a:r>
            <a:r>
              <a:rPr lang="en-US" sz="2000" dirty="0"/>
              <a:t>that models are not reality even when you think they are, and that their deliberate omissions may be helpful and desirable.  Simplification to emphasize what’s important is a good thing</a:t>
            </a:r>
            <a:r>
              <a:rPr lang="en-US" sz="2000" dirty="0" smtClean="0"/>
              <a:t>.</a:t>
            </a:r>
          </a:p>
          <a:p>
            <a:pPr>
              <a:lnSpc>
                <a:spcPct val="110000"/>
              </a:lnSpc>
            </a:pPr>
            <a:r>
              <a:rPr lang="en-US" sz="2000" dirty="0" smtClean="0"/>
              <a:t>The above does not mean that your vision is invalid, except that for optical illusions it does mean what you see is not appropriate to what’s there.</a:t>
            </a:r>
          </a:p>
          <a:p>
            <a:pPr>
              <a:lnSpc>
                <a:spcPct val="110000"/>
              </a:lnSpc>
            </a:pPr>
            <a:r>
              <a:rPr lang="en-US" sz="2000" dirty="0" smtClean="0"/>
              <a:t>Like all models, there are boundaries to where your vision model can be relied on – push it far enough and it falls off the cliff.</a:t>
            </a:r>
          </a:p>
          <a:p>
            <a:pPr>
              <a:lnSpc>
                <a:spcPct val="110000"/>
              </a:lnSpc>
            </a:pPr>
            <a:r>
              <a:rPr lang="en-US" sz="2000" dirty="0" smtClean="0"/>
              <a:t>An important way of challenging a model is to find how far away the cliff is.</a:t>
            </a:r>
            <a:endParaRPr lang="en-US" sz="2000" dirty="0"/>
          </a:p>
          <a:p>
            <a:pPr>
              <a:lnSpc>
                <a:spcPct val="110000"/>
              </a:lnSpc>
            </a:pPr>
            <a:endParaRPr lang="en-US" dirty="0"/>
          </a:p>
        </p:txBody>
      </p:sp>
    </p:spTree>
    <p:extLst>
      <p:ext uri="{BB962C8B-B14F-4D97-AF65-F5344CB8AC3E}">
        <p14:creationId xmlns:p14="http://schemas.microsoft.com/office/powerpoint/2010/main" val="216441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Long histories</a:t>
            </a:r>
            <a:endParaRPr lang="en-US" sz="3200"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“History never repeats itself, but it rhymes” – misattributed to Mark Twain.</a:t>
            </a:r>
          </a:p>
          <a:p>
            <a:r>
              <a:rPr lang="en-US" dirty="0" smtClean="0"/>
              <a:t>No historical calibration using a currency with a pegged FX rate can predict the consequences of the peg breaking.</a:t>
            </a:r>
          </a:p>
          <a:p>
            <a:pPr lvl="1"/>
            <a:r>
              <a:rPr lang="en-US" dirty="0" smtClean="0"/>
              <a:t>What would you predict for the Greek drachma exchange rate in 2016?</a:t>
            </a:r>
          </a:p>
          <a:p>
            <a:pPr lvl="1"/>
            <a:r>
              <a:rPr lang="en-US" dirty="0" smtClean="0"/>
              <a:t>What was the effect on the Euro-GBP exchange rate of the Norman conquest of 1066?  This is inside the 99.9</a:t>
            </a:r>
            <a:r>
              <a:rPr lang="en-US" baseline="30000" dirty="0" smtClean="0"/>
              <a:t>th</a:t>
            </a:r>
            <a:r>
              <a:rPr lang="en-US" dirty="0" smtClean="0"/>
              <a:t> percentile of one year changes.</a:t>
            </a:r>
          </a:p>
          <a:p>
            <a:r>
              <a:rPr lang="en-US" dirty="0" smtClean="0"/>
              <a:t>I suggest using as long a history as you can get, and possibly using similar assets’ histories as proxies to get as many observations of the tails as possible.</a:t>
            </a:r>
          </a:p>
          <a:p>
            <a:endParaRPr lang="en-US" dirty="0">
              <a:latin typeface="Garamond" panose="02020404030301010803" pitchFamily="18" charset="0"/>
            </a:endParaRPr>
          </a:p>
        </p:txBody>
      </p:sp>
    </p:spTree>
    <p:extLst>
      <p:ext uri="{BB962C8B-B14F-4D97-AF65-F5344CB8AC3E}">
        <p14:creationId xmlns:p14="http://schemas.microsoft.com/office/powerpoint/2010/main" val="2066359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Challenging Models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63861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Models</a:t>
            </a:r>
            <a:endParaRPr lang="en-US" dirty="0"/>
          </a:p>
        </p:txBody>
      </p:sp>
      <p:sp>
        <p:nvSpPr>
          <p:cNvPr id="3" name="Content Placeholder 2"/>
          <p:cNvSpPr>
            <a:spLocks noGrp="1"/>
          </p:cNvSpPr>
          <p:nvPr>
            <p:ph idx="1"/>
          </p:nvPr>
        </p:nvSpPr>
        <p:spPr/>
        <p:txBody>
          <a:bodyPr/>
          <a:lstStyle/>
          <a:p>
            <a:r>
              <a:rPr lang="en-US" dirty="0" smtClean="0"/>
              <a:t>There are two distinct things to challenge for validation of a stress test </a:t>
            </a:r>
          </a:p>
          <a:p>
            <a:pPr marL="514350" indent="-514350">
              <a:buFont typeface="+mj-lt"/>
              <a:buAutoNum type="arabicPeriod"/>
            </a:pPr>
            <a:r>
              <a:rPr lang="en-US" dirty="0" smtClean="0"/>
              <a:t>Is the shock or scenario plausible? Is it severe enough?</a:t>
            </a:r>
          </a:p>
          <a:p>
            <a:pPr marL="514350" indent="-514350">
              <a:buFont typeface="+mj-lt"/>
              <a:buAutoNum type="arabicPeriod"/>
            </a:pPr>
            <a:r>
              <a:rPr lang="en-US" dirty="0" smtClean="0"/>
              <a:t>Given the stress, do the pricing, hedging,  management reaction, etc., models seem appropriate?  Do they still work in 2015, even if they might have worked in 2008?</a:t>
            </a:r>
            <a:endParaRPr lang="en-US" dirty="0"/>
          </a:p>
        </p:txBody>
      </p:sp>
    </p:spTree>
    <p:extLst>
      <p:ext uri="{BB962C8B-B14F-4D97-AF65-F5344CB8AC3E}">
        <p14:creationId xmlns:p14="http://schemas.microsoft.com/office/powerpoint/2010/main" val="983916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smtClean="0"/>
              <a:t>Prestidigitation - Elephant in the room</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058430"/>
            <a:ext cx="4114800" cy="5409166"/>
          </a:xfrm>
          <a:noFill/>
          <a:ln/>
        </p:spPr>
      </p:pic>
    </p:spTree>
    <p:extLst>
      <p:ext uri="{BB962C8B-B14F-4D97-AF65-F5344CB8AC3E}">
        <p14:creationId xmlns:p14="http://schemas.microsoft.com/office/powerpoint/2010/main" val="3803215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Egg Question</a:t>
            </a:r>
            <a:endParaRPr lang="en-US" dirty="0">
              <a:latin typeface="Garamond" panose="02020404030301010803"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lvl="0"/>
            <a:r>
              <a:rPr lang="en-US" dirty="0"/>
              <a:t>Farmer Gray’s Organic Free-Range Eggs come from his small flock of ~300 hens on his small property on Long Island (note this is a fictitious example).  Because of their outstanding quality, he charges $1.50 per egg, which is far more than the cost of supermarket eggs.</a:t>
            </a:r>
          </a:p>
          <a:p>
            <a:r>
              <a:rPr lang="en-US" dirty="0"/>
              <a:t>a.	How much would a box of a dozen eggs cost?   </a:t>
            </a:r>
          </a:p>
          <a:p>
            <a:r>
              <a:rPr lang="en-US" dirty="0"/>
              <a:t>b.	How much would a truckload of a million eggs cost? </a:t>
            </a:r>
            <a:endParaRPr lang="en-US" dirty="0">
              <a:latin typeface="Garamond" panose="02020404030301010803" pitchFamily="18" charset="0"/>
            </a:endParaRPr>
          </a:p>
        </p:txBody>
      </p:sp>
    </p:spTree>
    <p:extLst>
      <p:ext uri="{BB962C8B-B14F-4D97-AF65-F5344CB8AC3E}">
        <p14:creationId xmlns:p14="http://schemas.microsoft.com/office/powerpoint/2010/main" val="4119146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Models are hard to build</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a:t>Most of us have deadlines to meet. Very complex models are harder to implement and take longer to validate</a:t>
            </a:r>
            <a:r>
              <a:rPr lang="en-US" dirty="0" smtClean="0"/>
              <a:t>.</a:t>
            </a:r>
          </a:p>
          <a:p>
            <a:r>
              <a:rPr lang="en-US" dirty="0"/>
              <a:t> </a:t>
            </a:r>
            <a:r>
              <a:rPr lang="en-US" dirty="0" smtClean="0"/>
              <a:t>If the model is </a:t>
            </a:r>
            <a:r>
              <a:rPr lang="en-US" dirty="0"/>
              <a:t>incomprehensible to the intended user, </a:t>
            </a:r>
            <a:r>
              <a:rPr lang="en-US" dirty="0" smtClean="0"/>
              <a:t>it may </a:t>
            </a:r>
            <a:r>
              <a:rPr lang="en-US" dirty="0"/>
              <a:t>not get used.  </a:t>
            </a:r>
            <a:r>
              <a:rPr lang="en-US" dirty="0" smtClean="0"/>
              <a:t>Is the model a good compromise </a:t>
            </a:r>
            <a:r>
              <a:rPr lang="en-US" dirty="0"/>
              <a:t>between showing off </a:t>
            </a:r>
            <a:r>
              <a:rPr lang="en-US" dirty="0" smtClean="0"/>
              <a:t>the developer’s quant skills </a:t>
            </a:r>
            <a:r>
              <a:rPr lang="en-US" dirty="0"/>
              <a:t>and giving the users </a:t>
            </a:r>
            <a:r>
              <a:rPr lang="en-US" dirty="0" smtClean="0"/>
              <a:t>an appropriate tool?</a:t>
            </a:r>
          </a:p>
          <a:p>
            <a:r>
              <a:rPr lang="en-US" dirty="0" smtClean="0"/>
              <a:t>Is the stress a good match for the firm’s positions?</a:t>
            </a:r>
            <a:endParaRPr lang="en-US" dirty="0"/>
          </a:p>
          <a:p>
            <a:r>
              <a:rPr lang="en-US" dirty="0"/>
              <a:t>Remember Hofstadter’s Rule, which states that everything takes longer than you think it will, even after you take Hofstadter’s Rule into account.</a:t>
            </a:r>
          </a:p>
          <a:p>
            <a:r>
              <a:rPr lang="en-US" dirty="0"/>
              <a:t>The fundamental law of the universe is Murphy’s Law, stated by Feynman for quantum mechanics as “Anything not forbidden is compulsory.”</a:t>
            </a:r>
          </a:p>
          <a:p>
            <a:endParaRPr lang="en-US" dirty="0"/>
          </a:p>
        </p:txBody>
      </p:sp>
    </p:spTree>
    <p:extLst>
      <p:ext uri="{BB962C8B-B14F-4D97-AF65-F5344CB8AC3E}">
        <p14:creationId xmlns:p14="http://schemas.microsoft.com/office/powerpoint/2010/main" val="75926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More ways to challenge</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Consistency with similar models</a:t>
            </a:r>
          </a:p>
          <a:p>
            <a:r>
              <a:rPr lang="en-US" dirty="0" smtClean="0"/>
              <a:t>Complete, well-reasoned rationale for all assumptions and developmental decisions</a:t>
            </a:r>
          </a:p>
          <a:p>
            <a:r>
              <a:rPr lang="en-US" dirty="0" smtClean="0"/>
              <a:t>Reproducible results</a:t>
            </a:r>
          </a:p>
          <a:p>
            <a:r>
              <a:rPr lang="en-US" dirty="0" smtClean="0"/>
              <a:t>Small changes to stress produce small changes to results</a:t>
            </a:r>
          </a:p>
          <a:p>
            <a:pPr lvl="1"/>
            <a:r>
              <a:rPr lang="en-US" dirty="0" smtClean="0"/>
              <a:t>Except when they don’t </a:t>
            </a:r>
          </a:p>
          <a:p>
            <a:pPr lvl="2"/>
            <a:r>
              <a:rPr lang="en-US" dirty="0" smtClean="0"/>
              <a:t>these are called critical parameters or </a:t>
            </a:r>
            <a:r>
              <a:rPr lang="en-US" dirty="0"/>
              <a:t>critical values </a:t>
            </a:r>
          </a:p>
          <a:p>
            <a:pPr lvl="2"/>
            <a:r>
              <a:rPr lang="en-US" dirty="0" smtClean="0"/>
              <a:t>a </a:t>
            </a:r>
            <a:r>
              <a:rPr lang="en-US" dirty="0"/>
              <a:t>slight change in a critical parameter causes a large and/or discontinuous </a:t>
            </a:r>
            <a:r>
              <a:rPr lang="en-US" dirty="0" smtClean="0"/>
              <a:t>change in results</a:t>
            </a:r>
          </a:p>
          <a:p>
            <a:pPr lvl="1"/>
            <a:r>
              <a:rPr lang="en-US" dirty="0" smtClean="0"/>
              <a:t>Some </a:t>
            </a:r>
            <a:r>
              <a:rPr lang="en-US" altLang="en-US" dirty="0"/>
              <a:t>scenarios </a:t>
            </a:r>
            <a:r>
              <a:rPr lang="en-US" altLang="en-US" dirty="0" smtClean="0"/>
              <a:t>just </a:t>
            </a:r>
            <a:r>
              <a:rPr lang="en-US" altLang="en-US" dirty="0"/>
              <a:t>barely trigger, or just barely miss triggering, any knock-outs, contingencies, turbo-</a:t>
            </a:r>
            <a:r>
              <a:rPr lang="en-US" altLang="en-US" dirty="0" err="1"/>
              <a:t>ing</a:t>
            </a:r>
            <a:r>
              <a:rPr lang="en-US" altLang="en-US" dirty="0"/>
              <a:t>, </a:t>
            </a:r>
            <a:r>
              <a:rPr lang="en-US" altLang="en-US" dirty="0" smtClean="0"/>
              <a:t>covenants, etc.,  </a:t>
            </a:r>
            <a:r>
              <a:rPr lang="en-US" altLang="en-US" dirty="0"/>
              <a:t>in the </a:t>
            </a:r>
            <a:r>
              <a:rPr lang="en-US" altLang="en-US" dirty="0" smtClean="0"/>
              <a:t>portfolio being </a:t>
            </a:r>
            <a:r>
              <a:rPr lang="en-US" altLang="en-US" dirty="0"/>
              <a:t>modeled</a:t>
            </a:r>
            <a:r>
              <a:rPr lang="en-US" altLang="en-US" dirty="0" smtClean="0"/>
              <a:t>.</a:t>
            </a:r>
          </a:p>
          <a:p>
            <a:pPr lvl="1"/>
            <a:r>
              <a:rPr lang="en-US" altLang="en-US" dirty="0" smtClean="0"/>
              <a:t>Is the intended use to hover just at that breaking point? </a:t>
            </a:r>
            <a:endParaRPr lang="en-US" dirty="0"/>
          </a:p>
        </p:txBody>
      </p:sp>
    </p:spTree>
    <p:extLst>
      <p:ext uri="{BB962C8B-B14F-4D97-AF65-F5344CB8AC3E}">
        <p14:creationId xmlns:p14="http://schemas.microsoft.com/office/powerpoint/2010/main" val="3860407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Applying Controls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6140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 Risks in Stress Tests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38261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Applying Controls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Be sure that there is an audit trail for everything.</a:t>
            </a:r>
          </a:p>
          <a:p>
            <a:r>
              <a:rPr lang="en-US" dirty="0" smtClean="0"/>
              <a:t>Was the development process, the implementation, the inputs, outputs, overrides, etc. fully documented and signed off according to your firm’s policies?</a:t>
            </a:r>
          </a:p>
          <a:p>
            <a:r>
              <a:rPr lang="en-US" dirty="0" smtClean="0"/>
              <a:t>Were any overrides done “outside the model” to evade detection or to soften the blow of the stress?</a:t>
            </a:r>
          </a:p>
          <a:p>
            <a:r>
              <a:rPr lang="en-US" dirty="0" smtClean="0"/>
              <a:t>Was the validation rigorous enough?  Can you prove that it was more than a “light touch, just kick the tires” cursory effort?</a:t>
            </a:r>
          </a:p>
          <a:p>
            <a:r>
              <a:rPr lang="en-US" dirty="0" smtClean="0"/>
              <a:t>Were the stress results communicated properly as intended, and signed off by the right people?</a:t>
            </a:r>
            <a:endParaRPr lang="en-US" dirty="0"/>
          </a:p>
        </p:txBody>
      </p:sp>
    </p:spTree>
    <p:extLst>
      <p:ext uri="{BB962C8B-B14F-4D97-AF65-F5344CB8AC3E}">
        <p14:creationId xmlns:p14="http://schemas.microsoft.com/office/powerpoint/2010/main" val="2087868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200" y="228600"/>
            <a:ext cx="8156575" cy="685800"/>
          </a:xfrm>
        </p:spPr>
        <p:txBody>
          <a:bodyPr>
            <a:noAutofit/>
          </a:bodyPr>
          <a:lstStyle/>
          <a:p>
            <a:r>
              <a:rPr lang="en-US" altLang="en-US" sz="2800" dirty="0"/>
              <a:t>Some </a:t>
            </a:r>
            <a:r>
              <a:rPr lang="en-US" altLang="en-US" sz="2800" dirty="0" smtClean="0"/>
              <a:t>Decisions </a:t>
            </a:r>
            <a:r>
              <a:rPr lang="en-US" altLang="en-US" sz="2800" dirty="0"/>
              <a:t>May Have Been </a:t>
            </a:r>
            <a:r>
              <a:rPr lang="en-US" altLang="en-US" sz="2800" dirty="0" smtClean="0"/>
              <a:t>Made For </a:t>
            </a:r>
            <a:r>
              <a:rPr lang="en-US" altLang="en-US" sz="2800" dirty="0"/>
              <a:t>Odd Reasons</a:t>
            </a:r>
          </a:p>
        </p:txBody>
      </p:sp>
      <p:pic>
        <p:nvPicPr>
          <p:cNvPr id="32768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143000"/>
            <a:ext cx="7200900" cy="5259388"/>
          </a:xfrm>
          <a:noFill/>
          <a:ln/>
          <a:extLst>
            <a:ext uri="{91240B29-F687-4F45-9708-019B960494DF}">
              <a14:hiddenLine xmlns:a14="http://schemas.microsoft.com/office/drawing/2010/main" w="19050">
                <a:solidFill>
                  <a:schemeClr val="tx1"/>
                </a:solidFill>
                <a:miter lim="800000"/>
                <a:headEnd/>
                <a:tailEnd/>
              </a14:hiddenLine>
            </a:ext>
          </a:extLst>
        </p:spPr>
      </p:pic>
    </p:spTree>
    <p:extLst>
      <p:ext uri="{BB962C8B-B14F-4D97-AF65-F5344CB8AC3E}">
        <p14:creationId xmlns:p14="http://schemas.microsoft.com/office/powerpoint/2010/main" val="1681616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Outcomes Analysis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4294279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Outcomes analysis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The purpose of running a stress is to get some results that go into some report or decision-making process; otherwise it was pointless</a:t>
            </a:r>
          </a:p>
          <a:p>
            <a:r>
              <a:rPr lang="en-US" dirty="0" smtClean="0"/>
              <a:t>The intended purpose of the stress test should have been decided and documented before it was run.</a:t>
            </a:r>
          </a:p>
          <a:p>
            <a:pPr lvl="1"/>
            <a:r>
              <a:rPr lang="en-US" dirty="0" smtClean="0"/>
              <a:t>CCAR to show the Fed and the public that your institution can survive the mandated stress and you understand how your business would work in those stressful times</a:t>
            </a:r>
          </a:p>
          <a:p>
            <a:pPr lvl="1"/>
            <a:r>
              <a:rPr lang="en-US" dirty="0" smtClean="0"/>
              <a:t>Shocks to set limits or stop-loss hedges</a:t>
            </a:r>
          </a:p>
          <a:p>
            <a:pPr lvl="1"/>
            <a:r>
              <a:rPr lang="en-US" dirty="0" smtClean="0"/>
              <a:t>Economic Capital – how much will a huge stress hurt?</a:t>
            </a:r>
            <a:endParaRPr lang="en-US" dirty="0"/>
          </a:p>
        </p:txBody>
      </p:sp>
    </p:spTree>
    <p:extLst>
      <p:ext uri="{BB962C8B-B14F-4D97-AF65-F5344CB8AC3E}">
        <p14:creationId xmlns:p14="http://schemas.microsoft.com/office/powerpoint/2010/main" val="1583818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Outcomes analysis by backtesting</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You hopefully will not experience a stress so severe that you can accurately compare the results of a predicted stress to what actually happened.</a:t>
            </a:r>
          </a:p>
          <a:p>
            <a:r>
              <a:rPr lang="en-US" dirty="0" smtClean="0"/>
              <a:t>Since you can’t do a backtest, the analysis has to be somewhat qualitative and subjective.  </a:t>
            </a:r>
          </a:p>
          <a:p>
            <a:r>
              <a:rPr lang="en-US" dirty="0" smtClean="0"/>
              <a:t>One key takeaway from a well-designed stress test is that the various stressed risk-taking units of the firm can decide whether they need to change their positions or their behavior in light of the stress test results.</a:t>
            </a:r>
            <a:endParaRPr lang="en-US" dirty="0"/>
          </a:p>
        </p:txBody>
      </p:sp>
    </p:spTree>
    <p:extLst>
      <p:ext uri="{BB962C8B-B14F-4D97-AF65-F5344CB8AC3E}">
        <p14:creationId xmlns:p14="http://schemas.microsoft.com/office/powerpoint/2010/main" val="1512109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Rabin’s Rules for Success</a:t>
            </a:r>
            <a:endParaRPr lang="en-US" dirty="0"/>
          </a:p>
        </p:txBody>
      </p:sp>
      <p:sp>
        <p:nvSpPr>
          <p:cNvPr id="3" name="Content Placeholder 2"/>
          <p:cNvSpPr>
            <a:spLocks noGrp="1"/>
          </p:cNvSpPr>
          <p:nvPr>
            <p:ph idx="1"/>
          </p:nvPr>
        </p:nvSpPr>
        <p:spPr>
          <a:xfrm>
            <a:off x="457200" y="838200"/>
            <a:ext cx="8229600" cy="5287963"/>
          </a:xfrm>
        </p:spPr>
        <p:txBody>
          <a:bodyPr>
            <a:noAutofit/>
          </a:bodyPr>
          <a:lstStyle/>
          <a:p>
            <a:pPr marL="0" indent="0">
              <a:buNone/>
            </a:pPr>
            <a:r>
              <a:rPr lang="en-US" sz="1600" dirty="0"/>
              <a:t>(</a:t>
            </a:r>
            <a:r>
              <a:rPr lang="en-US" sz="1800" dirty="0"/>
              <a:t>Mike Rabin was my boss in 1991</a:t>
            </a:r>
            <a:r>
              <a:rPr lang="en-US" sz="1800" dirty="0" smtClean="0"/>
              <a:t>)</a:t>
            </a:r>
            <a:endParaRPr lang="en-US" sz="1800" dirty="0"/>
          </a:p>
          <a:p>
            <a:pPr marL="0" indent="0">
              <a:buNone/>
            </a:pPr>
            <a:r>
              <a:rPr lang="en-US" sz="1800" dirty="0"/>
              <a:t>Curiously, an electrician who installed an outlet in my basement had these same 3 rules for his work.</a:t>
            </a:r>
          </a:p>
          <a:p>
            <a:pPr marL="0" indent="0">
              <a:buNone/>
            </a:pPr>
            <a:endParaRPr lang="en-US" sz="1800" dirty="0"/>
          </a:p>
          <a:p>
            <a:pPr marL="0" indent="0">
              <a:buNone/>
            </a:pPr>
            <a:r>
              <a:rPr lang="en-US" sz="1800" dirty="0"/>
              <a:t>1.                     </a:t>
            </a:r>
            <a:r>
              <a:rPr lang="en-US" sz="1800" b="1" dirty="0"/>
              <a:t>Pay </a:t>
            </a:r>
            <a:r>
              <a:rPr lang="en-US" sz="1800" b="1" dirty="0" smtClean="0"/>
              <a:t>Attention</a:t>
            </a:r>
            <a:endParaRPr lang="en-US" sz="1800" b="1" dirty="0"/>
          </a:p>
          <a:p>
            <a:pPr marL="0" indent="0">
              <a:buNone/>
            </a:pPr>
            <a:r>
              <a:rPr lang="en-US" sz="1800" dirty="0"/>
              <a:t>What are the features you are trying to model? Did you use the right </a:t>
            </a:r>
            <a:r>
              <a:rPr lang="en-US" sz="1800" dirty="0" smtClean="0"/>
              <a:t>currency </a:t>
            </a:r>
            <a:r>
              <a:rPr lang="en-US" sz="1800" dirty="0"/>
              <a:t>conventions? What did the </a:t>
            </a:r>
            <a:r>
              <a:rPr lang="en-US" sz="1800" dirty="0" smtClean="0"/>
              <a:t>documentation </a:t>
            </a:r>
            <a:r>
              <a:rPr lang="en-US" sz="1800" dirty="0"/>
              <a:t>actually ask for</a:t>
            </a:r>
            <a:r>
              <a:rPr lang="en-US" sz="1800" dirty="0" smtClean="0"/>
              <a:t>?</a:t>
            </a:r>
            <a:endParaRPr lang="en-US" sz="1800" dirty="0"/>
          </a:p>
          <a:p>
            <a:pPr marL="0" indent="0">
              <a:buNone/>
            </a:pPr>
            <a:r>
              <a:rPr lang="en-US" sz="1800" dirty="0"/>
              <a:t>2.                     </a:t>
            </a:r>
            <a:r>
              <a:rPr lang="en-US" sz="1800" b="1" dirty="0"/>
              <a:t>Think About What You Are </a:t>
            </a:r>
            <a:r>
              <a:rPr lang="en-US" sz="1800" b="1" dirty="0" smtClean="0"/>
              <a:t>Doing</a:t>
            </a:r>
            <a:endParaRPr lang="en-US" sz="1800" b="1" dirty="0"/>
          </a:p>
          <a:p>
            <a:pPr marL="0" indent="0">
              <a:buNone/>
            </a:pPr>
            <a:r>
              <a:rPr lang="en-US" sz="1800" dirty="0"/>
              <a:t>You are going to dinner at </a:t>
            </a:r>
            <a:r>
              <a:rPr lang="en-US" sz="1800" dirty="0" err="1"/>
              <a:t>Nobu</a:t>
            </a:r>
            <a:r>
              <a:rPr lang="en-US" sz="1800" dirty="0"/>
              <a:t> in an hour, and the TV in the kitchenette is broadcasting your favorite team’s tie-breaking game. Neither of these should affect the nesting of parentheses on your if statement</a:t>
            </a:r>
            <a:r>
              <a:rPr lang="en-US" sz="1800" dirty="0" smtClean="0"/>
              <a:t>.</a:t>
            </a:r>
            <a:endParaRPr lang="en-US" sz="1800" dirty="0"/>
          </a:p>
          <a:p>
            <a:pPr marL="0" indent="0">
              <a:buNone/>
            </a:pPr>
            <a:r>
              <a:rPr lang="en-US" sz="1800" dirty="0"/>
              <a:t>3.                     </a:t>
            </a:r>
            <a:r>
              <a:rPr lang="en-US" sz="1800" b="1" dirty="0"/>
              <a:t>Double-Check Your </a:t>
            </a:r>
            <a:r>
              <a:rPr lang="en-US" sz="1800" b="1" dirty="0" smtClean="0"/>
              <a:t>Work</a:t>
            </a:r>
            <a:endParaRPr lang="en-US" sz="1800" b="1" dirty="0"/>
          </a:p>
          <a:p>
            <a:pPr marL="0" indent="0">
              <a:buNone/>
            </a:pPr>
            <a:r>
              <a:rPr lang="en-US" sz="1800" dirty="0"/>
              <a:t>Limiting cases and </a:t>
            </a:r>
            <a:r>
              <a:rPr lang="en-US" sz="1800" dirty="0" smtClean="0"/>
              <a:t>“toy” simulations</a:t>
            </a:r>
            <a:endParaRPr lang="en-US" sz="1800" dirty="0"/>
          </a:p>
          <a:p>
            <a:pPr marL="0" indent="0">
              <a:buNone/>
            </a:pPr>
            <a:r>
              <a:rPr lang="en-US" sz="1800" dirty="0"/>
              <a:t>Benchmarking against other </a:t>
            </a:r>
            <a:r>
              <a:rPr lang="en-US" sz="1800" dirty="0" smtClean="0"/>
              <a:t>models</a:t>
            </a:r>
            <a:endParaRPr lang="en-US" sz="1800" dirty="0"/>
          </a:p>
          <a:p>
            <a:pPr marL="0" indent="0">
              <a:buNone/>
            </a:pPr>
            <a:r>
              <a:rPr lang="en-US" sz="1800" dirty="0"/>
              <a:t>Compiler warning messages, rereading the </a:t>
            </a:r>
            <a:r>
              <a:rPr lang="en-US" sz="1800" dirty="0" smtClean="0"/>
              <a:t>regulations, </a:t>
            </a:r>
            <a:r>
              <a:rPr lang="en-US" sz="1800" dirty="0"/>
              <a:t>etc.</a:t>
            </a:r>
          </a:p>
          <a:p>
            <a:pPr marL="0" indent="0">
              <a:buNone/>
            </a:pPr>
            <a:r>
              <a:rPr lang="en-US" sz="1800" dirty="0" smtClean="0"/>
              <a:t>A </a:t>
            </a:r>
            <a:r>
              <a:rPr lang="en-US" sz="1800" dirty="0"/>
              <a:t>second set of eyes (independent validation)</a:t>
            </a:r>
          </a:p>
        </p:txBody>
      </p:sp>
    </p:spTree>
    <p:extLst>
      <p:ext uri="{BB962C8B-B14F-4D97-AF65-F5344CB8AC3E}">
        <p14:creationId xmlns:p14="http://schemas.microsoft.com/office/powerpoint/2010/main" val="2489480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Digression – Why the cat pictures?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a:t>One goal of any speaker is to maximize the                Eye-to-Chin Ratio </a:t>
            </a:r>
          </a:p>
          <a:p>
            <a:pPr lvl="1"/>
            <a:r>
              <a:rPr lang="en-US" dirty="0"/>
              <a:t>How many people are looking at you</a:t>
            </a:r>
          </a:p>
          <a:p>
            <a:pPr lvl="1"/>
            <a:r>
              <a:rPr lang="en-US" dirty="0"/>
              <a:t>How many slumped back asleep and showing off their chins</a:t>
            </a:r>
          </a:p>
          <a:p>
            <a:pPr lvl="1"/>
            <a:r>
              <a:rPr lang="en-US" dirty="0"/>
              <a:t>(Some measures include the number slumped forward asleep to show off how well their hair is parted)</a:t>
            </a:r>
          </a:p>
          <a:p>
            <a:r>
              <a:rPr lang="en-US" dirty="0"/>
              <a:t>Cute cat pictures </a:t>
            </a:r>
            <a:r>
              <a:rPr lang="en-US" dirty="0" smtClean="0"/>
              <a:t>help keep the audience awake</a:t>
            </a:r>
            <a:endParaRPr lang="en-US" dirty="0"/>
          </a:p>
          <a:p>
            <a:endParaRPr lang="en-US" dirty="0"/>
          </a:p>
        </p:txBody>
      </p:sp>
    </p:spTree>
    <p:extLst>
      <p:ext uri="{BB962C8B-B14F-4D97-AF65-F5344CB8AC3E}">
        <p14:creationId xmlns:p14="http://schemas.microsoft.com/office/powerpoint/2010/main" val="2646293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3"/>
          </a:xfrm>
        </p:spPr>
        <p:txBody>
          <a:bodyPr>
            <a:normAutofit/>
          </a:bodyPr>
          <a:lstStyle/>
          <a:p>
            <a:r>
              <a:rPr lang="en-US" dirty="0" smtClean="0">
                <a:latin typeface="Garamond" panose="02020404030301010803" pitchFamily="18" charset="0"/>
              </a:rPr>
              <a:t>Eye-to-Chin Ratio</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lvl="0" indent="0">
              <a:buNone/>
            </a:pPr>
            <a:r>
              <a:rPr lang="en-US" dirty="0"/>
              <a:t> </a:t>
            </a:r>
            <a:endParaRPr lang="en-US" dirty="0">
              <a:latin typeface="Garamond" panose="020204040303010108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45" y="990601"/>
            <a:ext cx="4995655" cy="3741726"/>
          </a:xfrm>
          <a:prstGeom prst="rect">
            <a:avLst/>
          </a:prstGeom>
        </p:spPr>
      </p:pic>
      <p:sp>
        <p:nvSpPr>
          <p:cNvPr id="7" name="Right Arrow 6"/>
          <p:cNvSpPr/>
          <p:nvPr/>
        </p:nvSpPr>
        <p:spPr>
          <a:xfrm rot="10800000">
            <a:off x="5562600" y="2133600"/>
            <a:ext cx="2743200" cy="1600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46065" y="2514600"/>
            <a:ext cx="19812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High</a:t>
            </a:r>
            <a:endParaRPr lang="en-US" dirty="0">
              <a:solidFill>
                <a:schemeClr val="tx1"/>
              </a:solidFill>
              <a:latin typeface="Garamond" panose="02020404030301010803" pitchFamily="18" charset="0"/>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766737"/>
            <a:ext cx="3439645" cy="2579733"/>
          </a:xfrm>
          <a:prstGeom prst="rect">
            <a:avLst/>
          </a:prstGeom>
        </p:spPr>
      </p:pic>
      <p:sp>
        <p:nvSpPr>
          <p:cNvPr id="9" name="Right Arrow 8"/>
          <p:cNvSpPr/>
          <p:nvPr/>
        </p:nvSpPr>
        <p:spPr>
          <a:xfrm>
            <a:off x="3505200" y="5334000"/>
            <a:ext cx="16002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Zero</a:t>
            </a:r>
            <a:endParaRPr lang="en-US"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004321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990600"/>
            <a:ext cx="8229600" cy="5135563"/>
          </a:xfrm>
        </p:spPr>
        <p:txBody>
          <a:bodyPr/>
          <a:lstStyle/>
          <a:p>
            <a:endParaRPr lang="en-US" dirty="0" smtClean="0"/>
          </a:p>
          <a:p>
            <a:endParaRPr lang="en-US" dirty="0"/>
          </a:p>
          <a:p>
            <a:r>
              <a:rPr lang="en-US" dirty="0" smtClean="0"/>
              <a:t>Stresses are more than just a bad day</a:t>
            </a:r>
          </a:p>
          <a:p>
            <a:r>
              <a:rPr lang="en-US" dirty="0" smtClean="0"/>
              <a:t>Right-sizing the number of stresses considered</a:t>
            </a:r>
          </a:p>
          <a:p>
            <a:r>
              <a:rPr lang="en-US" dirty="0" smtClean="0"/>
              <a:t>Real markets are jumpy with fat tails and contagion</a:t>
            </a:r>
          </a:p>
          <a:p>
            <a:r>
              <a:rPr lang="en-US" dirty="0" smtClean="0"/>
              <a:t>Knock-on effects are rarely smooth</a:t>
            </a:r>
          </a:p>
          <a:p>
            <a:r>
              <a:rPr lang="en-US" dirty="0" smtClean="0"/>
              <a:t>Each firm is different</a:t>
            </a:r>
          </a:p>
          <a:p>
            <a:endParaRPr lang="en-US" dirty="0"/>
          </a:p>
        </p:txBody>
      </p:sp>
    </p:spTree>
    <p:extLst>
      <p:ext uri="{BB962C8B-B14F-4D97-AF65-F5344CB8AC3E}">
        <p14:creationId xmlns:p14="http://schemas.microsoft.com/office/powerpoint/2010/main" val="3009512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48412"/>
            <a:ext cx="4650569" cy="6268968"/>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99999"/>
                  </a:outerShdw>
                </a:effectLst>
              </a14:hiddenEffects>
            </a:ext>
          </a:extLst>
        </p:spPr>
      </p:pic>
    </p:spTree>
    <p:extLst>
      <p:ext uri="{BB962C8B-B14F-4D97-AF65-F5344CB8AC3E}">
        <p14:creationId xmlns:p14="http://schemas.microsoft.com/office/powerpoint/2010/main" val="29455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1350" cy="511175"/>
          </a:xfrm>
        </p:spPr>
        <p:txBody>
          <a:bodyPr>
            <a:normAutofit fontScale="90000"/>
          </a:bodyPr>
          <a:lstStyle/>
          <a:p>
            <a:r>
              <a:rPr lang="en-US" sz="3200" dirty="0" smtClean="0">
                <a:latin typeface="Garamond" panose="02020404030301010803" pitchFamily="18" charset="0"/>
              </a:rPr>
              <a:t> </a:t>
            </a:r>
            <a:r>
              <a:rPr lang="en-US" sz="3200" dirty="0"/>
              <a:t>Model Risks in stress tests </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sz="2100" dirty="0" smtClean="0">
                <a:solidFill>
                  <a:srgbClr val="060606"/>
                </a:solidFill>
                <a:latin typeface="Garamond" panose="02020404030301010803" pitchFamily="18" charset="0"/>
              </a:rPr>
              <a:t>Two distinct kinds of stress test</a:t>
            </a:r>
          </a:p>
          <a:p>
            <a:pPr lvl="1"/>
            <a:r>
              <a:rPr lang="en-US" sz="2100" dirty="0" smtClean="0">
                <a:solidFill>
                  <a:srgbClr val="060606"/>
                </a:solidFill>
                <a:latin typeface="Garamond" panose="02020404030301010803" pitchFamily="18" charset="0"/>
              </a:rPr>
              <a:t>Stress shocks are instantaneous changes having immediate effects- e.g. VaR</a:t>
            </a:r>
          </a:p>
          <a:p>
            <a:pPr lvl="1"/>
            <a:r>
              <a:rPr lang="en-US" sz="2100" dirty="0" smtClean="0">
                <a:solidFill>
                  <a:srgbClr val="060606"/>
                </a:solidFill>
                <a:latin typeface="Garamond" panose="02020404030301010803" pitchFamily="18" charset="0"/>
              </a:rPr>
              <a:t>Stress scenarios have a well-defined time period and a narrative of aftershocks and reactions – e.g. CCAR</a:t>
            </a:r>
          </a:p>
          <a:p>
            <a:pPr>
              <a:spcBef>
                <a:spcPts val="0"/>
              </a:spcBef>
            </a:pPr>
            <a:r>
              <a:rPr lang="en-US" sz="2100" dirty="0" smtClean="0">
                <a:solidFill>
                  <a:srgbClr val="060606"/>
                </a:solidFill>
                <a:latin typeface="Garamond" panose="02020404030301010803" pitchFamily="18" charset="0"/>
              </a:rPr>
              <a:t>Plausible shocks are easier to design, since they have no plotline</a:t>
            </a:r>
          </a:p>
          <a:p>
            <a:pPr>
              <a:spcBef>
                <a:spcPts val="0"/>
              </a:spcBef>
            </a:pPr>
            <a:r>
              <a:rPr lang="en-US" sz="2100" dirty="0" smtClean="0">
                <a:solidFill>
                  <a:srgbClr val="060606"/>
                </a:solidFill>
                <a:latin typeface="Garamond" panose="02020404030301010803" pitchFamily="18" charset="0"/>
              </a:rPr>
              <a:t>Scenarios are more informative but harder to get plausibility</a:t>
            </a:r>
          </a:p>
          <a:p>
            <a:pPr>
              <a:spcBef>
                <a:spcPts val="0"/>
              </a:spcBef>
            </a:pPr>
            <a:r>
              <a:rPr lang="en-US" sz="2100" dirty="0" smtClean="0">
                <a:solidFill>
                  <a:srgbClr val="060606"/>
                </a:solidFill>
                <a:latin typeface="Garamond" panose="02020404030301010803" pitchFamily="18" charset="0"/>
              </a:rPr>
              <a:t>You cannot just run Monte Carlo and use some of the more stressful computer-generated scenarios; they won’t make sense</a:t>
            </a:r>
          </a:p>
          <a:p>
            <a:pPr>
              <a:spcBef>
                <a:spcPts val="0"/>
              </a:spcBef>
            </a:pPr>
            <a:r>
              <a:rPr lang="en-US" sz="2100" dirty="0" smtClean="0">
                <a:solidFill>
                  <a:srgbClr val="060606"/>
                </a:solidFill>
                <a:latin typeface="Garamond" panose="02020404030301010803" pitchFamily="18" charset="0"/>
              </a:rPr>
              <a:t>In a crisis environment many models break down</a:t>
            </a:r>
          </a:p>
          <a:p>
            <a:pPr lvl="1">
              <a:spcBef>
                <a:spcPts val="0"/>
              </a:spcBef>
            </a:pPr>
            <a:r>
              <a:rPr lang="en-US" sz="2100" dirty="0" smtClean="0">
                <a:solidFill>
                  <a:srgbClr val="060606"/>
                </a:solidFill>
                <a:latin typeface="Garamond" panose="02020404030301010803" pitchFamily="18" charset="0"/>
              </a:rPr>
              <a:t>What is the value of a product that nobody wants to buy?</a:t>
            </a:r>
          </a:p>
          <a:p>
            <a:pPr lvl="1">
              <a:spcBef>
                <a:spcPts val="0"/>
              </a:spcBef>
            </a:pPr>
            <a:r>
              <a:rPr lang="en-US" sz="2100" dirty="0" smtClean="0">
                <a:solidFill>
                  <a:srgbClr val="060606"/>
                </a:solidFill>
                <a:latin typeface="Garamond" panose="02020404030301010803" pitchFamily="18" charset="0"/>
              </a:rPr>
              <a:t>How do you hedge in an illiquid market?</a:t>
            </a:r>
          </a:p>
          <a:p>
            <a:pPr lvl="1">
              <a:spcBef>
                <a:spcPts val="0"/>
              </a:spcBef>
            </a:pPr>
            <a:r>
              <a:rPr lang="en-US" sz="2100" dirty="0" smtClean="0">
                <a:solidFill>
                  <a:srgbClr val="060606"/>
                </a:solidFill>
                <a:latin typeface="Garamond" panose="02020404030301010803" pitchFamily="18" charset="0"/>
              </a:rPr>
              <a:t>Can your yield curve model handle negative rates?  </a:t>
            </a:r>
          </a:p>
          <a:p>
            <a:pPr lvl="1">
              <a:spcBef>
                <a:spcPts val="0"/>
              </a:spcBef>
            </a:pPr>
            <a:r>
              <a:rPr lang="en-US" sz="2100" dirty="0" smtClean="0">
                <a:solidFill>
                  <a:srgbClr val="060606"/>
                </a:solidFill>
                <a:latin typeface="Garamond" panose="02020404030301010803" pitchFamily="18" charset="0"/>
              </a:rPr>
              <a:t>What happens in hyperinflation with 3-month Treasuries at 150%?</a:t>
            </a:r>
          </a:p>
          <a:p>
            <a:r>
              <a:rPr lang="en-US" sz="2100" dirty="0" smtClean="0">
                <a:solidFill>
                  <a:srgbClr val="060606"/>
                </a:solidFill>
                <a:latin typeface="Garamond" panose="02020404030301010803" pitchFamily="18" charset="0"/>
              </a:rPr>
              <a:t> </a:t>
            </a:r>
            <a:r>
              <a:rPr lang="en-US" sz="2100" dirty="0">
                <a:solidFill>
                  <a:srgbClr val="060606"/>
                </a:solidFill>
                <a:latin typeface="Garamond" pitchFamily="18" charset="0"/>
              </a:rPr>
              <a:t>Severe stresses are rare and usually you cannot </a:t>
            </a:r>
            <a:r>
              <a:rPr lang="en-US" sz="2100" dirty="0" smtClean="0">
                <a:solidFill>
                  <a:srgbClr val="060606"/>
                </a:solidFill>
                <a:latin typeface="Garamond" pitchFamily="18" charset="0"/>
              </a:rPr>
              <a:t>do a traditional backtest </a:t>
            </a:r>
            <a:r>
              <a:rPr lang="en-US" sz="2100" dirty="0">
                <a:solidFill>
                  <a:srgbClr val="060606"/>
                </a:solidFill>
                <a:latin typeface="Garamond" pitchFamily="18" charset="0"/>
              </a:rPr>
              <a:t>because of sparse or no data</a:t>
            </a:r>
            <a:r>
              <a:rPr lang="en-US" sz="2100" dirty="0" smtClean="0">
                <a:solidFill>
                  <a:srgbClr val="060606"/>
                </a:solidFill>
                <a:latin typeface="Garamond" pitchFamily="18" charset="0"/>
              </a:rPr>
              <a:t>.  Aesthetics and subjective plausibility are the best you can do.</a:t>
            </a:r>
          </a:p>
          <a:p>
            <a:r>
              <a:rPr lang="en-US" sz="2100" dirty="0" smtClean="0">
                <a:solidFill>
                  <a:srgbClr val="060606"/>
                </a:solidFill>
                <a:latin typeface="Garamond" pitchFamily="18" charset="0"/>
              </a:rPr>
              <a:t>Have they included contagion and circuit breakers in longer scenarios?</a:t>
            </a:r>
          </a:p>
          <a:p>
            <a:r>
              <a:rPr lang="en-US" sz="2100" dirty="0" smtClean="0">
                <a:solidFill>
                  <a:srgbClr val="060606"/>
                </a:solidFill>
                <a:latin typeface="Garamond" pitchFamily="18" charset="0"/>
              </a:rPr>
              <a:t>Good documentation by the stress designer, explaining why the stress is that way, is crucial to getting the stress validated.</a:t>
            </a:r>
            <a:endParaRPr lang="en-US" sz="2100" dirty="0">
              <a:solidFill>
                <a:srgbClr val="060606"/>
              </a:solidFill>
              <a:latin typeface="Garamond" pitchFamily="18" charset="0"/>
            </a:endParaRPr>
          </a:p>
          <a:p>
            <a:endParaRPr lang="en-US" dirty="0" smtClean="0">
              <a:latin typeface="Algerian" panose="04020705040A02060702" pitchFamily="82" charset="0"/>
            </a:endParaRPr>
          </a:p>
          <a:p>
            <a:pPr marL="0" indent="0">
              <a:buNone/>
            </a:pPr>
            <a:endParaRPr lang="en-US" dirty="0"/>
          </a:p>
        </p:txBody>
      </p:sp>
    </p:spTree>
    <p:extLst>
      <p:ext uri="{BB962C8B-B14F-4D97-AF65-F5344CB8AC3E}">
        <p14:creationId xmlns:p14="http://schemas.microsoft.com/office/powerpoint/2010/main" val="260427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38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 bad day is more cats.  Stress is when the glass breaks.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371600"/>
            <a:ext cx="5257800" cy="5058005"/>
          </a:xfrm>
          <a:prstGeom prst="rect">
            <a:avLst/>
          </a:prstGeom>
        </p:spPr>
      </p:pic>
      <p:cxnSp>
        <p:nvCxnSpPr>
          <p:cNvPr id="5" name="Straight Arrow Connector 4"/>
          <p:cNvCxnSpPr/>
          <p:nvPr/>
        </p:nvCxnSpPr>
        <p:spPr bwMode="auto">
          <a:xfrm flipH="1">
            <a:off x="4495800" y="2297946"/>
            <a:ext cx="2882095" cy="972273"/>
          </a:xfrm>
          <a:prstGeom prst="straightConnector1">
            <a:avLst/>
          </a:prstGeom>
          <a:solidFill>
            <a:schemeClr val="accent1"/>
          </a:solidFill>
          <a:ln w="19050" cap="flat" cmpd="sng" algn="ctr">
            <a:solidFill>
              <a:srgbClr val="0099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7377895" y="2113280"/>
            <a:ext cx="1352310" cy="369332"/>
          </a:xfrm>
          <a:prstGeom prst="rect">
            <a:avLst/>
          </a:prstGeom>
        </p:spPr>
        <p:txBody>
          <a:bodyPr wrap="square">
            <a:spAutoFit/>
          </a:bodyPr>
          <a:lstStyle/>
          <a:p>
            <a:pPr lvl="0"/>
            <a:r>
              <a:rPr lang="en-US" dirty="0" smtClean="0">
                <a:solidFill>
                  <a:prstClr val="black"/>
                </a:solidFill>
                <a:latin typeface="Garamond" panose="02020404030301010803" pitchFamily="18" charset="0"/>
              </a:rPr>
              <a:t>Squeeker</a:t>
            </a:r>
            <a:endParaRPr lang="en-US"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58168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Imaginary Forward Volatility</a:t>
            </a:r>
            <a:endParaRPr lang="en-US" sz="3600" dirty="0"/>
          </a:p>
        </p:txBody>
      </p:sp>
      <p:sp>
        <p:nvSpPr>
          <p:cNvPr id="3" name="Content Placeholder 2"/>
          <p:cNvSpPr>
            <a:spLocks noGrp="1"/>
          </p:cNvSpPr>
          <p:nvPr>
            <p:ph idx="1"/>
          </p:nvPr>
        </p:nvSpPr>
        <p:spPr>
          <a:xfrm>
            <a:off x="533400" y="1219200"/>
            <a:ext cx="8229600" cy="5029200"/>
          </a:xfrm>
        </p:spPr>
        <p:txBody>
          <a:bodyPr>
            <a:normAutofit fontScale="92500" lnSpcReduction="10000"/>
          </a:bodyPr>
          <a:lstStyle/>
          <a:p>
            <a:r>
              <a:rPr lang="en-US" sz="1600" b="1" dirty="0" smtClean="0">
                <a:solidFill>
                  <a:srgbClr val="000000"/>
                </a:solidFill>
              </a:rPr>
              <a:t>Shock the 2 year implied volatility up and down, but not the 1 year.</a:t>
            </a:r>
          </a:p>
          <a:p>
            <a:r>
              <a:rPr lang="en-US" sz="1600" b="1" dirty="0" smtClean="0">
                <a:solidFill>
                  <a:srgbClr val="000000"/>
                </a:solidFill>
              </a:rPr>
              <a:t>Calculate </a:t>
            </a:r>
            <a:r>
              <a:rPr lang="en-US" sz="1600" b="1" dirty="0">
                <a:solidFill>
                  <a:srgbClr val="000000"/>
                </a:solidFill>
              </a:rPr>
              <a:t>the </a:t>
            </a:r>
            <a:r>
              <a:rPr lang="en-US" sz="1600" b="1" dirty="0" smtClean="0">
                <a:solidFill>
                  <a:srgbClr val="000000"/>
                </a:solidFill>
              </a:rPr>
              <a:t>1-year forward </a:t>
            </a:r>
            <a:r>
              <a:rPr lang="en-US" sz="1600" b="1" dirty="0">
                <a:solidFill>
                  <a:srgbClr val="000000"/>
                </a:solidFill>
              </a:rPr>
              <a:t>implied </a:t>
            </a:r>
            <a:r>
              <a:rPr lang="en-US" sz="1600" b="1" dirty="0" smtClean="0">
                <a:solidFill>
                  <a:srgbClr val="000000"/>
                </a:solidFill>
              </a:rPr>
              <a:t>annual volatility </a:t>
            </a:r>
            <a:r>
              <a:rPr lang="en-US" sz="1600" b="1" dirty="0">
                <a:solidFill>
                  <a:srgbClr val="000000"/>
                </a:solidFill>
              </a:rPr>
              <a:t>from </a:t>
            </a:r>
            <a:r>
              <a:rPr lang="en-US" sz="1600" b="1" dirty="0" smtClean="0">
                <a:solidFill>
                  <a:srgbClr val="000000"/>
                </a:solidFill>
              </a:rPr>
              <a:t>given stressed volatilities at </a:t>
            </a:r>
            <a:r>
              <a:rPr lang="en-US" sz="1600" b="1" dirty="0">
                <a:solidFill>
                  <a:srgbClr val="000000"/>
                </a:solidFill>
              </a:rPr>
              <a:t>1 and 2 year tenors. Suppose the volatility of the 1 year option is 5%. The forward vol in a simple model (no jumps, no autocorrelation) would be </a:t>
            </a:r>
            <a:endParaRPr lang="en-US" sz="1600" b="1" dirty="0" smtClean="0">
              <a:solidFill>
                <a:srgbClr val="000000"/>
              </a:solidFill>
            </a:endParaRP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dirty="0">
              <a:solidFill>
                <a:srgbClr val="000000"/>
              </a:solidFill>
            </a:endParaRPr>
          </a:p>
          <a:p>
            <a:endParaRPr lang="en-US" sz="2000" dirty="0" smtClean="0">
              <a:solidFill>
                <a:srgbClr val="000000"/>
              </a:solidFill>
            </a:endParaRPr>
          </a:p>
          <a:p>
            <a:endParaRPr lang="en-US" sz="2000" dirty="0">
              <a:solidFill>
                <a:srgbClr val="000000"/>
              </a:solidFill>
            </a:endParaRPr>
          </a:p>
          <a:p>
            <a:endParaRPr lang="en-US" sz="1600" b="1" dirty="0" smtClean="0">
              <a:solidFill>
                <a:srgbClr val="000000"/>
              </a:solidFill>
            </a:endParaRPr>
          </a:p>
          <a:p>
            <a:endParaRPr lang="en-US" sz="1600" b="1" dirty="0">
              <a:solidFill>
                <a:srgbClr val="000000"/>
              </a:solidFill>
            </a:endParaRPr>
          </a:p>
          <a:p>
            <a:r>
              <a:rPr lang="en-US" sz="1600" b="1" dirty="0" smtClean="0">
                <a:solidFill>
                  <a:srgbClr val="000000"/>
                </a:solidFill>
              </a:rPr>
              <a:t>If </a:t>
            </a:r>
            <a:r>
              <a:rPr lang="en-US" sz="1600" b="1" dirty="0">
                <a:solidFill>
                  <a:srgbClr val="000000"/>
                </a:solidFill>
              </a:rPr>
              <a:t>the vol curve drops too </a:t>
            </a:r>
            <a:r>
              <a:rPr lang="en-US" sz="1600" b="1" dirty="0" smtClean="0">
                <a:solidFill>
                  <a:srgbClr val="000000"/>
                </a:solidFill>
              </a:rPr>
              <a:t>steeply in your stress scenario, your regular model will not work. You may need </a:t>
            </a:r>
            <a:r>
              <a:rPr lang="en-US" sz="1600" b="1" dirty="0">
                <a:solidFill>
                  <a:srgbClr val="000000"/>
                </a:solidFill>
              </a:rPr>
              <a:t>a more complicated </a:t>
            </a:r>
            <a:r>
              <a:rPr lang="en-US" sz="1600" b="1" dirty="0" smtClean="0">
                <a:solidFill>
                  <a:srgbClr val="000000"/>
                </a:solidFill>
              </a:rPr>
              <a:t>volatility model </a:t>
            </a:r>
            <a:r>
              <a:rPr lang="en-US" sz="1600" b="1" dirty="0">
                <a:solidFill>
                  <a:srgbClr val="000000"/>
                </a:solidFill>
              </a:rPr>
              <a:t>since imaginary forward vols are not </a:t>
            </a:r>
            <a:r>
              <a:rPr lang="en-US" sz="1600" b="1" dirty="0" smtClean="0">
                <a:solidFill>
                  <a:srgbClr val="000000"/>
                </a:solidFill>
              </a:rPr>
              <a:t>meaningful</a:t>
            </a:r>
            <a:r>
              <a:rPr lang="en-US" sz="2000" b="1" dirty="0">
                <a:solidFill>
                  <a:srgbClr val="000000"/>
                </a:solidFill>
              </a:rPr>
              <a:t>.</a:t>
            </a:r>
            <a:endParaRPr lang="en-US" sz="20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76285986"/>
              </p:ext>
            </p:extLst>
          </p:nvPr>
        </p:nvGraphicFramePr>
        <p:xfrm>
          <a:off x="2590800" y="2286000"/>
          <a:ext cx="3024188" cy="431800"/>
        </p:xfrm>
        <a:graphic>
          <a:graphicData uri="http://schemas.openxmlformats.org/presentationml/2006/ole">
            <mc:AlternateContent xmlns:mc="http://schemas.openxmlformats.org/markup-compatibility/2006">
              <mc:Choice xmlns:v="urn:schemas-microsoft-com:vml" Requires="v">
                <p:oleObj spid="_x0000_s1090" name="Equation" r:id="rId3" imgW="1384300" imgH="304800" progId="Equation.3">
                  <p:embed/>
                </p:oleObj>
              </mc:Choice>
              <mc:Fallback>
                <p:oleObj name="Equation" r:id="rId3" imgW="1384300" imgH="304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0"/>
                        <a:ext cx="30241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30" y="2971800"/>
            <a:ext cx="7075487" cy="233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015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3200" dirty="0" smtClean="0"/>
              <a:t> Scenario Expansion</a:t>
            </a:r>
            <a:endParaRPr lang="en-US" sz="3200" dirty="0"/>
          </a:p>
        </p:txBody>
      </p:sp>
      <p:sp>
        <p:nvSpPr>
          <p:cNvPr id="3" name="Content Placeholder 2"/>
          <p:cNvSpPr>
            <a:spLocks noGrp="1"/>
          </p:cNvSpPr>
          <p:nvPr>
            <p:ph idx="1"/>
          </p:nvPr>
        </p:nvSpPr>
        <p:spPr>
          <a:xfrm>
            <a:off x="457200" y="990600"/>
            <a:ext cx="8229600" cy="5135563"/>
          </a:xfrm>
        </p:spPr>
        <p:txBody>
          <a:bodyPr>
            <a:normAutofit fontScale="92500"/>
          </a:bodyPr>
          <a:lstStyle/>
          <a:p>
            <a:r>
              <a:rPr lang="en-US" dirty="0" smtClean="0">
                <a:solidFill>
                  <a:srgbClr val="060606"/>
                </a:solidFill>
              </a:rPr>
              <a:t>Since a stress shock or scenario should involve all your positions, both long and short, all the underlying factors should be stressed.</a:t>
            </a:r>
          </a:p>
          <a:p>
            <a:r>
              <a:rPr lang="en-US" dirty="0" smtClean="0">
                <a:solidFill>
                  <a:srgbClr val="060606"/>
                </a:solidFill>
              </a:rPr>
              <a:t>An essential part of validating a stress is deciding whether the scenario is plausible and appropriate to its intended use.</a:t>
            </a:r>
          </a:p>
          <a:p>
            <a:r>
              <a:rPr lang="en-US" dirty="0" smtClean="0">
                <a:solidFill>
                  <a:srgbClr val="060606"/>
                </a:solidFill>
              </a:rPr>
              <a:t>“Scenario Expansion” is one term used to describe how the thousands of factors will move when a few dozen key ones define the scenario (such as the Fed-prescribed ones in CCAR).</a:t>
            </a:r>
          </a:p>
          <a:p>
            <a:r>
              <a:rPr lang="en-US" dirty="0" smtClean="0">
                <a:solidFill>
                  <a:srgbClr val="060606"/>
                </a:solidFill>
              </a:rPr>
              <a:t>It may be tempting to use historical correlations to decide how far to stress other factors, but it would not be plausible.</a:t>
            </a:r>
            <a:endParaRPr lang="en-US" dirty="0">
              <a:solidFill>
                <a:srgbClr val="060606"/>
              </a:solidFill>
            </a:endParaRPr>
          </a:p>
        </p:txBody>
      </p:sp>
    </p:spTree>
    <p:extLst>
      <p:ext uri="{BB962C8B-B14F-4D97-AF65-F5344CB8AC3E}">
        <p14:creationId xmlns:p14="http://schemas.microsoft.com/office/powerpoint/2010/main" val="4078130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Tail Dependence</a:t>
            </a:r>
            <a:endParaRPr lang="en-US" sz="3200" dirty="0"/>
          </a:p>
        </p:txBody>
      </p:sp>
      <p:sp>
        <p:nvSpPr>
          <p:cNvPr id="3" name="Content Placeholder 2"/>
          <p:cNvSpPr>
            <a:spLocks noGrp="1"/>
          </p:cNvSpPr>
          <p:nvPr>
            <p:ph idx="1"/>
          </p:nvPr>
        </p:nvSpPr>
        <p:spPr>
          <a:xfrm>
            <a:off x="457200" y="762000"/>
            <a:ext cx="8229600" cy="5364163"/>
          </a:xfrm>
        </p:spPr>
        <p:txBody>
          <a:bodyPr/>
          <a:lstStyle/>
          <a:p>
            <a:r>
              <a:rPr lang="en-US" dirty="0" smtClean="0">
                <a:solidFill>
                  <a:srgbClr val="060606"/>
                </a:solidFill>
              </a:rPr>
              <a:t>Markets that are not very related in good times can plummet together in bad times.  For example, when times are good in equities, traders do pairs trading, betting which of two related stocks will do better.  In bad times, the firm may tend to close out all its equity positions and buy Treasuries.</a:t>
            </a:r>
          </a:p>
          <a:p>
            <a:r>
              <a:rPr lang="en-US" dirty="0" smtClean="0">
                <a:solidFill>
                  <a:srgbClr val="060606"/>
                </a:solidFill>
              </a:rPr>
              <a:t>The only really original idea I ever published deals with quantifying this effect.  </a:t>
            </a:r>
            <a:r>
              <a:rPr lang="en-US" dirty="0">
                <a:solidFill>
                  <a:srgbClr val="060606"/>
                </a:solidFill>
              </a:rPr>
              <a:t>For details see  </a:t>
            </a:r>
            <a:r>
              <a:rPr lang="en-US" u="sng" dirty="0">
                <a:solidFill>
                  <a:srgbClr val="060606"/>
                </a:solidFill>
              </a:rPr>
              <a:t>http://arxiv.org/abs/1110.4648</a:t>
            </a:r>
            <a:r>
              <a:rPr lang="en-US" dirty="0">
                <a:solidFill>
                  <a:srgbClr val="060606"/>
                </a:solidFill>
              </a:rPr>
              <a:t> </a:t>
            </a:r>
            <a:r>
              <a:rPr lang="en-US" dirty="0" smtClean="0">
                <a:solidFill>
                  <a:srgbClr val="060606"/>
                </a:solidFill>
              </a:rPr>
              <a:t> </a:t>
            </a:r>
          </a:p>
          <a:p>
            <a:endParaRPr lang="en-US" dirty="0"/>
          </a:p>
        </p:txBody>
      </p:sp>
    </p:spTree>
    <p:extLst>
      <p:ext uri="{BB962C8B-B14F-4D97-AF65-F5344CB8AC3E}">
        <p14:creationId xmlns:p14="http://schemas.microsoft.com/office/powerpoint/2010/main" val="66966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17778</TotalTime>
  <Words>3346</Words>
  <Application>Microsoft Office PowerPoint</Application>
  <PresentationFormat>On-screen Show (4:3)</PresentationFormat>
  <Paragraphs>304</Paragraphs>
  <Slides>50</Slides>
  <Notes>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50</vt:i4>
      </vt:variant>
    </vt:vector>
  </HeadingPairs>
  <TitlesOfParts>
    <vt:vector size="63" baseType="lpstr">
      <vt:lpstr>ＭＳ Ｐゴシック</vt:lpstr>
      <vt:lpstr>Algerian</vt:lpstr>
      <vt:lpstr>Arial</vt:lpstr>
      <vt:lpstr>Calibri</vt:lpstr>
      <vt:lpstr>Courier New</vt:lpstr>
      <vt:lpstr>Garamond</vt:lpstr>
      <vt:lpstr>Helvetica</vt:lpstr>
      <vt:lpstr>Wingdings</vt:lpstr>
      <vt:lpstr>1_CME_Brand</vt:lpstr>
      <vt:lpstr>CME_Brand</vt:lpstr>
      <vt:lpstr>2_CME_Brand</vt:lpstr>
      <vt:lpstr>Equation</vt:lpstr>
      <vt:lpstr>Document</vt:lpstr>
      <vt:lpstr>Validating Stress Testing Models</vt:lpstr>
      <vt:lpstr>The Usual Caveats</vt:lpstr>
      <vt:lpstr> Outline</vt:lpstr>
      <vt:lpstr>Model Risks in Stress Tests</vt:lpstr>
      <vt:lpstr> Model Risks in stress tests </vt:lpstr>
      <vt:lpstr>A bad day is more cats.  Stress is when the glass breaks.</vt:lpstr>
      <vt:lpstr>Imaginary Forward Volatility</vt:lpstr>
      <vt:lpstr> Scenario Expansion</vt:lpstr>
      <vt:lpstr>Tail Dependence</vt:lpstr>
      <vt:lpstr>Tail Dependence Graphs</vt:lpstr>
      <vt:lpstr>Example - Adding Lower Tail Dependence</vt:lpstr>
      <vt:lpstr>Sometimes the tail hides the rest of the picture</vt:lpstr>
      <vt:lpstr>Tonsuring</vt:lpstr>
      <vt:lpstr>Tonsuring</vt:lpstr>
      <vt:lpstr>Tonsured Copula Density – Brent vs Kerosene</vt:lpstr>
      <vt:lpstr>An example of tonsuring</vt:lpstr>
      <vt:lpstr>Other Tail Dependences</vt:lpstr>
      <vt:lpstr>Disregarding Complexity</vt:lpstr>
      <vt:lpstr>Avoiding myopia</vt:lpstr>
      <vt:lpstr>Model Governance</vt:lpstr>
      <vt:lpstr>Model Governance</vt:lpstr>
      <vt:lpstr>Good Model Governance</vt:lpstr>
      <vt:lpstr>Sizing a stress test</vt:lpstr>
      <vt:lpstr>Institutional Acceptance</vt:lpstr>
      <vt:lpstr>More Suggestions for Scenario Design</vt:lpstr>
      <vt:lpstr>Qualitative Failures of CCAR Modeling</vt:lpstr>
      <vt:lpstr>Underestimating Stress</vt:lpstr>
      <vt:lpstr>Model Limitations</vt:lpstr>
      <vt:lpstr>Model Limitations</vt:lpstr>
      <vt:lpstr>Model Limitations</vt:lpstr>
      <vt:lpstr>Your First Model - Eyesight</vt:lpstr>
      <vt:lpstr>Long histories</vt:lpstr>
      <vt:lpstr>Challenging Models</vt:lpstr>
      <vt:lpstr>Challenging Models</vt:lpstr>
      <vt:lpstr>Prestidigitation - Elephant in the room</vt:lpstr>
      <vt:lpstr>The Egg Question</vt:lpstr>
      <vt:lpstr>Models are hard to build</vt:lpstr>
      <vt:lpstr>More ways to challenge</vt:lpstr>
      <vt:lpstr>Applying Controls</vt:lpstr>
      <vt:lpstr>Applying Controls</vt:lpstr>
      <vt:lpstr>Some Decisions May Have Been Made For Odd Reasons</vt:lpstr>
      <vt:lpstr>Outcomes Analysis</vt:lpstr>
      <vt:lpstr>Outcomes analysis</vt:lpstr>
      <vt:lpstr>Outcomes analysis by backtesting</vt:lpstr>
      <vt:lpstr>Rabin’s Rules for Success</vt:lpstr>
      <vt:lpstr>Digression – Why the cat pictures?</vt:lpstr>
      <vt:lpstr>Eye-to-Chin Ratio</vt:lpstr>
      <vt:lpstr>Summary</vt:lpstr>
      <vt:lpstr>PowerPoint Presentation</vt:lpstr>
      <vt:lpstr>PowerPoint Presentation</vt:lpstr>
    </vt:vector>
  </TitlesOfParts>
  <Company>AIG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talks mid-2014</dc:title>
  <dc:creator>Goldberg, Martin</dc:creator>
  <cp:lastModifiedBy>M</cp:lastModifiedBy>
  <cp:revision>79</cp:revision>
  <cp:lastPrinted>2015-03-09T16:17:58Z</cp:lastPrinted>
  <dcterms:created xsi:type="dcterms:W3CDTF">2015-01-30T19:48:35Z</dcterms:created>
  <dcterms:modified xsi:type="dcterms:W3CDTF">2015-05-13T11:40:55Z</dcterms:modified>
</cp:coreProperties>
</file>