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62" r:id="rId2"/>
    <p:sldMasterId id="2147483688" r:id="rId3"/>
  </p:sldMasterIdLst>
  <p:notesMasterIdLst>
    <p:notesMasterId r:id="rId53"/>
  </p:notesMasterIdLst>
  <p:sldIdLst>
    <p:sldId id="342" r:id="rId4"/>
    <p:sldId id="344" r:id="rId5"/>
    <p:sldId id="266" r:id="rId6"/>
    <p:sldId id="359" r:id="rId7"/>
    <p:sldId id="261" r:id="rId8"/>
    <p:sldId id="362" r:id="rId9"/>
    <p:sldId id="363" r:id="rId10"/>
    <p:sldId id="355" r:id="rId11"/>
    <p:sldId id="267" r:id="rId12"/>
    <p:sldId id="360" r:id="rId13"/>
    <p:sldId id="361" r:id="rId14"/>
    <p:sldId id="293" r:id="rId15"/>
    <p:sldId id="277" r:id="rId16"/>
    <p:sldId id="278" r:id="rId17"/>
    <p:sldId id="282" r:id="rId18"/>
    <p:sldId id="285" r:id="rId19"/>
    <p:sldId id="269" r:id="rId20"/>
    <p:sldId id="356" r:id="rId21"/>
    <p:sldId id="354" r:id="rId22"/>
    <p:sldId id="364" r:id="rId23"/>
    <p:sldId id="357" r:id="rId24"/>
    <p:sldId id="365" r:id="rId25"/>
    <p:sldId id="358" r:id="rId26"/>
    <p:sldId id="276" r:id="rId27"/>
    <p:sldId id="366" r:id="rId28"/>
    <p:sldId id="280" r:id="rId29"/>
    <p:sldId id="283" r:id="rId30"/>
    <p:sldId id="281" r:id="rId31"/>
    <p:sldId id="291" r:id="rId32"/>
    <p:sldId id="367" r:id="rId33"/>
    <p:sldId id="300" r:id="rId34"/>
    <p:sldId id="368" r:id="rId35"/>
    <p:sldId id="287" r:id="rId36"/>
    <p:sldId id="370" r:id="rId37"/>
    <p:sldId id="292" r:id="rId38"/>
    <p:sldId id="369" r:id="rId39"/>
    <p:sldId id="371" r:id="rId40"/>
    <p:sldId id="372" r:id="rId41"/>
    <p:sldId id="373" r:id="rId42"/>
    <p:sldId id="375" r:id="rId43"/>
    <p:sldId id="376" r:id="rId44"/>
    <p:sldId id="374" r:id="rId45"/>
    <p:sldId id="377" r:id="rId46"/>
    <p:sldId id="378" r:id="rId47"/>
    <p:sldId id="380" r:id="rId48"/>
    <p:sldId id="379" r:id="rId49"/>
    <p:sldId id="381" r:id="rId50"/>
    <p:sldId id="382" r:id="rId51"/>
    <p:sldId id="26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54634B34-6A36-4CA0-9450-ACB6800E9F5C}" type="datetimeFigureOut">
              <a:rPr lang="en-US" smtClean="0"/>
              <a:t>7/13/2017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4AB9578E-3A60-412A-80A8-7C6F1BC82FA4}" type="slidenum">
              <a:rPr lang="en-US" smtClean="0"/>
              <a:t>‹#›</a:t>
            </a:fld>
            <a:endParaRPr lang="en-US"/>
          </a:p>
        </p:txBody>
      </p:sp>
    </p:spTree>
    <p:extLst>
      <p:ext uri="{BB962C8B-B14F-4D97-AF65-F5344CB8AC3E}">
        <p14:creationId xmlns:p14="http://schemas.microsoft.com/office/powerpoint/2010/main" val="298544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lang="en-US" sz="3600" b="1" kern="1200" smtClean="0">
                <a:solidFill>
                  <a:schemeClr val="accent3"/>
                </a:solidFill>
                <a:latin typeface="Helvetica"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963" y="3346704"/>
            <a:ext cx="6400800" cy="727363"/>
          </a:xfrm>
        </p:spPr>
        <p:txBody>
          <a:bodyPr>
            <a:normAutofit/>
          </a:bodyPr>
          <a:lstStyle>
            <a:lvl1pPr marL="0" indent="0" algn="l">
              <a:buNone/>
              <a:defRPr lang="en-US" sz="2000" kern="1200" dirty="0" smtClean="0">
                <a:solidFill>
                  <a:schemeClr val="accent5"/>
                </a:solidFill>
                <a:latin typeface="Helvetica"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80740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_w_callout_and_image">
    <p:spTree>
      <p:nvGrpSpPr>
        <p:cNvPr id="1" name=""/>
        <p:cNvGrpSpPr/>
        <p:nvPr/>
      </p:nvGrpSpPr>
      <p:grpSpPr>
        <a:xfrm>
          <a:off x="0" y="0"/>
          <a:ext cx="0" cy="0"/>
          <a:chOff x="0" y="0"/>
          <a:chExt cx="0" cy="0"/>
        </a:xfrm>
      </p:grpSpPr>
      <p:cxnSp>
        <p:nvCxnSpPr>
          <p:cNvPr id="8" name="Straight Connector 7"/>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noAutofit/>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2455"/>
            <a:ext cx="3813586" cy="4336595"/>
          </a:xfrm>
        </p:spPr>
        <p:txBody>
          <a:bodyPr/>
          <a:lstStyle>
            <a:lvl1pPr marL="0" indent="0">
              <a:spcBef>
                <a:spcPts val="0"/>
              </a:spcBef>
              <a:spcAft>
                <a:spcPts val="600"/>
              </a:spcAft>
              <a:buNone/>
              <a:defRPr sz="1600">
                <a:solidFill>
                  <a:schemeClr val="tx1"/>
                </a:solidFill>
              </a:defRPr>
            </a:lvl1pPr>
            <a:lvl2pPr marL="457200" indent="-117475">
              <a:spcBef>
                <a:spcPts val="0"/>
              </a:spcBef>
              <a:spcAft>
                <a:spcPts val="600"/>
              </a:spcAft>
              <a:buFont typeface="Arial" pitchFamily="34" charset="0"/>
              <a:buChar char="-"/>
              <a:defRPr sz="1400">
                <a:solidFill>
                  <a:schemeClr val="accent5"/>
                </a:solidFill>
              </a:defRPr>
            </a:lvl2pPr>
            <a:lvl3pPr marL="690563" indent="-171450">
              <a:spcBef>
                <a:spcPts val="0"/>
              </a:spcBef>
              <a:spcAft>
                <a:spcPts val="600"/>
              </a:spcAft>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7" name="Content Placeholder 16"/>
          <p:cNvSpPr>
            <a:spLocks noGrp="1"/>
          </p:cNvSpPr>
          <p:nvPr>
            <p:ph sz="quarter" idx="12"/>
          </p:nvPr>
        </p:nvSpPr>
        <p:spPr>
          <a:xfrm>
            <a:off x="4916246" y="1362456"/>
            <a:ext cx="3802304" cy="1862872"/>
          </a:xfrm>
        </p:spPr>
        <p:txBody>
          <a:bodyPr bIns="0">
            <a:noAutofit/>
          </a:bodyPr>
          <a:lstStyle>
            <a:lvl1pPr marL="0" indent="0">
              <a:lnSpc>
                <a:spcPct val="110000"/>
              </a:lnSpc>
              <a:buNone/>
              <a:defRPr sz="1800" b="0" i="0">
                <a:solidFill>
                  <a:srgbClr val="61B1E3"/>
                </a:solidFill>
                <a:latin typeface="Garamond"/>
                <a:cs typeface="Garamond"/>
              </a:defRPr>
            </a:lvl1pPr>
          </a:lstStyle>
          <a:p>
            <a:pPr lvl="0"/>
            <a:r>
              <a:rPr lang="en-US" smtClean="0"/>
              <a:t>Click to edit Master text styles</a:t>
            </a:r>
          </a:p>
        </p:txBody>
      </p:sp>
      <p:sp>
        <p:nvSpPr>
          <p:cNvPr id="5" name="Picture Placeholder 4"/>
          <p:cNvSpPr>
            <a:spLocks noGrp="1"/>
          </p:cNvSpPr>
          <p:nvPr>
            <p:ph type="pic" sz="quarter" idx="13"/>
          </p:nvPr>
        </p:nvSpPr>
        <p:spPr>
          <a:xfrm>
            <a:off x="4916245" y="3467644"/>
            <a:ext cx="3789605" cy="2247355"/>
          </a:xfrm>
        </p:spPr>
        <p:txBody>
          <a:bodyPr rtlCol="0">
            <a:normAutofit/>
          </a:bodyPr>
          <a:lstStyle>
            <a:lvl1pPr marL="0" indent="0">
              <a:buNone/>
              <a:defRPr>
                <a:solidFill>
                  <a:schemeClr val="tx1"/>
                </a:solidFill>
              </a:defRPr>
            </a:lvl1pPr>
          </a:lstStyle>
          <a:p>
            <a:pPr lvl="0"/>
            <a:endParaRPr lang="en-US" noProof="0" dirty="0"/>
          </a:p>
        </p:txBody>
      </p:sp>
      <p:sp>
        <p:nvSpPr>
          <p:cNvPr id="6" name="Text Placeholder 5"/>
          <p:cNvSpPr>
            <a:spLocks noGrp="1"/>
          </p:cNvSpPr>
          <p:nvPr>
            <p:ph type="body" sz="quarter" idx="14"/>
          </p:nvPr>
        </p:nvSpPr>
        <p:spPr>
          <a:xfrm>
            <a:off x="4913224" y="5743575"/>
            <a:ext cx="3773576" cy="347663"/>
          </a:xfrm>
        </p:spPr>
        <p:txBody>
          <a:bodyPr>
            <a:normAutofit/>
          </a:bodyPr>
          <a:lstStyle>
            <a:lvl1pPr marL="0" indent="0">
              <a:buNone/>
              <a:defRPr sz="700">
                <a:solidFill>
                  <a:schemeClr val="tx1"/>
                </a:solidFill>
              </a:defRPr>
            </a:lvl1pPr>
          </a:lstStyle>
          <a:p>
            <a:pPr lvl="0"/>
            <a:r>
              <a:rPr lang="en-US" dirty="0" smtClean="0"/>
              <a:t>Click to edit Master text styles</a:t>
            </a:r>
            <a:endParaRPr lang="en-US" dirty="0"/>
          </a:p>
        </p:txBody>
      </p:sp>
      <p:sp>
        <p:nvSpPr>
          <p:cNvPr id="11" name="Slide Number Placeholder 5"/>
          <p:cNvSpPr>
            <a:spLocks noGrp="1"/>
          </p:cNvSpPr>
          <p:nvPr>
            <p:ph type="sldNum" sz="quarter" idx="15"/>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0361405A-8491-4240-8F91-44FBD7B6F025}"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417576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blue">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bg1"/>
                </a:solidFill>
              </a:defRPr>
            </a:lvl1pPr>
            <a:lvl2pPr marL="457200" indent="-117475">
              <a:spcAft>
                <a:spcPts val="200"/>
              </a:spcAft>
              <a:buFont typeface="Arial" pitchFamily="34" charset="0"/>
              <a:buChar char="-"/>
              <a:defRPr sz="1400">
                <a:solidFill>
                  <a:schemeClr val="bg1"/>
                </a:solidFill>
              </a:defRPr>
            </a:lvl2pPr>
            <a:lvl3pPr marL="690563" indent="-171450">
              <a:defRPr sz="1400">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39644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white">
    <p:spTree>
      <p:nvGrpSpPr>
        <p:cNvPr id="1" name=""/>
        <p:cNvGrpSpPr/>
        <p:nvPr/>
      </p:nvGrpSpPr>
      <p:grpSpPr>
        <a:xfrm>
          <a:off x="0" y="0"/>
          <a:ext cx="0" cy="0"/>
          <a:chOff x="0" y="0"/>
          <a:chExt cx="0" cy="0"/>
        </a:xfrm>
      </p:grpSpPr>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tx1"/>
                </a:solidFill>
              </a:defRPr>
            </a:lvl1pPr>
            <a:lvl2pPr marL="457200" indent="-117475">
              <a:spcAft>
                <a:spcPts val="200"/>
              </a:spcAft>
              <a:buFont typeface="Arial" pitchFamily="34" charset="0"/>
              <a:buChar char="-"/>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325750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Bullet Content_w_chart">
    <p:spTree>
      <p:nvGrpSpPr>
        <p:cNvPr id="1" name=""/>
        <p:cNvGrpSpPr/>
        <p:nvPr/>
      </p:nvGrpSpPr>
      <p:grpSpPr>
        <a:xfrm>
          <a:off x="0" y="0"/>
          <a:ext cx="0" cy="0"/>
          <a:chOff x="0" y="0"/>
          <a:chExt cx="0" cy="0"/>
        </a:xfrm>
      </p:grpSpPr>
      <p:cxnSp>
        <p:nvCxnSpPr>
          <p:cNvPr id="7" name="Straight Connector 6"/>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1828800" y="3681413"/>
            <a:ext cx="4627563" cy="1587"/>
          </a:xfrm>
          <a:prstGeom prst="line">
            <a:avLst/>
          </a:prstGeom>
          <a:ln w="12700">
            <a:solidFill>
              <a:srgbClr val="A6A6A6"/>
            </a:solidFill>
            <a:prstDash val="sysDot"/>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noAutofit/>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2455"/>
            <a:ext cx="3508744" cy="4336595"/>
          </a:xfrm>
        </p:spPr>
        <p:txBody>
          <a:bodyPr/>
          <a:lstStyle>
            <a:lvl1pPr>
              <a:spcBef>
                <a:spcPts val="250"/>
              </a:spcBef>
              <a:spcAft>
                <a:spcPts val="200"/>
              </a:spcAft>
              <a:defRPr sz="1600">
                <a:solidFill>
                  <a:schemeClr val="tx1"/>
                </a:solidFill>
              </a:defRPr>
            </a:lvl1pPr>
            <a:lvl2pPr marL="457200" indent="-117475">
              <a:spcAft>
                <a:spcPts val="200"/>
              </a:spcAft>
              <a:buFont typeface="Arial" pitchFamily="34" charset="0"/>
              <a:buChar char="-"/>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5" name="Chart Placeholder 14"/>
          <p:cNvSpPr>
            <a:spLocks noGrp="1"/>
          </p:cNvSpPr>
          <p:nvPr>
            <p:ph type="chart" sz="quarter" idx="11"/>
          </p:nvPr>
        </p:nvSpPr>
        <p:spPr>
          <a:xfrm>
            <a:off x="4359349" y="1860695"/>
            <a:ext cx="4359201" cy="3860357"/>
          </a:xfrm>
        </p:spPr>
        <p:txBody>
          <a:bodyPr rtlCol="0">
            <a:normAutofit/>
          </a:bodyPr>
          <a:lstStyle>
            <a:lvl1pPr>
              <a:defRPr>
                <a:solidFill>
                  <a:schemeClr val="tx1"/>
                </a:solidFill>
              </a:defRPr>
            </a:lvl1pPr>
          </a:lstStyle>
          <a:p>
            <a:pPr lvl="0"/>
            <a:r>
              <a:rPr lang="en-US" noProof="0" dirty="0" smtClean="0"/>
              <a:t>Click icon to add chart</a:t>
            </a:r>
            <a:endParaRPr lang="en-US" noProof="0" dirty="0"/>
          </a:p>
        </p:txBody>
      </p:sp>
      <p:sp>
        <p:nvSpPr>
          <p:cNvPr id="17" name="Content Placeholder 16"/>
          <p:cNvSpPr>
            <a:spLocks noGrp="1"/>
          </p:cNvSpPr>
          <p:nvPr>
            <p:ph sz="quarter" idx="12"/>
          </p:nvPr>
        </p:nvSpPr>
        <p:spPr>
          <a:xfrm>
            <a:off x="4348716" y="1362456"/>
            <a:ext cx="4369834" cy="265555"/>
          </a:xfrm>
        </p:spPr>
        <p:txBody>
          <a:bodyPr bIns="0">
            <a:noAutofit/>
          </a:bodyPr>
          <a:lstStyle>
            <a:lvl1pPr marL="0" indent="0">
              <a:buNone/>
              <a:defRPr sz="1400" b="1">
                <a:solidFill>
                  <a:schemeClr val="tx2"/>
                </a:solidFill>
              </a:defRPr>
            </a:lvl1pPr>
          </a:lstStyle>
          <a:p>
            <a:pPr lvl="0"/>
            <a:r>
              <a:rPr lang="en-US" smtClean="0"/>
              <a:t>Click to edit Master text styles</a:t>
            </a:r>
          </a:p>
        </p:txBody>
      </p:sp>
      <p:sp>
        <p:nvSpPr>
          <p:cNvPr id="11" name="Slide Number Placeholder 5"/>
          <p:cNvSpPr>
            <a:spLocks noGrp="1"/>
          </p:cNvSpPr>
          <p:nvPr>
            <p:ph type="sldNum" sz="quarter" idx="13"/>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826237EE-D00B-4EC4-B68C-0D3DC2ED2A59}"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83494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2_Charts">
    <p:spTree>
      <p:nvGrpSpPr>
        <p:cNvPr id="1" name=""/>
        <p:cNvGrpSpPr/>
        <p:nvPr/>
      </p:nvGrpSpPr>
      <p:grpSpPr>
        <a:xfrm>
          <a:off x="0" y="0"/>
          <a:ext cx="0" cy="0"/>
          <a:chOff x="0" y="0"/>
          <a:chExt cx="0" cy="0"/>
        </a:xfrm>
      </p:grpSpPr>
      <p:cxnSp>
        <p:nvCxnSpPr>
          <p:cNvPr id="7" name="Straight Connector 6"/>
          <p:cNvCxnSpPr/>
          <p:nvPr userDrawn="1"/>
        </p:nvCxnSpPr>
        <p:spPr>
          <a:xfrm>
            <a:off x="457200" y="637381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3206750" y="3681413"/>
            <a:ext cx="4627563" cy="1587"/>
          </a:xfrm>
          <a:prstGeom prst="line">
            <a:avLst/>
          </a:prstGeom>
          <a:ln w="12700">
            <a:solidFill>
              <a:srgbClr val="A6A6A6"/>
            </a:solidFill>
            <a:prstDash val="sysDot"/>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199" y="1362456"/>
            <a:ext cx="4827181" cy="282409"/>
          </a:xfrm>
        </p:spPr>
        <p:txBody>
          <a:bodyPr/>
          <a:lstStyle>
            <a:lvl1pPr>
              <a:defRPr>
                <a:solidFill>
                  <a:schemeClr val="tx2"/>
                </a:solidFill>
              </a:defRPr>
            </a:lvl1pPr>
          </a:lstStyle>
          <a:p>
            <a:r>
              <a:rPr lang="en-US" smtClean="0"/>
              <a:t>Click to edit Master title style</a:t>
            </a:r>
            <a:endParaRPr lang="en-US" dirty="0"/>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5" name="Chart Placeholder 14"/>
          <p:cNvSpPr>
            <a:spLocks noGrp="1"/>
          </p:cNvSpPr>
          <p:nvPr>
            <p:ph type="chart" sz="quarter" idx="11"/>
          </p:nvPr>
        </p:nvSpPr>
        <p:spPr>
          <a:xfrm>
            <a:off x="5741581" y="1850062"/>
            <a:ext cx="2976969" cy="3955312"/>
          </a:xfrm>
        </p:spPr>
        <p:txBody>
          <a:bodyPr rtlCol="0">
            <a:normAutofit/>
          </a:bodyPr>
          <a:lstStyle>
            <a:lvl1pPr>
              <a:defRPr>
                <a:solidFill>
                  <a:schemeClr val="tx1"/>
                </a:solidFill>
              </a:defRPr>
            </a:lvl1pPr>
          </a:lstStyle>
          <a:p>
            <a:pPr lvl="0"/>
            <a:r>
              <a:rPr lang="en-US" noProof="0" dirty="0" smtClean="0"/>
              <a:t>Click icon to add chart</a:t>
            </a:r>
            <a:endParaRPr lang="en-US" noProof="0" dirty="0"/>
          </a:p>
        </p:txBody>
      </p:sp>
      <p:sp>
        <p:nvSpPr>
          <p:cNvPr id="17" name="Content Placeholder 16"/>
          <p:cNvSpPr>
            <a:spLocks noGrp="1"/>
          </p:cNvSpPr>
          <p:nvPr>
            <p:ph sz="quarter" idx="12"/>
          </p:nvPr>
        </p:nvSpPr>
        <p:spPr>
          <a:xfrm>
            <a:off x="5720316" y="1362456"/>
            <a:ext cx="2998234" cy="265555"/>
          </a:xfrm>
        </p:spPr>
        <p:txBody>
          <a:bodyPr bIns="0">
            <a:noAutofit/>
          </a:bodyPr>
          <a:lstStyle>
            <a:lvl1pPr marL="0" indent="0">
              <a:buNone/>
              <a:defRPr sz="1400" b="1">
                <a:solidFill>
                  <a:schemeClr val="tx2"/>
                </a:solidFill>
              </a:defRPr>
            </a:lvl1pPr>
          </a:lstStyle>
          <a:p>
            <a:pPr lvl="0"/>
            <a:r>
              <a:rPr lang="en-US" smtClean="0"/>
              <a:t>Click to edit Master text styles</a:t>
            </a:r>
          </a:p>
        </p:txBody>
      </p:sp>
      <p:sp>
        <p:nvSpPr>
          <p:cNvPr id="18" name="Chart Placeholder 17"/>
          <p:cNvSpPr>
            <a:spLocks noGrp="1"/>
          </p:cNvSpPr>
          <p:nvPr>
            <p:ph type="chart" sz="quarter" idx="13"/>
          </p:nvPr>
        </p:nvSpPr>
        <p:spPr>
          <a:xfrm>
            <a:off x="450850" y="1871844"/>
            <a:ext cx="4843463" cy="3933825"/>
          </a:xfrm>
        </p:spPr>
        <p:txBody>
          <a:bodyPr rtlCol="0">
            <a:normAutofit/>
          </a:bodyPr>
          <a:lstStyle>
            <a:lvl1pPr>
              <a:defRPr>
                <a:solidFill>
                  <a:schemeClr val="tx1"/>
                </a:solidFill>
              </a:defRPr>
            </a:lvl1pPr>
          </a:lstStyle>
          <a:p>
            <a:pPr lvl="0"/>
            <a:r>
              <a:rPr lang="en-US" noProof="0" dirty="0" smtClean="0"/>
              <a:t>Click icon to add chart</a:t>
            </a:r>
            <a:endParaRPr lang="en-US" noProof="0" dirty="0"/>
          </a:p>
        </p:txBody>
      </p:sp>
      <p:sp>
        <p:nvSpPr>
          <p:cNvPr id="11" name="Slide Number Placeholder 5"/>
          <p:cNvSpPr>
            <a:spLocks noGrp="1"/>
          </p:cNvSpPr>
          <p:nvPr>
            <p:ph type="sldNum" sz="quarter" idx="14"/>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0BAAE234-3424-425C-B4F5-AC12FFC96C76}"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83166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_Breaker">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056" y="2898648"/>
            <a:ext cx="7788902" cy="727363"/>
          </a:xfrm>
        </p:spPr>
        <p:txBody>
          <a:bodyPr anchor="b">
            <a:normAutofit/>
          </a:bodyPr>
          <a:lstStyle>
            <a:lvl1pPr marL="0" indent="0" algn="l">
              <a:buNone/>
              <a:defRPr sz="2000" b="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6592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_Breaker">
    <p:spTree>
      <p:nvGrpSpPr>
        <p:cNvPr id="1" name=""/>
        <p:cNvGrpSpPr/>
        <p:nvPr/>
      </p:nvGrpSpPr>
      <p:grpSpPr>
        <a:xfrm>
          <a:off x="0" y="0"/>
          <a:ext cx="0" cy="0"/>
          <a:chOff x="0" y="0"/>
          <a:chExt cx="0" cy="0"/>
        </a:xfrm>
      </p:grpSpPr>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457200" y="1984248"/>
            <a:ext cx="8261350" cy="844564"/>
          </a:xfrm>
        </p:spPr>
        <p:txBody>
          <a:bodyPr tIns="0" bIns="0" anchor="b">
            <a:normAutofit/>
          </a:bodyPr>
          <a:lstStyle>
            <a:lvl1pPr>
              <a:lnSpc>
                <a:spcPts val="3700"/>
              </a:lnSpc>
              <a:defRPr sz="3600">
                <a:solidFill>
                  <a:schemeClr val="accent3"/>
                </a:solidFill>
              </a:defRPr>
            </a:lvl1pPr>
          </a:lstStyle>
          <a:p>
            <a:r>
              <a:rPr lang="en-US" dirty="0" smtClean="0"/>
              <a:t>Click to edit Master title style</a:t>
            </a:r>
            <a:endParaRPr lang="en-US" dirty="0"/>
          </a:p>
        </p:txBody>
      </p:sp>
      <p:sp>
        <p:nvSpPr>
          <p:cNvPr id="13" name="Text Placeholder 9"/>
          <p:cNvSpPr>
            <a:spLocks noGrp="1"/>
          </p:cNvSpPr>
          <p:nvPr>
            <p:ph type="body" sz="quarter" idx="10"/>
          </p:nvPr>
        </p:nvSpPr>
        <p:spPr>
          <a:xfrm>
            <a:off x="450850" y="2898648"/>
            <a:ext cx="7790688" cy="731520"/>
          </a:xfrm>
        </p:spPr>
        <p:txBody>
          <a:bodyPr anchor="b">
            <a:noAutofit/>
          </a:bodyPr>
          <a:lstStyle>
            <a:lvl1pPr marL="0" indent="0">
              <a:buNone/>
              <a:defRPr sz="2000" b="0">
                <a:solidFill>
                  <a:schemeClr val="accent4">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6291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2"/>
            <a:ext cx="8267700" cy="886788"/>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6" name="Slide Number Placeholder 5"/>
          <p:cNvSpPr>
            <a:spLocks noGrp="1"/>
          </p:cNvSpPr>
          <p:nvPr>
            <p:ph type="sldNum" sz="quarter" idx="11"/>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898989"/>
                </a:solidFill>
              </a:defRPr>
            </a:lvl1pPr>
          </a:lstStyle>
          <a:p>
            <a:pPr fontAlgn="base">
              <a:spcBef>
                <a:spcPct val="0"/>
              </a:spcBef>
              <a:spcAft>
                <a:spcPct val="0"/>
              </a:spcAft>
            </a:pPr>
            <a:fld id="{826158F6-E6ED-447F-96E3-88270552B399}" type="slidenum">
              <a:rPr lang="en-US" altLang="en-US">
                <a:ea typeface="ＭＳ Ｐゴシック" pitchFamily="-84" charset="-128"/>
              </a:rPr>
              <a:pPr fontAlgn="base">
                <a:spcBef>
                  <a:spcPct val="0"/>
                </a:spcBef>
                <a:spcAft>
                  <a:spcPct val="0"/>
                </a:spcAft>
              </a:pPr>
              <a:t>‹#›</a:t>
            </a:fld>
            <a:endParaRPr lang="en-US" altLang="en-US">
              <a:ea typeface="ＭＳ Ｐゴシック" pitchFamily="-84" charset="-128"/>
            </a:endParaRPr>
          </a:p>
        </p:txBody>
      </p:sp>
    </p:spTree>
    <p:extLst>
      <p:ext uri="{BB962C8B-B14F-4D97-AF65-F5344CB8AC3E}">
        <p14:creationId xmlns:p14="http://schemas.microsoft.com/office/powerpoint/2010/main" val="148140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Bullet Content_w_image">
    <p:spTree>
      <p:nvGrpSpPr>
        <p:cNvPr id="1" name=""/>
        <p:cNvGrpSpPr/>
        <p:nvPr/>
      </p:nvGrpSpPr>
      <p:grpSpPr>
        <a:xfrm>
          <a:off x="0" y="0"/>
          <a:ext cx="0" cy="0"/>
          <a:chOff x="0" y="0"/>
          <a:chExt cx="0" cy="0"/>
        </a:xfrm>
      </p:grpSpPr>
      <p:cxnSp>
        <p:nvCxnSpPr>
          <p:cNvPr id="6" name="Straight Connector 5"/>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62456"/>
            <a:ext cx="3508744" cy="4191000"/>
          </a:xfrm>
        </p:spPr>
        <p:txBody>
          <a:bodyPr/>
          <a:lstStyle>
            <a:lvl1pPr>
              <a:spcBef>
                <a:spcPts val="250"/>
              </a:spcBef>
              <a:spcAft>
                <a:spcPts val="200"/>
              </a:spcAft>
              <a:defRPr sz="1600">
                <a:solidFill>
                  <a:schemeClr val="tx1"/>
                </a:solidFill>
              </a:defRPr>
            </a:lvl1pPr>
            <a:lvl2pPr>
              <a:spcAft>
                <a:spcPts val="200"/>
              </a:spcAft>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854890"/>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6" name="Picture Placeholder 15"/>
          <p:cNvSpPr>
            <a:spLocks noGrp="1"/>
          </p:cNvSpPr>
          <p:nvPr>
            <p:ph type="pic" sz="quarter" idx="11"/>
          </p:nvPr>
        </p:nvSpPr>
        <p:spPr>
          <a:xfrm>
            <a:off x="4592638" y="1362456"/>
            <a:ext cx="4125912" cy="3987576"/>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2"/>
          </p:nvPr>
        </p:nvSpPr>
        <p:spPr>
          <a:xfrm>
            <a:off x="4591316" y="5409236"/>
            <a:ext cx="4140560" cy="457200"/>
          </a:xfrm>
        </p:spPr>
        <p:txBody>
          <a:bodyPr>
            <a:normAutofit/>
          </a:bodyPr>
          <a:lstStyle>
            <a:lvl1pPr marL="0" indent="0">
              <a:buNone/>
              <a:defRPr sz="700">
                <a:solidFill>
                  <a:schemeClr val="tx1"/>
                </a:solidFill>
              </a:defRPr>
            </a:lvl1pPr>
          </a:lstStyle>
          <a:p>
            <a:pPr lvl="0"/>
            <a:r>
              <a:rPr lang="en-US" dirty="0" smtClean="0"/>
              <a:t>Click to edit Master text styles</a:t>
            </a:r>
            <a:endParaRPr lang="en-US" dirty="0"/>
          </a:p>
        </p:txBody>
      </p:sp>
      <p:sp>
        <p:nvSpPr>
          <p:cNvPr id="9" name="Slide Number Placeholder 5"/>
          <p:cNvSpPr>
            <a:spLocks noGrp="1"/>
          </p:cNvSpPr>
          <p:nvPr>
            <p:ph type="sldNum" sz="quarter" idx="13"/>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28A41582-63D8-417F-B4EA-B06A97A2C5AB}"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3581205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3_Images">
    <p:spTree>
      <p:nvGrpSpPr>
        <p:cNvPr id="1" name=""/>
        <p:cNvGrpSpPr/>
        <p:nvPr/>
      </p:nvGrpSpPr>
      <p:grpSpPr>
        <a:xfrm>
          <a:off x="0" y="0"/>
          <a:ext cx="0" cy="0"/>
          <a:chOff x="0" y="0"/>
          <a:chExt cx="0" cy="0"/>
        </a:xfrm>
      </p:grpSpPr>
      <p:cxnSp>
        <p:nvCxnSpPr>
          <p:cNvPr id="6" name="Straight Connector 5"/>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2"/>
            <a:ext cx="8267700" cy="854890"/>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6" name="Picture Placeholder 15"/>
          <p:cNvSpPr>
            <a:spLocks noGrp="1"/>
          </p:cNvSpPr>
          <p:nvPr>
            <p:ph type="pic" sz="quarter" idx="11"/>
          </p:nvPr>
        </p:nvSpPr>
        <p:spPr>
          <a:xfrm>
            <a:off x="450850" y="1738313"/>
            <a:ext cx="2763838" cy="3995928"/>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14" name="Picture Placeholder 15"/>
          <p:cNvSpPr>
            <a:spLocks noGrp="1"/>
          </p:cNvSpPr>
          <p:nvPr>
            <p:ph type="pic" sz="quarter" idx="12"/>
          </p:nvPr>
        </p:nvSpPr>
        <p:spPr>
          <a:xfrm>
            <a:off x="3213862" y="1738313"/>
            <a:ext cx="2751963" cy="3995928"/>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15" name="Picture Placeholder 15"/>
          <p:cNvSpPr>
            <a:spLocks noGrp="1"/>
          </p:cNvSpPr>
          <p:nvPr>
            <p:ph type="pic" sz="quarter" idx="13"/>
          </p:nvPr>
        </p:nvSpPr>
        <p:spPr>
          <a:xfrm>
            <a:off x="5960082" y="1738313"/>
            <a:ext cx="2749347" cy="3995928"/>
          </a:xfrm>
        </p:spPr>
        <p:txBody>
          <a:bodyPr rtlCol="0">
            <a:normAutofit/>
          </a:bodyPr>
          <a:lstStyle>
            <a:lvl1pPr>
              <a:defRPr>
                <a:solidFill>
                  <a:schemeClr val="tx1"/>
                </a:solidFill>
              </a:defRPr>
            </a:lvl1pPr>
          </a:lstStyle>
          <a:p>
            <a:pPr lvl="0"/>
            <a:r>
              <a:rPr lang="en-US" noProof="0" dirty="0" smtClean="0"/>
              <a:t>Click icon to add picture</a:t>
            </a:r>
            <a:endParaRPr lang="en-US" noProof="0" dirty="0"/>
          </a:p>
        </p:txBody>
      </p:sp>
      <p:sp>
        <p:nvSpPr>
          <p:cNvPr id="9" name="Slide Number Placeholder 5"/>
          <p:cNvSpPr>
            <a:spLocks noGrp="1"/>
          </p:cNvSpPr>
          <p:nvPr>
            <p:ph type="sldNum" sz="quarter" idx="14"/>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BD6B9B5D-9ADE-4D0C-9AF3-C3C629FBC3F6}"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28484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253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1"/>
            <a:ext cx="8267700" cy="686099"/>
          </a:xfrm>
        </p:spPr>
        <p:txBody>
          <a:bodyPr bIns="0">
            <a:noAutofit/>
          </a:bodyPr>
          <a:lstStyle>
            <a:lvl1pPr marL="0" indent="0">
              <a:buNone/>
              <a:defRPr sz="2400" b="1">
                <a:solidFill>
                  <a:schemeClr val="accent3"/>
                </a:solidFill>
              </a:defRPr>
            </a:lvl1pPr>
          </a:lstStyle>
          <a:p>
            <a:pPr lvl="0"/>
            <a:r>
              <a:rPr lang="en-US" smtClean="0"/>
              <a:t>Click to edit Master text styles</a:t>
            </a:r>
          </a:p>
        </p:txBody>
      </p:sp>
      <p:sp>
        <p:nvSpPr>
          <p:cNvPr id="16" name="Table Placeholder 15"/>
          <p:cNvSpPr>
            <a:spLocks noGrp="1"/>
          </p:cNvSpPr>
          <p:nvPr>
            <p:ph type="tbl" sz="quarter" idx="13"/>
          </p:nvPr>
        </p:nvSpPr>
        <p:spPr>
          <a:xfrm>
            <a:off x="450850" y="1679944"/>
            <a:ext cx="8267700" cy="3040912"/>
          </a:xfrm>
        </p:spPr>
        <p:txBody>
          <a:bodyPr rtlCol="0">
            <a:normAutofit/>
          </a:bodyPr>
          <a:lstStyle>
            <a:lvl1pPr>
              <a:defRPr>
                <a:solidFill>
                  <a:schemeClr val="tx1"/>
                </a:solidFill>
              </a:defRPr>
            </a:lvl1pPr>
          </a:lstStyle>
          <a:p>
            <a:pPr lvl="0"/>
            <a:r>
              <a:rPr lang="en-US" noProof="0" dirty="0" smtClean="0"/>
              <a:t>Click icon to add table</a:t>
            </a:r>
            <a:endParaRPr lang="en-US" noProof="0" dirty="0"/>
          </a:p>
        </p:txBody>
      </p:sp>
      <p:sp>
        <p:nvSpPr>
          <p:cNvPr id="20" name="Text Placeholder 19"/>
          <p:cNvSpPr>
            <a:spLocks noGrp="1"/>
          </p:cNvSpPr>
          <p:nvPr>
            <p:ph type="body" sz="quarter" idx="14"/>
          </p:nvPr>
        </p:nvSpPr>
        <p:spPr>
          <a:xfrm>
            <a:off x="450850" y="5390852"/>
            <a:ext cx="8267700" cy="622300"/>
          </a:xfrm>
        </p:spPr>
        <p:txBody>
          <a:bodyPr>
            <a:normAutofit/>
          </a:bodyPr>
          <a:lstStyle>
            <a:lvl1pPr>
              <a:spcBef>
                <a:spcPts val="0"/>
              </a:spcBef>
              <a:buNone/>
              <a:defRPr sz="700">
                <a:solidFill>
                  <a:schemeClr val="tx1"/>
                </a:solidFill>
              </a:defRPr>
            </a:lvl1pPr>
          </a:lstStyle>
          <a:p>
            <a:pPr lvl="0"/>
            <a:r>
              <a:rPr lang="en-US" dirty="0" smtClean="0"/>
              <a:t>Click to edit Master text styles</a:t>
            </a:r>
          </a:p>
        </p:txBody>
      </p:sp>
      <p:sp>
        <p:nvSpPr>
          <p:cNvPr id="8" name="Slide Number Placeholder 5"/>
          <p:cNvSpPr>
            <a:spLocks noGrp="1"/>
          </p:cNvSpPr>
          <p:nvPr>
            <p:ph type="sldNum" sz="quarter" idx="15"/>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620E8BE0-D67A-42ED-B836-1803A5FF5D56}"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316613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verse colors">
    <p:spTree>
      <p:nvGrpSpPr>
        <p:cNvPr id="1" name=""/>
        <p:cNvGrpSpPr/>
        <p:nvPr/>
      </p:nvGrpSpPr>
      <p:grpSpPr>
        <a:xfrm>
          <a:off x="0" y="0"/>
          <a:ext cx="0" cy="0"/>
          <a:chOff x="0" y="0"/>
          <a:chExt cx="0" cy="0"/>
        </a:xfrm>
      </p:grpSpPr>
      <p:sp>
        <p:nvSpPr>
          <p:cNvPr id="3" name="Rectangle 2"/>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2626261"/>
            <a:ext cx="7772400" cy="844564"/>
          </a:xfrm>
        </p:spPr>
        <p:txBody>
          <a:bodyPr tIns="0" bIns="0" anchor="ctr">
            <a:normAutofit/>
          </a:bodyPr>
          <a:lstStyle>
            <a:lvl1pPr>
              <a:lnSpc>
                <a:spcPts val="3700"/>
              </a:lnSpc>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961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line title">
    <p:spTree>
      <p:nvGrpSpPr>
        <p:cNvPr id="1" name=""/>
        <p:cNvGrpSpPr/>
        <p:nvPr/>
      </p:nvGrpSpPr>
      <p:grpSpPr>
        <a:xfrm>
          <a:off x="0" y="0"/>
          <a:ext cx="0" cy="0"/>
          <a:chOff x="0" y="0"/>
          <a:chExt cx="0" cy="0"/>
        </a:xfrm>
      </p:grpSpPr>
      <p:cxnSp>
        <p:nvCxnSpPr>
          <p:cNvPr id="3" name="Straight Connector 2"/>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2624328"/>
            <a:ext cx="8261350" cy="844564"/>
          </a:xfrm>
        </p:spPr>
        <p:txBody>
          <a:bodyPr tIns="0" bIns="0" anchor="ctr">
            <a:normAutofit/>
          </a:bodyPr>
          <a:lstStyle>
            <a:lvl1pPr>
              <a:lnSpc>
                <a:spcPts val="3700"/>
              </a:lnSpc>
              <a:defRPr sz="360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7119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Logo_closer">
    <p:spTree>
      <p:nvGrpSpPr>
        <p:cNvPr id="1" name=""/>
        <p:cNvGrpSpPr/>
        <p:nvPr/>
      </p:nvGrpSpPr>
      <p:grpSpPr>
        <a:xfrm>
          <a:off x="0" y="0"/>
          <a:ext cx="0" cy="0"/>
          <a:chOff x="0" y="0"/>
          <a:chExt cx="0" cy="0"/>
        </a:xfrm>
      </p:grpSpPr>
      <p:sp>
        <p:nvSpPr>
          <p:cNvPr id="2" name="Rectangle 1"/>
          <p:cNvSpPr/>
          <p:nvPr/>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61987"/>
            <a:ext cx="7825860" cy="524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12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384175" y="415925"/>
            <a:ext cx="914400"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0"/>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38BCFEC5-8846-40DB-8BDB-7C90936D7A44}"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147660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cxnSp>
        <p:nvCxnSpPr>
          <p:cNvPr id="4" name="Straight Connector 3"/>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2456"/>
            <a:ext cx="8256587" cy="4237880"/>
          </a:xfrm>
        </p:spPr>
        <p:txBody>
          <a:bodyPr bIns="0">
            <a:normAutofit/>
          </a:bodyPr>
          <a:lstStyle>
            <a:lvl1pPr marL="0" indent="0">
              <a:lnSpc>
                <a:spcPts val="1400"/>
              </a:lnSpc>
              <a:spcBef>
                <a:spcPts val="0"/>
              </a:spcBef>
              <a:spcAft>
                <a:spcPts val="600"/>
              </a:spcAft>
              <a:buNone/>
              <a:defRPr sz="1100">
                <a:solidFill>
                  <a:schemeClr val="tx1"/>
                </a:solidFill>
              </a:defRPr>
            </a:lvl1pPr>
          </a:lstStyle>
          <a:p>
            <a:pPr lvl="0"/>
            <a:r>
              <a:rPr lang="en-US" dirty="0" smtClean="0"/>
              <a:t>Click to edit Master text styles</a:t>
            </a:r>
          </a:p>
        </p:txBody>
      </p:sp>
      <p:sp>
        <p:nvSpPr>
          <p:cNvPr id="7" name="Rectangle 6"/>
          <p:cNvSpPr/>
          <p:nvPr userDrawn="1"/>
        </p:nvSpPr>
        <p:spPr>
          <a:xfrm>
            <a:off x="7039522" y="6498967"/>
            <a:ext cx="1762622" cy="200055"/>
          </a:xfrm>
          <a:prstGeom prst="rect">
            <a:avLst/>
          </a:prstGeom>
        </p:spPr>
        <p:txBody>
          <a:bodyPr wrap="none">
            <a:spAutoFit/>
          </a:bodyPr>
          <a:lstStyle/>
          <a:p>
            <a:pPr algn="r" fontAlgn="base">
              <a:spcBef>
                <a:spcPct val="0"/>
              </a:spcBef>
              <a:spcAft>
                <a:spcPct val="0"/>
              </a:spcAft>
            </a:pPr>
            <a:r>
              <a:rPr lang="en-US" sz="700" dirty="0" smtClean="0">
                <a:solidFill>
                  <a:srgbClr val="595959"/>
                </a:solidFill>
                <a:ea typeface="ＭＳ Ｐゴシック" pitchFamily="-84" charset="-128"/>
              </a:rPr>
              <a:t>© 2015 </a:t>
            </a:r>
            <a:r>
              <a:rPr lang="en-US" sz="700" dirty="0" err="1" smtClean="0">
                <a:solidFill>
                  <a:srgbClr val="595959"/>
                </a:solidFill>
                <a:ea typeface="ＭＳ Ｐゴシック" pitchFamily="-84" charset="-128"/>
              </a:rPr>
              <a:t>CMEGroup</a:t>
            </a:r>
            <a:r>
              <a:rPr lang="en-US" sz="700" dirty="0" smtClean="0">
                <a:solidFill>
                  <a:srgbClr val="595959"/>
                </a:solidFill>
                <a:ea typeface="ＭＳ Ｐゴシック" pitchFamily="-84" charset="-128"/>
              </a:rPr>
              <a:t>. All rights reserved. </a:t>
            </a:r>
          </a:p>
        </p:txBody>
      </p:sp>
    </p:spTree>
    <p:extLst>
      <p:ext uri="{BB962C8B-B14F-4D97-AF65-F5344CB8AC3E}">
        <p14:creationId xmlns:p14="http://schemas.microsoft.com/office/powerpoint/2010/main" val="1340773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_Breaker">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056" y="2898648"/>
            <a:ext cx="7788902" cy="727363"/>
          </a:xfrm>
        </p:spPr>
        <p:txBody>
          <a:bodyPr anchor="b">
            <a:normAutofit/>
          </a:bodyPr>
          <a:lstStyle>
            <a:lvl1pPr marL="0" indent="0" algn="l">
              <a:buNone/>
              <a:defRPr sz="2000" b="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3160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1963" y="3346704"/>
            <a:ext cx="6400800" cy="727363"/>
          </a:xfrm>
        </p:spPr>
        <p:txBody>
          <a:bodyPr>
            <a:normAutofit/>
          </a:bodyPr>
          <a:lstStyle>
            <a:lvl1pPr marL="0" indent="0" algn="l">
              <a:buNone/>
              <a:defRPr sz="200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64801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984248"/>
            <a:ext cx="7772400" cy="844564"/>
          </a:xfrm>
        </p:spPr>
        <p:txBody>
          <a:bodyPr tIns="0" bIns="0" anchor="b">
            <a:normAutofit/>
          </a:bodyPr>
          <a:lstStyle>
            <a:lvl1pPr>
              <a:lnSpc>
                <a:spcPts val="3700"/>
              </a:lnSpc>
              <a:defRPr lang="en-US" sz="3600" b="1" kern="1200" smtClean="0">
                <a:solidFill>
                  <a:schemeClr val="accent3"/>
                </a:solidFill>
                <a:latin typeface="Helvetica"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963" y="3346704"/>
            <a:ext cx="6400800" cy="727363"/>
          </a:xfrm>
        </p:spPr>
        <p:txBody>
          <a:bodyPr>
            <a:normAutofit/>
          </a:bodyPr>
          <a:lstStyle>
            <a:lvl1pPr marL="0" indent="0" algn="l">
              <a:buNone/>
              <a:defRPr lang="en-US" sz="2000" kern="1200" dirty="0" smtClean="0">
                <a:solidFill>
                  <a:schemeClr val="accent5"/>
                </a:solidFill>
                <a:latin typeface="Helvetica"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040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1"/>
            <a:ext cx="9144000" cy="6365357"/>
          </a:xfrm>
          <a:prstGeom prst="rect">
            <a:avLst/>
          </a:prstGeom>
          <a:gradFill flip="none" rotWithShape="1">
            <a:gsLst>
              <a:gs pos="9000">
                <a:schemeClr val="accent4"/>
              </a:gs>
              <a:gs pos="3000">
                <a:schemeClr val="accent4"/>
              </a:gs>
              <a:gs pos="31000">
                <a:schemeClr val="accent3"/>
              </a:gs>
              <a:gs pos="74000">
                <a:schemeClr val="accent2"/>
              </a:gs>
              <a:gs pos="92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57200" y="1988281"/>
            <a:ext cx="8261350" cy="844564"/>
          </a:xfrm>
        </p:spPr>
        <p:txBody>
          <a:bodyPr tIns="0" bIns="0" anchor="b">
            <a:normAutofit/>
          </a:bodyPr>
          <a:lstStyle>
            <a:lvl1pPr>
              <a:lnSpc>
                <a:spcPts val="37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1962" y="3904488"/>
            <a:ext cx="8256587" cy="727363"/>
          </a:xfrm>
        </p:spPr>
        <p:txBody>
          <a:bodyPr>
            <a:normAutofit/>
          </a:bodyPr>
          <a:lstStyle>
            <a:lvl1pPr marL="0" indent="0" algn="l">
              <a:buNone/>
              <a:defRPr sz="2000">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450850" y="2902691"/>
            <a:ext cx="8267700" cy="578995"/>
          </a:xfrm>
        </p:spPr>
        <p:txBody>
          <a:bodyPr bIns="0" anchor="b">
            <a:noAutofit/>
          </a:bodyPr>
          <a:lstStyle>
            <a:lvl1pPr marL="0" indent="0">
              <a:buNone/>
              <a:defRPr sz="2000" b="0">
                <a:solidFill>
                  <a:schemeClr val="accent4">
                    <a:lumMod val="40000"/>
                    <a:lumOff val="6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80825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1984248"/>
            <a:ext cx="8261350" cy="844564"/>
          </a:xfrm>
        </p:spPr>
        <p:txBody>
          <a:bodyPr tIns="0" bIns="0" anchor="b">
            <a:normAutofit/>
          </a:bodyPr>
          <a:lstStyle>
            <a:lvl1pPr>
              <a:lnSpc>
                <a:spcPts val="3700"/>
              </a:lnSpc>
              <a:defRPr sz="3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962" y="3904488"/>
            <a:ext cx="8256587" cy="727363"/>
          </a:xfrm>
        </p:spPr>
        <p:txBody>
          <a:bodyPr>
            <a:norm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450850" y="2898648"/>
            <a:ext cx="8267700" cy="576072"/>
          </a:xfrm>
        </p:spPr>
        <p:txBody>
          <a:bodyPr anchor="b">
            <a:noAutofit/>
          </a:bodyPr>
          <a:lstStyle>
            <a:lvl1pPr marL="0" indent="0">
              <a:buNone/>
              <a:defRPr sz="2000" b="0">
                <a:solidFill>
                  <a:schemeClr val="accent4">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8030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Content">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lstStyle>
            <a:lvl1pPr>
              <a:defRPr>
                <a:solidFill>
                  <a:srgbClr val="37597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3506"/>
            <a:ext cx="8245094" cy="4191000"/>
          </a:xfrm>
        </p:spPr>
        <p:txBody>
          <a:bodyPr/>
          <a:lstStyle>
            <a:lvl1pPr>
              <a:spcBef>
                <a:spcPts val="800"/>
              </a:spcBef>
              <a:spcAft>
                <a:spcPts val="200"/>
              </a:spcAft>
              <a:defRPr sz="1600">
                <a:solidFill>
                  <a:schemeClr val="tx1"/>
                </a:solidFill>
              </a:defRPr>
            </a:lvl1pPr>
            <a:lvl2pPr marL="509588" indent="-169863">
              <a:spcAft>
                <a:spcPts val="200"/>
              </a:spcAft>
              <a:buFont typeface="Arial" pitchFamily="34" charset="0"/>
              <a:buChar char="-"/>
              <a:defRPr sz="1400">
                <a:solidFill>
                  <a:schemeClr val="accent5"/>
                </a:solidFill>
              </a:defRPr>
            </a:lvl2pPr>
            <a:lvl3pPr marL="690563" indent="-171450">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
        <p:nvSpPr>
          <p:cNvPr id="8" name="Slide Number Placeholder 5"/>
          <p:cNvSpPr>
            <a:spLocks noGrp="1"/>
          </p:cNvSpPr>
          <p:nvPr>
            <p:ph type="sldNum" sz="quarter" idx="11"/>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BCC8E10D-BFEF-473D-A90B-5F1DBEFCCA45}"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285356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eveled Content">
    <p:spTree>
      <p:nvGrpSpPr>
        <p:cNvPr id="1" name=""/>
        <p:cNvGrpSpPr/>
        <p:nvPr/>
      </p:nvGrpSpPr>
      <p:grpSpPr>
        <a:xfrm>
          <a:off x="0" y="0"/>
          <a:ext cx="0" cy="0"/>
          <a:chOff x="0" y="0"/>
          <a:chExt cx="0" cy="0"/>
        </a:xfrm>
      </p:grpSpPr>
      <p:cxnSp>
        <p:nvCxnSpPr>
          <p:cNvPr id="5" name="Straight Connector 4"/>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815323"/>
            <a:ext cx="8261350" cy="282409"/>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3506"/>
            <a:ext cx="5491883" cy="4191000"/>
          </a:xfrm>
        </p:spPr>
        <p:txBody>
          <a:bodyPr/>
          <a:lstStyle>
            <a:lvl1pPr marL="0" indent="0">
              <a:lnSpc>
                <a:spcPct val="100000"/>
              </a:lnSpc>
              <a:spcBef>
                <a:spcPts val="800"/>
              </a:spcBef>
              <a:spcAft>
                <a:spcPts val="200"/>
              </a:spcAft>
              <a:buNone/>
              <a:defRPr sz="1600">
                <a:solidFill>
                  <a:schemeClr val="tx1"/>
                </a:solidFill>
              </a:defRPr>
            </a:lvl1pPr>
            <a:lvl2pPr marL="0" indent="0">
              <a:lnSpc>
                <a:spcPct val="100000"/>
              </a:lnSpc>
              <a:spcAft>
                <a:spcPts val="200"/>
              </a:spcAft>
              <a:buFont typeface="Arial" pitchFamily="34" charset="0"/>
              <a:buNone/>
              <a:defRPr sz="1800" b="0" i="0">
                <a:solidFill>
                  <a:schemeClr val="tx1"/>
                </a:solidFill>
                <a:latin typeface="Garamond"/>
                <a:cs typeface="Garamond"/>
              </a:defRPr>
            </a:lvl2pPr>
            <a:lvl3pPr marL="401638" indent="-184150">
              <a:lnSpc>
                <a:spcPct val="100000"/>
              </a:lnSpc>
              <a:defRPr sz="1400">
                <a:solidFill>
                  <a:schemeClr val="accent5"/>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
        <p:nvSpPr>
          <p:cNvPr id="8" name="Slide Number Placeholder 5"/>
          <p:cNvSpPr>
            <a:spLocks noGrp="1"/>
          </p:cNvSpPr>
          <p:nvPr>
            <p:ph type="sldNum" sz="quarter" idx="11"/>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A1EB40DE-BF45-4652-B60F-BC960F627C19}"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221313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cxnSp>
        <p:nvCxnSpPr>
          <p:cNvPr id="7" name="Straight Connector 6"/>
          <p:cNvCxnSpPr/>
          <p:nvPr userDrawn="1"/>
        </p:nvCxnSpPr>
        <p:spPr>
          <a:xfrm>
            <a:off x="457200" y="6367463"/>
            <a:ext cx="8229600"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0850" y="399752"/>
            <a:ext cx="8267700" cy="344488"/>
          </a:xfrm>
        </p:spPr>
        <p:txBody>
          <a:bodyPr bIns="0">
            <a:noAutofit/>
          </a:bodyPr>
          <a:lstStyle>
            <a:lvl1pPr marL="0" indent="0">
              <a:buNone/>
              <a:defRPr sz="2400" b="1">
                <a:solidFill>
                  <a:schemeClr val="accent3"/>
                </a:solidFill>
              </a:defRPr>
            </a:lvl1pPr>
          </a:lstStyle>
          <a:p>
            <a:pPr lvl="0"/>
            <a:r>
              <a:rPr lang="en-US" dirty="0" smtClean="0"/>
              <a:t>Click to edit Master text styles</a:t>
            </a:r>
          </a:p>
        </p:txBody>
      </p:sp>
      <p:sp>
        <p:nvSpPr>
          <p:cNvPr id="4" name="Content Placeholder 3"/>
          <p:cNvSpPr>
            <a:spLocks noGrp="1"/>
          </p:cNvSpPr>
          <p:nvPr>
            <p:ph sz="quarter" idx="11"/>
          </p:nvPr>
        </p:nvSpPr>
        <p:spPr>
          <a:xfrm>
            <a:off x="4921362" y="1369681"/>
            <a:ext cx="3793377" cy="4229100"/>
          </a:xfrm>
        </p:spPr>
        <p:txBody>
          <a:bodyPr bIns="0">
            <a:noAutofit/>
          </a:bodyPr>
          <a:lstStyle>
            <a:lvl1pPr marL="0" indent="0">
              <a:lnSpc>
                <a:spcPct val="100000"/>
              </a:lnSpc>
              <a:spcBef>
                <a:spcPts val="0"/>
              </a:spcBef>
              <a:spcAft>
                <a:spcPts val="1200"/>
              </a:spcAft>
              <a:buNone/>
              <a:defRPr>
                <a:solidFill>
                  <a:schemeClr val="tx1"/>
                </a:solidFill>
              </a:defRPr>
            </a:lvl1pPr>
          </a:lstStyle>
          <a:p>
            <a:pPr lvl="0"/>
            <a:r>
              <a:rPr lang="en-US" dirty="0" smtClean="0"/>
              <a:t>Click to edit Master text styles</a:t>
            </a:r>
          </a:p>
        </p:txBody>
      </p:sp>
      <p:sp>
        <p:nvSpPr>
          <p:cNvPr id="6" name="Content Placeholder 5"/>
          <p:cNvSpPr>
            <a:spLocks noGrp="1"/>
          </p:cNvSpPr>
          <p:nvPr>
            <p:ph sz="quarter" idx="12"/>
          </p:nvPr>
        </p:nvSpPr>
        <p:spPr>
          <a:xfrm>
            <a:off x="459550" y="1361743"/>
            <a:ext cx="3800477" cy="4244975"/>
          </a:xfrm>
        </p:spPr>
        <p:txBody>
          <a:bodyPr bIns="0">
            <a:noAutofit/>
          </a:bodyPr>
          <a:lstStyle>
            <a:lvl1pPr marL="0" indent="0">
              <a:lnSpc>
                <a:spcPct val="100000"/>
              </a:lnSpc>
              <a:spcBef>
                <a:spcPts val="0"/>
              </a:spcBef>
              <a:spcAft>
                <a:spcPts val="1200"/>
              </a:spcAft>
              <a:buNone/>
              <a:defRPr>
                <a:solidFill>
                  <a:schemeClr val="tx1"/>
                </a:solidFill>
              </a:defRPr>
            </a:lvl1pPr>
          </a:lstStyle>
          <a:p>
            <a:pPr lvl="0"/>
            <a:r>
              <a:rPr lang="en-US" dirty="0" smtClean="0"/>
              <a:t>Click to edit Master text styles</a:t>
            </a:r>
          </a:p>
        </p:txBody>
      </p:sp>
      <p:sp>
        <p:nvSpPr>
          <p:cNvPr id="8" name="Title 7"/>
          <p:cNvSpPr>
            <a:spLocks noGrp="1"/>
          </p:cNvSpPr>
          <p:nvPr>
            <p:ph type="title"/>
          </p:nvPr>
        </p:nvSpPr>
        <p:spPr>
          <a:xfrm>
            <a:off x="457200" y="821465"/>
            <a:ext cx="8261350" cy="282409"/>
          </a:xfrm>
        </p:spPr>
        <p:txBody>
          <a:bodyPr/>
          <a:lstStyle/>
          <a:p>
            <a:r>
              <a:rPr lang="en-US" smtClean="0"/>
              <a:t>Click to edit Master title style</a:t>
            </a:r>
            <a:endParaRPr lang="en-US" dirty="0"/>
          </a:p>
        </p:txBody>
      </p:sp>
      <p:sp>
        <p:nvSpPr>
          <p:cNvPr id="11" name="Slide Number Placeholder 5"/>
          <p:cNvSpPr>
            <a:spLocks noGrp="1"/>
          </p:cNvSpPr>
          <p:nvPr>
            <p:ph type="sldNum" sz="quarter" idx="13"/>
          </p:nvPr>
        </p:nvSpPr>
        <p:spPr>
          <a:xfrm>
            <a:off x="8347075" y="6424857"/>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chemeClr val="tx1"/>
                </a:solidFill>
              </a:defRPr>
            </a:lvl1pPr>
          </a:lstStyle>
          <a:p>
            <a:pPr fontAlgn="base">
              <a:spcBef>
                <a:spcPct val="0"/>
              </a:spcBef>
              <a:spcAft>
                <a:spcPct val="0"/>
              </a:spcAft>
            </a:pPr>
            <a:fld id="{D0918A91-F497-4286-B60C-A41F34117A32}" type="slidenum">
              <a:rPr lang="en-US" altLang="en-US" smtClean="0">
                <a:solidFill>
                  <a:srgbClr val="595959"/>
                </a:solidFill>
                <a:ea typeface="ＭＳ Ｐゴシック" pitchFamily="-84" charset="-128"/>
              </a:rPr>
              <a:pPr fontAlgn="base">
                <a:spcBef>
                  <a:spcPct val="0"/>
                </a:spcBef>
                <a:spcAft>
                  <a:spcPct val="0"/>
                </a:spcAft>
              </a:pPr>
              <a:t>‹#›</a:t>
            </a:fld>
            <a:endParaRPr lang="en-US" altLang="en-US">
              <a:solidFill>
                <a:srgbClr val="595959"/>
              </a:solidFill>
              <a:ea typeface="ＭＳ Ｐゴシック" pitchFamily="-84" charset="-128"/>
            </a:endParaRPr>
          </a:p>
        </p:txBody>
      </p:sp>
    </p:spTree>
    <p:extLst>
      <p:ext uri="{BB962C8B-B14F-4D97-AF65-F5344CB8AC3E}">
        <p14:creationId xmlns:p14="http://schemas.microsoft.com/office/powerpoint/2010/main" val="3856068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304800"/>
            <a:ext cx="8261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46088" y="1362074"/>
            <a:ext cx="82613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6" name="Rectangle 5"/>
          <p:cNvSpPr/>
          <p:nvPr userDrawn="1"/>
        </p:nvSpPr>
        <p:spPr>
          <a:xfrm>
            <a:off x="1828800" y="6477000"/>
            <a:ext cx="6878638" cy="276999"/>
          </a:xfrm>
          <a:prstGeom prst="rect">
            <a:avLst/>
          </a:prstGeom>
        </p:spPr>
        <p:txBody>
          <a:bodyPr wrap="square">
            <a:spAutoFit/>
          </a:bodyPr>
          <a:lstStyle/>
          <a:p>
            <a:pPr algn="l" fontAlgn="base">
              <a:spcBef>
                <a:spcPct val="0"/>
              </a:spcBef>
              <a:spcAft>
                <a:spcPct val="0"/>
              </a:spcAft>
            </a:pPr>
            <a:r>
              <a:rPr lang="en-US" sz="1200" b="1" dirty="0" smtClean="0">
                <a:solidFill>
                  <a:srgbClr val="060606"/>
                </a:solidFill>
                <a:ea typeface="ＭＳ Ｐゴシック" pitchFamily="-84" charset="-128"/>
              </a:rPr>
              <a:t>                                       Model Risk and Validation for Stress Testing                                        </a:t>
            </a:r>
            <a:r>
              <a:rPr lang="en-US" sz="1200" b="1" baseline="0" dirty="0" smtClean="0">
                <a:solidFill>
                  <a:srgbClr val="060606"/>
                </a:solidFill>
                <a:ea typeface="ＭＳ Ｐゴシック" pitchFamily="-84" charset="-128"/>
              </a:rPr>
              <a:t>  </a:t>
            </a:r>
            <a:fld id="{ED8130F2-CDD3-40BE-A709-68EFA9F13787}" type="slidenum">
              <a:rPr lang="en-US" sz="1200" b="1" baseline="0" smtClean="0">
                <a:solidFill>
                  <a:srgbClr val="060606"/>
                </a:solidFill>
                <a:ea typeface="ＭＳ Ｐゴシック" pitchFamily="-84" charset="-128"/>
              </a:rPr>
              <a:pPr algn="l" fontAlgn="base">
                <a:spcBef>
                  <a:spcPct val="0"/>
                </a:spcBef>
                <a:spcAft>
                  <a:spcPct val="0"/>
                </a:spcAft>
              </a:pPr>
              <a:t>‹#›</a:t>
            </a:fld>
            <a:endParaRPr lang="en-US" sz="1000" dirty="0" smtClean="0">
              <a:solidFill>
                <a:srgbClr val="060606"/>
              </a:solidFill>
              <a:ea typeface="ＭＳ Ｐゴシック" pitchFamily="-84" charset="-128"/>
            </a:endParaRPr>
          </a:p>
        </p:txBody>
      </p:sp>
    </p:spTree>
    <p:extLst>
      <p:ext uri="{BB962C8B-B14F-4D97-AF65-F5344CB8AC3E}">
        <p14:creationId xmlns:p14="http://schemas.microsoft.com/office/powerpoint/2010/main" val="2389880473"/>
      </p:ext>
    </p:extLst>
  </p:cSld>
  <p:clrMap bg1="lt1" tx1="dk1" bg2="lt2" tx2="dk2" accent1="accent1" accent2="accent2" accent3="accent3" accent4="accent4" accent5="accent5" accent6="accent6" hlink="hlink" folHlink="folHlink"/>
  <p:sldLayoutIdLst>
    <p:sldLayoutId id="2147483687" r:id="rId1"/>
    <p:sldLayoutId id="2147483691" r:id="rId2"/>
  </p:sldLayoutIdLst>
  <p:timing>
    <p:tnLst>
      <p:par>
        <p:cTn id="1" dur="indefinite" restart="never" nodeType="tmRoot"/>
      </p:par>
    </p:tnLst>
  </p:timing>
  <p:hf hdr="0" ftr="0" dt="0"/>
  <p:txStyles>
    <p:titleStyle>
      <a:lvl1pPr algn="ctr" rtl="0" fontAlgn="base">
        <a:spcBef>
          <a:spcPct val="0"/>
        </a:spcBef>
        <a:spcAft>
          <a:spcPct val="0"/>
        </a:spcAft>
        <a:defRPr sz="3200" b="1" kern="1200">
          <a:solidFill>
            <a:schemeClr val="tx2"/>
          </a:solidFill>
          <a:latin typeface="Garamond" pitchFamily="18" charset="0"/>
          <a:ea typeface="ＭＳ Ｐゴシック" pitchFamily="-84" charset="-128"/>
          <a:cs typeface="Arial" pitchFamily="34" charset="0"/>
        </a:defRPr>
      </a:lvl1pPr>
      <a:lvl2pPr algn="l" rtl="0" fontAlgn="base">
        <a:spcBef>
          <a:spcPct val="0"/>
        </a:spcBef>
        <a:spcAft>
          <a:spcPct val="0"/>
        </a:spcAft>
        <a:defRPr sz="1400" b="1">
          <a:solidFill>
            <a:schemeClr val="tx2"/>
          </a:solidFill>
          <a:latin typeface="Helvetica" pitchFamily="-84" charset="0"/>
          <a:ea typeface="ＭＳ Ｐゴシック" pitchFamily="-84" charset="-128"/>
        </a:defRPr>
      </a:lvl2pPr>
      <a:lvl3pPr algn="l" rtl="0" fontAlgn="base">
        <a:spcBef>
          <a:spcPct val="0"/>
        </a:spcBef>
        <a:spcAft>
          <a:spcPct val="0"/>
        </a:spcAft>
        <a:defRPr sz="1400" b="1">
          <a:solidFill>
            <a:schemeClr val="tx2"/>
          </a:solidFill>
          <a:latin typeface="Helvetica" pitchFamily="-84" charset="0"/>
          <a:ea typeface="ＭＳ Ｐゴシック" pitchFamily="-84" charset="-128"/>
        </a:defRPr>
      </a:lvl3pPr>
      <a:lvl4pPr algn="l" rtl="0" fontAlgn="base">
        <a:spcBef>
          <a:spcPct val="0"/>
        </a:spcBef>
        <a:spcAft>
          <a:spcPct val="0"/>
        </a:spcAft>
        <a:defRPr sz="1400" b="1">
          <a:solidFill>
            <a:schemeClr val="tx2"/>
          </a:solidFill>
          <a:latin typeface="Helvetica" pitchFamily="-84" charset="0"/>
          <a:ea typeface="ＭＳ Ｐゴシック" pitchFamily="-84" charset="-128"/>
        </a:defRPr>
      </a:lvl4pPr>
      <a:lvl5pPr algn="l" rtl="0" fontAlgn="base">
        <a:spcBef>
          <a:spcPct val="0"/>
        </a:spcBef>
        <a:spcAft>
          <a:spcPct val="0"/>
        </a:spcAft>
        <a:defRPr sz="1400" b="1">
          <a:solidFill>
            <a:schemeClr val="tx2"/>
          </a:solidFill>
          <a:latin typeface="Helvetica" pitchFamily="-84" charset="0"/>
          <a:ea typeface="ＭＳ Ｐゴシック" pitchFamily="-84" charset="-128"/>
        </a:defRPr>
      </a:lvl5pPr>
      <a:lvl6pPr marL="457200" algn="l" rtl="0" fontAlgn="base">
        <a:spcBef>
          <a:spcPct val="0"/>
        </a:spcBef>
        <a:spcAft>
          <a:spcPct val="0"/>
        </a:spcAft>
        <a:defRPr sz="1400" b="1">
          <a:solidFill>
            <a:schemeClr val="tx2"/>
          </a:solidFill>
          <a:latin typeface="Helvetica" pitchFamily="-84" charset="0"/>
          <a:ea typeface="ＭＳ Ｐゴシック" pitchFamily="-84" charset="-128"/>
        </a:defRPr>
      </a:lvl6pPr>
      <a:lvl7pPr marL="914400" algn="l" rtl="0" fontAlgn="base">
        <a:spcBef>
          <a:spcPct val="0"/>
        </a:spcBef>
        <a:spcAft>
          <a:spcPct val="0"/>
        </a:spcAft>
        <a:defRPr sz="1400" b="1">
          <a:solidFill>
            <a:schemeClr val="tx2"/>
          </a:solidFill>
          <a:latin typeface="Helvetica" pitchFamily="-84" charset="0"/>
          <a:ea typeface="ＭＳ Ｐゴシック" pitchFamily="-84" charset="-128"/>
        </a:defRPr>
      </a:lvl7pPr>
      <a:lvl8pPr marL="1371600" algn="l" rtl="0" fontAlgn="base">
        <a:spcBef>
          <a:spcPct val="0"/>
        </a:spcBef>
        <a:spcAft>
          <a:spcPct val="0"/>
        </a:spcAft>
        <a:defRPr sz="1400" b="1">
          <a:solidFill>
            <a:schemeClr val="tx2"/>
          </a:solidFill>
          <a:latin typeface="Helvetica" pitchFamily="-84" charset="0"/>
          <a:ea typeface="ＭＳ Ｐゴシック" pitchFamily="-84" charset="-128"/>
        </a:defRPr>
      </a:lvl8pPr>
      <a:lvl9pPr marL="1828800" algn="l" rtl="0" fontAlgn="base">
        <a:spcBef>
          <a:spcPct val="0"/>
        </a:spcBef>
        <a:spcAft>
          <a:spcPct val="0"/>
        </a:spcAft>
        <a:defRPr sz="1400" b="1">
          <a:solidFill>
            <a:schemeClr val="tx2"/>
          </a:solidFill>
          <a:latin typeface="Helvetica" pitchFamily="-84" charset="0"/>
          <a:ea typeface="ＭＳ Ｐゴシック" pitchFamily="-84" charset="-128"/>
        </a:defRPr>
      </a:lvl9pPr>
    </p:titleStyle>
    <p:bodyStyle>
      <a:lvl1pPr marL="228600" indent="-228600" algn="l" rtl="0" fontAlgn="base">
        <a:spcBef>
          <a:spcPts val="300"/>
        </a:spcBef>
        <a:spcAft>
          <a:spcPts val="300"/>
        </a:spcAft>
        <a:buFont typeface="Wingdings" pitchFamily="2" charset="2"/>
        <a:buChar char="Ø"/>
        <a:defRPr sz="2800" kern="1200">
          <a:solidFill>
            <a:srgbClr val="060606"/>
          </a:solidFill>
          <a:latin typeface="Garamond" pitchFamily="18" charset="0"/>
          <a:ea typeface="ＭＳ Ｐゴシック" pitchFamily="-84" charset="-128"/>
          <a:cs typeface="Arial" pitchFamily="34" charset="0"/>
        </a:defRPr>
      </a:lvl1pPr>
      <a:lvl2pPr marL="457200" indent="-117475" algn="l" rtl="0" fontAlgn="base">
        <a:spcBef>
          <a:spcPts val="200"/>
        </a:spcBef>
        <a:spcAft>
          <a:spcPct val="0"/>
        </a:spcAft>
        <a:buFont typeface="Wingdings" pitchFamily="2" charset="2"/>
        <a:buChar char="q"/>
        <a:defRPr sz="2800" kern="1200">
          <a:solidFill>
            <a:srgbClr val="060606"/>
          </a:solidFill>
          <a:latin typeface="Garamond" pitchFamily="18" charset="0"/>
          <a:ea typeface="ＭＳ Ｐゴシック" pitchFamily="-84" charset="-128"/>
          <a:cs typeface="Arial" pitchFamily="34" charset="0"/>
        </a:defRPr>
      </a:lvl2pPr>
      <a:lvl3pPr marL="747713" indent="-228600" algn="l" rtl="0" fontAlgn="base">
        <a:spcBef>
          <a:spcPts val="200"/>
        </a:spcBef>
        <a:spcAft>
          <a:spcPct val="0"/>
        </a:spcAft>
        <a:buFont typeface="Wingdings" pitchFamily="2" charset="2"/>
        <a:buChar char="v"/>
        <a:defRPr sz="2800" kern="1200">
          <a:solidFill>
            <a:srgbClr val="060606"/>
          </a:solidFill>
          <a:latin typeface="Garamond" pitchFamily="18" charset="0"/>
          <a:ea typeface="ＭＳ Ｐゴシック" pitchFamily="-8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4025"/>
            <a:ext cx="82613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6088" y="1362075"/>
            <a:ext cx="82613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Tree>
    <p:extLst>
      <p:ext uri="{BB962C8B-B14F-4D97-AF65-F5344CB8AC3E}">
        <p14:creationId xmlns:p14="http://schemas.microsoft.com/office/powerpoint/2010/main" val="25722126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iming>
    <p:tnLst>
      <p:par>
        <p:cTn id="1" dur="indefinite" restart="never" nodeType="tmRoot"/>
      </p:par>
    </p:tnLst>
  </p:timing>
  <p:hf hdr="0" ftr="0" dt="0"/>
  <p:txStyles>
    <p:titleStyle>
      <a:lvl1pPr algn="l" rtl="0" fontAlgn="base">
        <a:spcBef>
          <a:spcPct val="0"/>
        </a:spcBef>
        <a:spcAft>
          <a:spcPct val="0"/>
        </a:spcAft>
        <a:defRPr sz="1400" b="1" kern="1200">
          <a:solidFill>
            <a:schemeClr val="tx2"/>
          </a:solidFill>
          <a:latin typeface="Helvetica" pitchFamily="34" charset="0"/>
          <a:ea typeface="ＭＳ Ｐゴシック" pitchFamily="-84" charset="-128"/>
          <a:cs typeface="Arial" pitchFamily="34" charset="0"/>
        </a:defRPr>
      </a:lvl1pPr>
      <a:lvl2pPr algn="l" rtl="0" fontAlgn="base">
        <a:spcBef>
          <a:spcPct val="0"/>
        </a:spcBef>
        <a:spcAft>
          <a:spcPct val="0"/>
        </a:spcAft>
        <a:defRPr sz="1400" b="1">
          <a:solidFill>
            <a:schemeClr val="tx2"/>
          </a:solidFill>
          <a:latin typeface="Helvetica" pitchFamily="-84" charset="0"/>
          <a:ea typeface="ＭＳ Ｐゴシック" pitchFamily="-84" charset="-128"/>
        </a:defRPr>
      </a:lvl2pPr>
      <a:lvl3pPr algn="l" rtl="0" fontAlgn="base">
        <a:spcBef>
          <a:spcPct val="0"/>
        </a:spcBef>
        <a:spcAft>
          <a:spcPct val="0"/>
        </a:spcAft>
        <a:defRPr sz="1400" b="1">
          <a:solidFill>
            <a:schemeClr val="tx2"/>
          </a:solidFill>
          <a:latin typeface="Helvetica" pitchFamily="-84" charset="0"/>
          <a:ea typeface="ＭＳ Ｐゴシック" pitchFamily="-84" charset="-128"/>
        </a:defRPr>
      </a:lvl3pPr>
      <a:lvl4pPr algn="l" rtl="0" fontAlgn="base">
        <a:spcBef>
          <a:spcPct val="0"/>
        </a:spcBef>
        <a:spcAft>
          <a:spcPct val="0"/>
        </a:spcAft>
        <a:defRPr sz="1400" b="1">
          <a:solidFill>
            <a:schemeClr val="tx2"/>
          </a:solidFill>
          <a:latin typeface="Helvetica" pitchFamily="-84" charset="0"/>
          <a:ea typeface="ＭＳ Ｐゴシック" pitchFamily="-84" charset="-128"/>
        </a:defRPr>
      </a:lvl4pPr>
      <a:lvl5pPr algn="l" rtl="0" fontAlgn="base">
        <a:spcBef>
          <a:spcPct val="0"/>
        </a:spcBef>
        <a:spcAft>
          <a:spcPct val="0"/>
        </a:spcAft>
        <a:defRPr sz="1400" b="1">
          <a:solidFill>
            <a:schemeClr val="tx2"/>
          </a:solidFill>
          <a:latin typeface="Helvetica" pitchFamily="-84" charset="0"/>
          <a:ea typeface="ＭＳ Ｐゴシック" pitchFamily="-84" charset="-128"/>
        </a:defRPr>
      </a:lvl5pPr>
      <a:lvl6pPr marL="457200" algn="l" rtl="0" fontAlgn="base">
        <a:spcBef>
          <a:spcPct val="0"/>
        </a:spcBef>
        <a:spcAft>
          <a:spcPct val="0"/>
        </a:spcAft>
        <a:defRPr sz="1400" b="1">
          <a:solidFill>
            <a:schemeClr val="tx2"/>
          </a:solidFill>
          <a:latin typeface="Helvetica" pitchFamily="-84" charset="0"/>
          <a:ea typeface="ＭＳ Ｐゴシック" pitchFamily="-84" charset="-128"/>
        </a:defRPr>
      </a:lvl6pPr>
      <a:lvl7pPr marL="914400" algn="l" rtl="0" fontAlgn="base">
        <a:spcBef>
          <a:spcPct val="0"/>
        </a:spcBef>
        <a:spcAft>
          <a:spcPct val="0"/>
        </a:spcAft>
        <a:defRPr sz="1400" b="1">
          <a:solidFill>
            <a:schemeClr val="tx2"/>
          </a:solidFill>
          <a:latin typeface="Helvetica" pitchFamily="-84" charset="0"/>
          <a:ea typeface="ＭＳ Ｐゴシック" pitchFamily="-84" charset="-128"/>
        </a:defRPr>
      </a:lvl7pPr>
      <a:lvl8pPr marL="1371600" algn="l" rtl="0" fontAlgn="base">
        <a:spcBef>
          <a:spcPct val="0"/>
        </a:spcBef>
        <a:spcAft>
          <a:spcPct val="0"/>
        </a:spcAft>
        <a:defRPr sz="1400" b="1">
          <a:solidFill>
            <a:schemeClr val="tx2"/>
          </a:solidFill>
          <a:latin typeface="Helvetica" pitchFamily="-84" charset="0"/>
          <a:ea typeface="ＭＳ Ｐゴシック" pitchFamily="-84" charset="-128"/>
        </a:defRPr>
      </a:lvl8pPr>
      <a:lvl9pPr marL="1828800" algn="l" rtl="0" fontAlgn="base">
        <a:spcBef>
          <a:spcPct val="0"/>
        </a:spcBef>
        <a:spcAft>
          <a:spcPct val="0"/>
        </a:spcAft>
        <a:defRPr sz="1400" b="1">
          <a:solidFill>
            <a:schemeClr val="tx2"/>
          </a:solidFill>
          <a:latin typeface="Helvetica" pitchFamily="-84" charset="0"/>
          <a:ea typeface="ＭＳ Ｐゴシック" pitchFamily="-84" charset="-128"/>
        </a:defRPr>
      </a:lvl9pPr>
    </p:titleStyle>
    <p:bodyStyle>
      <a:lvl1pPr marL="228600" indent="-228600" algn="l" rtl="0" fontAlgn="base">
        <a:spcBef>
          <a:spcPts val="300"/>
        </a:spcBef>
        <a:spcAft>
          <a:spcPts val="300"/>
        </a:spcAft>
        <a:buFont typeface="Arial" pitchFamily="34" charset="0"/>
        <a:buChar char="•"/>
        <a:defRPr sz="1600" kern="1200">
          <a:solidFill>
            <a:srgbClr val="060606"/>
          </a:solidFill>
          <a:latin typeface="Helvetica" pitchFamily="34" charset="0"/>
          <a:ea typeface="ＭＳ Ｐゴシック" pitchFamily="-84" charset="-128"/>
          <a:cs typeface="Arial" pitchFamily="34" charset="0"/>
        </a:defRPr>
      </a:lvl1pPr>
      <a:lvl2pPr marL="457200" indent="-117475" algn="l" rtl="0" fontAlgn="base">
        <a:spcBef>
          <a:spcPts val="200"/>
        </a:spcBef>
        <a:spcAft>
          <a:spcPct val="0"/>
        </a:spcAft>
        <a:buFont typeface="Arial" pitchFamily="34" charset="0"/>
        <a:buChar char="-"/>
        <a:defRPr sz="1400" kern="1200">
          <a:solidFill>
            <a:srgbClr val="060606"/>
          </a:solidFill>
          <a:latin typeface="Helvetica" pitchFamily="34" charset="0"/>
          <a:ea typeface="ＭＳ Ｐゴシック" pitchFamily="-84" charset="-128"/>
          <a:cs typeface="Arial" pitchFamily="34" charset="0"/>
        </a:defRPr>
      </a:lvl2pPr>
      <a:lvl3pPr marL="747713" indent="-228600" algn="l" rtl="0" fontAlgn="base">
        <a:spcBef>
          <a:spcPts val="200"/>
        </a:spcBef>
        <a:spcAft>
          <a:spcPct val="0"/>
        </a:spcAft>
        <a:buFont typeface="Arial" pitchFamily="34" charset="0"/>
        <a:buChar char="•"/>
        <a:defRPr sz="1400" kern="1200">
          <a:solidFill>
            <a:srgbClr val="060606"/>
          </a:solidFill>
          <a:latin typeface="Helvetica" pitchFamily="34" charset="0"/>
          <a:ea typeface="ＭＳ Ｐゴシック" pitchFamily="-8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4025"/>
            <a:ext cx="82613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6088" y="1362075"/>
            <a:ext cx="82613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Tree>
    <p:extLst>
      <p:ext uri="{BB962C8B-B14F-4D97-AF65-F5344CB8AC3E}">
        <p14:creationId xmlns:p14="http://schemas.microsoft.com/office/powerpoint/2010/main" val="4122202849"/>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l" rtl="0" fontAlgn="base">
        <a:spcBef>
          <a:spcPct val="0"/>
        </a:spcBef>
        <a:spcAft>
          <a:spcPct val="0"/>
        </a:spcAft>
        <a:defRPr sz="1400" b="1" kern="1200">
          <a:solidFill>
            <a:schemeClr val="tx2"/>
          </a:solidFill>
          <a:latin typeface="Helvetica" pitchFamily="34" charset="0"/>
          <a:ea typeface="ＭＳ Ｐゴシック" pitchFamily="-84" charset="-128"/>
          <a:cs typeface="Arial" pitchFamily="34" charset="0"/>
        </a:defRPr>
      </a:lvl1pPr>
      <a:lvl2pPr algn="l" rtl="0" fontAlgn="base">
        <a:spcBef>
          <a:spcPct val="0"/>
        </a:spcBef>
        <a:spcAft>
          <a:spcPct val="0"/>
        </a:spcAft>
        <a:defRPr sz="1400" b="1">
          <a:solidFill>
            <a:schemeClr val="tx2"/>
          </a:solidFill>
          <a:latin typeface="Helvetica" pitchFamily="-84" charset="0"/>
          <a:ea typeface="ＭＳ Ｐゴシック" pitchFamily="-84" charset="-128"/>
        </a:defRPr>
      </a:lvl2pPr>
      <a:lvl3pPr algn="l" rtl="0" fontAlgn="base">
        <a:spcBef>
          <a:spcPct val="0"/>
        </a:spcBef>
        <a:spcAft>
          <a:spcPct val="0"/>
        </a:spcAft>
        <a:defRPr sz="1400" b="1">
          <a:solidFill>
            <a:schemeClr val="tx2"/>
          </a:solidFill>
          <a:latin typeface="Helvetica" pitchFamily="-84" charset="0"/>
          <a:ea typeface="ＭＳ Ｐゴシック" pitchFamily="-84" charset="-128"/>
        </a:defRPr>
      </a:lvl3pPr>
      <a:lvl4pPr algn="l" rtl="0" fontAlgn="base">
        <a:spcBef>
          <a:spcPct val="0"/>
        </a:spcBef>
        <a:spcAft>
          <a:spcPct val="0"/>
        </a:spcAft>
        <a:defRPr sz="1400" b="1">
          <a:solidFill>
            <a:schemeClr val="tx2"/>
          </a:solidFill>
          <a:latin typeface="Helvetica" pitchFamily="-84" charset="0"/>
          <a:ea typeface="ＭＳ Ｐゴシック" pitchFamily="-84" charset="-128"/>
        </a:defRPr>
      </a:lvl4pPr>
      <a:lvl5pPr algn="l" rtl="0" fontAlgn="base">
        <a:spcBef>
          <a:spcPct val="0"/>
        </a:spcBef>
        <a:spcAft>
          <a:spcPct val="0"/>
        </a:spcAft>
        <a:defRPr sz="1400" b="1">
          <a:solidFill>
            <a:schemeClr val="tx2"/>
          </a:solidFill>
          <a:latin typeface="Helvetica" pitchFamily="-84" charset="0"/>
          <a:ea typeface="ＭＳ Ｐゴシック" pitchFamily="-84" charset="-128"/>
        </a:defRPr>
      </a:lvl5pPr>
      <a:lvl6pPr marL="457200" algn="l" rtl="0" fontAlgn="base">
        <a:spcBef>
          <a:spcPct val="0"/>
        </a:spcBef>
        <a:spcAft>
          <a:spcPct val="0"/>
        </a:spcAft>
        <a:defRPr sz="1400" b="1">
          <a:solidFill>
            <a:schemeClr val="tx2"/>
          </a:solidFill>
          <a:latin typeface="Helvetica" pitchFamily="-84" charset="0"/>
          <a:ea typeface="ＭＳ Ｐゴシック" pitchFamily="-84" charset="-128"/>
        </a:defRPr>
      </a:lvl6pPr>
      <a:lvl7pPr marL="914400" algn="l" rtl="0" fontAlgn="base">
        <a:spcBef>
          <a:spcPct val="0"/>
        </a:spcBef>
        <a:spcAft>
          <a:spcPct val="0"/>
        </a:spcAft>
        <a:defRPr sz="1400" b="1">
          <a:solidFill>
            <a:schemeClr val="tx2"/>
          </a:solidFill>
          <a:latin typeface="Helvetica" pitchFamily="-84" charset="0"/>
          <a:ea typeface="ＭＳ Ｐゴシック" pitchFamily="-84" charset="-128"/>
        </a:defRPr>
      </a:lvl7pPr>
      <a:lvl8pPr marL="1371600" algn="l" rtl="0" fontAlgn="base">
        <a:spcBef>
          <a:spcPct val="0"/>
        </a:spcBef>
        <a:spcAft>
          <a:spcPct val="0"/>
        </a:spcAft>
        <a:defRPr sz="1400" b="1">
          <a:solidFill>
            <a:schemeClr val="tx2"/>
          </a:solidFill>
          <a:latin typeface="Helvetica" pitchFamily="-84" charset="0"/>
          <a:ea typeface="ＭＳ Ｐゴシック" pitchFamily="-84" charset="-128"/>
        </a:defRPr>
      </a:lvl8pPr>
      <a:lvl9pPr marL="1828800" algn="l" rtl="0" fontAlgn="base">
        <a:spcBef>
          <a:spcPct val="0"/>
        </a:spcBef>
        <a:spcAft>
          <a:spcPct val="0"/>
        </a:spcAft>
        <a:defRPr sz="1400" b="1">
          <a:solidFill>
            <a:schemeClr val="tx2"/>
          </a:solidFill>
          <a:latin typeface="Helvetica" pitchFamily="-84" charset="0"/>
          <a:ea typeface="ＭＳ Ｐゴシック" pitchFamily="-84" charset="-128"/>
        </a:defRPr>
      </a:lvl9pPr>
    </p:titleStyle>
    <p:bodyStyle>
      <a:lvl1pPr marL="228600" indent="-228600" algn="l" rtl="0" fontAlgn="base">
        <a:spcBef>
          <a:spcPts val="300"/>
        </a:spcBef>
        <a:spcAft>
          <a:spcPts val="300"/>
        </a:spcAft>
        <a:buFont typeface="Arial" pitchFamily="34" charset="0"/>
        <a:buChar char="•"/>
        <a:defRPr sz="1600" kern="1200">
          <a:solidFill>
            <a:schemeClr val="tx1"/>
          </a:solidFill>
          <a:latin typeface="Helvetica" pitchFamily="34" charset="0"/>
          <a:ea typeface="ＭＳ Ｐゴシック" pitchFamily="-84" charset="-128"/>
          <a:cs typeface="Arial" pitchFamily="34" charset="0"/>
        </a:defRPr>
      </a:lvl1pPr>
      <a:lvl2pPr marL="457200" indent="-117475" algn="l" rtl="0" fontAlgn="base">
        <a:spcBef>
          <a:spcPts val="200"/>
        </a:spcBef>
        <a:spcAft>
          <a:spcPct val="0"/>
        </a:spcAft>
        <a:buFont typeface="Arial" pitchFamily="34" charset="0"/>
        <a:buChar char="-"/>
        <a:defRPr sz="1400" kern="1200">
          <a:solidFill>
            <a:schemeClr val="accent5"/>
          </a:solidFill>
          <a:latin typeface="Helvetica" pitchFamily="34" charset="0"/>
          <a:ea typeface="ＭＳ Ｐゴシック" pitchFamily="-84" charset="-128"/>
          <a:cs typeface="Arial" pitchFamily="34" charset="0"/>
        </a:defRPr>
      </a:lvl2pPr>
      <a:lvl3pPr marL="747713" indent="-228600" algn="l" rtl="0" fontAlgn="base">
        <a:spcBef>
          <a:spcPts val="200"/>
        </a:spcBef>
        <a:spcAft>
          <a:spcPct val="0"/>
        </a:spcAft>
        <a:buFont typeface="Arial" pitchFamily="34" charset="0"/>
        <a:buChar char="•"/>
        <a:defRPr sz="1400" kern="1200">
          <a:solidFill>
            <a:schemeClr val="accent5"/>
          </a:solidFill>
          <a:latin typeface="Helvetica" pitchFamily="34" charset="0"/>
          <a:ea typeface="ＭＳ Ｐゴシック" pitchFamily="-8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ijournals.com/doi/abs/10.3905/jsf.2017.23.1.032?journalCode=js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4248"/>
            <a:ext cx="7772400" cy="1362456"/>
          </a:xfrm>
        </p:spPr>
        <p:txBody>
          <a:bodyPr>
            <a:noAutofit/>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x</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800" dirty="0" smtClean="0">
                <a:latin typeface="Garamond" panose="02020404030301010803" pitchFamily="18" charset="0"/>
              </a:rPr>
              <a:t>Model Risk and Validation </a:t>
            </a:r>
            <a:br>
              <a:rPr lang="en-US" sz="4800" dirty="0" smtClean="0">
                <a:latin typeface="Garamond" panose="02020404030301010803" pitchFamily="18" charset="0"/>
              </a:rPr>
            </a:br>
            <a:r>
              <a:rPr lang="en-US" sz="4800" dirty="0" smtClean="0">
                <a:latin typeface="Garamond" panose="02020404030301010803" pitchFamily="18" charset="0"/>
              </a:rPr>
              <a:t>for Stress Testing</a:t>
            </a:r>
            <a:r>
              <a:rPr lang="en-US" dirty="0" smtClean="0"/>
              <a:t/>
            </a:r>
            <a:br>
              <a:rPr lang="en-US" dirty="0" smtClean="0"/>
            </a:br>
            <a:r>
              <a:rPr lang="en-US" dirty="0" smtClean="0"/>
              <a:t/>
            </a:r>
            <a:br>
              <a:rPr lang="en-US" dirty="0" smtClean="0"/>
            </a:br>
            <a:r>
              <a:rPr lang="en-US" dirty="0"/>
              <a:t/>
            </a:r>
            <a:br>
              <a:rPr lang="en-US" dirty="0"/>
            </a:br>
            <a:r>
              <a:rPr lang="en-US" sz="2400" dirty="0">
                <a:latin typeface="Garamond" panose="02020404030301010803" pitchFamily="18" charset="0"/>
              </a:rPr>
              <a:t>Stress Testing: Latest Developments &amp; Best Practice</a:t>
            </a:r>
            <a:br>
              <a:rPr lang="en-US" sz="2400" dirty="0">
                <a:latin typeface="Garamond" panose="02020404030301010803" pitchFamily="18" charset="0"/>
              </a:rPr>
            </a:br>
            <a:r>
              <a:rPr lang="en-US" sz="2400" dirty="0">
                <a:latin typeface="Garamond" panose="02020404030301010803" pitchFamily="18" charset="0"/>
              </a:rPr>
              <a:t>September </a:t>
            </a:r>
            <a:r>
              <a:rPr lang="en-US" sz="2400" dirty="0" smtClean="0">
                <a:latin typeface="Garamond" panose="02020404030301010803" pitchFamily="18" charset="0"/>
              </a:rPr>
              <a:t>27-28</a:t>
            </a:r>
            <a:endParaRPr lang="en-US" sz="2400" dirty="0">
              <a:latin typeface="Garamond" panose="02020404030301010803" pitchFamily="18" charset="0"/>
            </a:endParaRPr>
          </a:p>
        </p:txBody>
      </p:sp>
      <p:sp>
        <p:nvSpPr>
          <p:cNvPr id="3" name="Subtitle 2"/>
          <p:cNvSpPr>
            <a:spLocks noGrp="1"/>
          </p:cNvSpPr>
          <p:nvPr>
            <p:ph type="subTitle" idx="1"/>
          </p:nvPr>
        </p:nvSpPr>
        <p:spPr>
          <a:xfrm>
            <a:off x="425116" y="3733800"/>
            <a:ext cx="6400800" cy="1911096"/>
          </a:xfrm>
        </p:spPr>
        <p:txBody>
          <a:bodyPr>
            <a:normAutofit fontScale="77500" lnSpcReduction="20000"/>
          </a:bodyPr>
          <a:lstStyle/>
          <a:p>
            <a:endParaRPr lang="en-US" dirty="0" smtClean="0"/>
          </a:p>
          <a:p>
            <a:endParaRPr lang="en-US" dirty="0"/>
          </a:p>
          <a:p>
            <a:pPr algn="r"/>
            <a:r>
              <a:rPr lang="en-US" sz="2600" dirty="0" smtClean="0">
                <a:solidFill>
                  <a:schemeClr val="bg1"/>
                </a:solidFill>
                <a:latin typeface="Garamond" panose="02020404030301010803" pitchFamily="18" charset="0"/>
              </a:rPr>
              <a:t>Martin Goldberg</a:t>
            </a:r>
          </a:p>
          <a:p>
            <a:pPr algn="r"/>
            <a:r>
              <a:rPr lang="en-US" sz="2600" dirty="0" smtClean="0">
                <a:solidFill>
                  <a:schemeClr val="bg1"/>
                </a:solidFill>
                <a:latin typeface="Garamond" panose="02020404030301010803" pitchFamily="18" charset="0"/>
              </a:rPr>
              <a:t>Lead Consultant, Validationquant LLC</a:t>
            </a:r>
          </a:p>
          <a:p>
            <a:pPr algn="r"/>
            <a:endParaRPr lang="en-US" sz="2600" dirty="0" smtClean="0">
              <a:solidFill>
                <a:schemeClr val="bg1"/>
              </a:solidFill>
              <a:latin typeface="Garamond" panose="02020404030301010803" pitchFamily="18" charset="0"/>
            </a:endParaRPr>
          </a:p>
          <a:p>
            <a:pPr algn="r"/>
            <a:r>
              <a:rPr lang="en-US" sz="2600" dirty="0" smtClean="0">
                <a:solidFill>
                  <a:schemeClr val="bg1"/>
                </a:solidFill>
                <a:latin typeface="Garamond" panose="02020404030301010803" pitchFamily="18" charset="0"/>
              </a:rPr>
              <a:t>martin@validationquant.com</a:t>
            </a:r>
            <a:endParaRPr lang="en-US" sz="2600" dirty="0">
              <a:solidFill>
                <a:schemeClr val="bg1"/>
              </a:solidFill>
              <a:latin typeface="Garamond" panose="02020404030301010803" pitchFamily="18" charset="0"/>
            </a:endParaRPr>
          </a:p>
          <a:p>
            <a:endParaRPr lang="en-US" dirty="0"/>
          </a:p>
        </p:txBody>
      </p:sp>
    </p:spTree>
    <p:extLst>
      <p:ext uri="{BB962C8B-B14F-4D97-AF65-F5344CB8AC3E}">
        <p14:creationId xmlns:p14="http://schemas.microsoft.com/office/powerpoint/2010/main" val="2354469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of Stress Plausibility</a:t>
            </a:r>
            <a:endParaRPr lang="en-US" dirty="0"/>
          </a:p>
        </p:txBody>
      </p:sp>
      <p:sp>
        <p:nvSpPr>
          <p:cNvPr id="3" name="Content Placeholder 2"/>
          <p:cNvSpPr>
            <a:spLocks noGrp="1"/>
          </p:cNvSpPr>
          <p:nvPr>
            <p:ph idx="1"/>
          </p:nvPr>
        </p:nvSpPr>
        <p:spPr/>
        <p:txBody>
          <a:bodyPr/>
          <a:lstStyle/>
          <a:p>
            <a:r>
              <a:rPr lang="en-US" sz="2000" dirty="0" smtClean="0"/>
              <a:t>For a CCAR stress, it must be extreme but plausible</a:t>
            </a:r>
          </a:p>
          <a:p>
            <a:r>
              <a:rPr lang="en-US" sz="2000" dirty="0" smtClean="0"/>
              <a:t>Similarly for other stresses, if it’s not plausible, it does not convey useful information and will be ignored.</a:t>
            </a:r>
          </a:p>
          <a:p>
            <a:r>
              <a:rPr lang="en-US" sz="2000" dirty="0" smtClean="0"/>
              <a:t>Plausibility is somewhat subjective, and validating plausibility involves a subjective judgment.</a:t>
            </a:r>
          </a:p>
          <a:p>
            <a:pPr lvl="1"/>
            <a:r>
              <a:rPr lang="en-US" sz="2000" dirty="0" smtClean="0"/>
              <a:t>The key is for the stress designer to have adequate documentation on why they are comfortable with plausibility of the scenario.  </a:t>
            </a:r>
          </a:p>
          <a:p>
            <a:pPr lvl="1"/>
            <a:r>
              <a:rPr lang="en-US" sz="2000" dirty="0" smtClean="0"/>
              <a:t>This is entirely separate from whether it’s severe enough, or too severe.</a:t>
            </a:r>
          </a:p>
          <a:p>
            <a:pPr lvl="1"/>
            <a:r>
              <a:rPr lang="en-US" sz="2000" dirty="0" smtClean="0"/>
              <a:t>The stress designer should demonstrably have put a sufficient amount of thought into the design.</a:t>
            </a:r>
          </a:p>
          <a:p>
            <a:r>
              <a:rPr lang="en-US" sz="2000" dirty="0" smtClean="0"/>
              <a:t>The various markets being stressed must fit together; if oil goes way up, gasoline will not go way down.  If the U.S. defaults, the S&amp;P 500 would not plausibly have a rally.</a:t>
            </a:r>
            <a:endParaRPr lang="en-US" sz="2000" dirty="0"/>
          </a:p>
        </p:txBody>
      </p:sp>
    </p:spTree>
    <p:extLst>
      <p:ext uri="{BB962C8B-B14F-4D97-AF65-F5344CB8AC3E}">
        <p14:creationId xmlns:p14="http://schemas.microsoft.com/office/powerpoint/2010/main" val="329371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of Stress Severity</a:t>
            </a:r>
            <a:endParaRPr lang="en-US" dirty="0"/>
          </a:p>
        </p:txBody>
      </p:sp>
      <p:sp>
        <p:nvSpPr>
          <p:cNvPr id="3" name="Content Placeholder 2"/>
          <p:cNvSpPr>
            <a:spLocks noGrp="1"/>
          </p:cNvSpPr>
          <p:nvPr>
            <p:ph idx="1"/>
          </p:nvPr>
        </p:nvSpPr>
        <p:spPr/>
        <p:txBody>
          <a:bodyPr/>
          <a:lstStyle/>
          <a:p>
            <a:r>
              <a:rPr lang="en-US" sz="2000" dirty="0" smtClean="0"/>
              <a:t>This is the easier part, compared to plausibility.</a:t>
            </a:r>
          </a:p>
          <a:p>
            <a:r>
              <a:rPr lang="en-US" sz="2000" dirty="0" smtClean="0"/>
              <a:t>Best practice is to scale the severities of all stresses to be roughly comparable.</a:t>
            </a:r>
          </a:p>
          <a:p>
            <a:pPr lvl="1"/>
            <a:r>
              <a:rPr lang="en-US" sz="2000" dirty="0" smtClean="0"/>
              <a:t>Maybe similar multiple of today’s volatility, or</a:t>
            </a:r>
          </a:p>
          <a:p>
            <a:pPr lvl="1"/>
            <a:r>
              <a:rPr lang="en-US" sz="2000" dirty="0" smtClean="0"/>
              <a:t>Maybe how badly it would hurt your firm.</a:t>
            </a:r>
          </a:p>
          <a:p>
            <a:pPr lvl="1"/>
            <a:r>
              <a:rPr lang="en-US" sz="2000" dirty="0" smtClean="0"/>
              <a:t>Do not penalize a business unit for good hedging.</a:t>
            </a:r>
          </a:p>
          <a:p>
            <a:pPr lvl="1"/>
            <a:r>
              <a:rPr lang="en-US" sz="2000" dirty="0" smtClean="0"/>
              <a:t>If everyone knows in advance which stress will cause the worst hypothetical loss, the validation team may think you’ve done it wrong.</a:t>
            </a:r>
          </a:p>
          <a:p>
            <a:pPr lvl="1" algn="just"/>
            <a:r>
              <a:rPr lang="en-US" sz="2000" dirty="0" smtClean="0"/>
              <a:t>If some businesses are unaffected by the stress, either they have done a good job of extreme-value hedging, or you have done a bad job of stress selection.</a:t>
            </a:r>
          </a:p>
          <a:p>
            <a:pPr algn="just"/>
            <a:r>
              <a:rPr lang="en-US" sz="2000" dirty="0" smtClean="0"/>
              <a:t>In a longer scenario, severity and plausibility interact.  There should be knock-on effects, and gradual changes after the initial shock.</a:t>
            </a:r>
          </a:p>
          <a:p>
            <a:pPr lvl="1" algn="just"/>
            <a:r>
              <a:rPr lang="en-US" sz="2000" dirty="0" smtClean="0"/>
              <a:t>The market usually over-reacts, and then over-corrects, so a shock tends to lead to wild swings and heightened volatility for a while.</a:t>
            </a:r>
          </a:p>
          <a:p>
            <a:endParaRPr lang="en-US" sz="2000" dirty="0" smtClean="0"/>
          </a:p>
        </p:txBody>
      </p:sp>
    </p:spTree>
    <p:extLst>
      <p:ext uri="{BB962C8B-B14F-4D97-AF65-F5344CB8AC3E}">
        <p14:creationId xmlns:p14="http://schemas.microsoft.com/office/powerpoint/2010/main" val="422882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smtClean="0"/>
              <a:t>Sizing a stress test</a:t>
            </a: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dirty="0" smtClean="0"/>
              <a:t>S&amp;P ratings are stress  tests – AAA means they think you could survive the next 1930’s US Great Depression, single-B means you can surely survive the coming year, and various levels between.  The Fed Severely Adverse scenario is roughly a BBB stress.</a:t>
            </a:r>
          </a:p>
          <a:p>
            <a:r>
              <a:rPr lang="en-US" altLang="en-US" dirty="0"/>
              <a:t>Different markets will in general react differently to the same macro-economic stress, and idiosyncratic changes that would be stressful for one market segment may be </a:t>
            </a:r>
            <a:r>
              <a:rPr lang="en-US" altLang="en-US" dirty="0" smtClean="0"/>
              <a:t>benign for </a:t>
            </a:r>
            <a:r>
              <a:rPr lang="en-US" altLang="en-US" dirty="0"/>
              <a:t>another.</a:t>
            </a:r>
          </a:p>
          <a:p>
            <a:r>
              <a:rPr lang="en-US" dirty="0" smtClean="0"/>
              <a:t>VaR is the 99</a:t>
            </a:r>
            <a:r>
              <a:rPr lang="en-US" baseline="30000" dirty="0" smtClean="0"/>
              <a:t>th</a:t>
            </a:r>
            <a:r>
              <a:rPr lang="en-US" dirty="0" smtClean="0"/>
              <a:t> % worst ten-day period, Basel wants the loss of the 99.9</a:t>
            </a:r>
            <a:r>
              <a:rPr lang="en-US" baseline="30000" dirty="0" smtClean="0"/>
              <a:t>th</a:t>
            </a:r>
            <a:r>
              <a:rPr lang="en-US" dirty="0" smtClean="0"/>
              <a:t> % worst year, and a AA rating is often assumed to be the 99.97</a:t>
            </a:r>
            <a:r>
              <a:rPr lang="en-US" baseline="30000" dirty="0" smtClean="0"/>
              <a:t>th</a:t>
            </a:r>
            <a:r>
              <a:rPr lang="en-US" dirty="0" smtClean="0"/>
              <a:t> % worst year.</a:t>
            </a:r>
          </a:p>
          <a:p>
            <a:pPr lvl="1"/>
            <a:r>
              <a:rPr lang="en-US" dirty="0" smtClean="0"/>
              <a:t>Of course in reality no firm or nation has ever survived the third-worst year out of ten thousand.</a:t>
            </a:r>
          </a:p>
          <a:p>
            <a:pPr lvl="1"/>
            <a:r>
              <a:rPr lang="en-US" dirty="0" smtClean="0"/>
              <a:t>Show of hands – how many of you have employers that were in the same or a similar business in the year 1017?  When writing was invented?  </a:t>
            </a:r>
          </a:p>
          <a:p>
            <a:r>
              <a:rPr lang="en-US" dirty="0" smtClean="0"/>
              <a:t>The more stressful a shock, the further out you have to extrapolate from historical data.  This requires extra assumptions.</a:t>
            </a:r>
            <a:endParaRPr lang="en-US" dirty="0"/>
          </a:p>
        </p:txBody>
      </p:sp>
    </p:spTree>
    <p:extLst>
      <p:ext uri="{BB962C8B-B14F-4D97-AF65-F5344CB8AC3E}">
        <p14:creationId xmlns:p14="http://schemas.microsoft.com/office/powerpoint/2010/main" val="2781850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r>
              <a:rPr lang="en-US" sz="3200" dirty="0" smtClean="0"/>
              <a:t> Scenario Expansion</a:t>
            </a:r>
            <a:endParaRPr lang="en-US" sz="3200" dirty="0"/>
          </a:p>
        </p:txBody>
      </p:sp>
      <p:sp>
        <p:nvSpPr>
          <p:cNvPr id="3" name="Content Placeholder 2"/>
          <p:cNvSpPr>
            <a:spLocks noGrp="1"/>
          </p:cNvSpPr>
          <p:nvPr>
            <p:ph idx="1"/>
          </p:nvPr>
        </p:nvSpPr>
        <p:spPr>
          <a:xfrm>
            <a:off x="457200" y="990600"/>
            <a:ext cx="8229600" cy="5135563"/>
          </a:xfrm>
        </p:spPr>
        <p:txBody>
          <a:bodyPr>
            <a:normAutofit fontScale="92500"/>
          </a:bodyPr>
          <a:lstStyle/>
          <a:p>
            <a:r>
              <a:rPr lang="en-US" dirty="0" smtClean="0">
                <a:solidFill>
                  <a:srgbClr val="060606"/>
                </a:solidFill>
              </a:rPr>
              <a:t>Since a stress shock or scenario should involve all your positions, both long and short, all the underlying factors should be stressed.</a:t>
            </a:r>
          </a:p>
          <a:p>
            <a:r>
              <a:rPr lang="en-US" dirty="0" smtClean="0">
                <a:solidFill>
                  <a:srgbClr val="060606"/>
                </a:solidFill>
              </a:rPr>
              <a:t>An essential part of validating a stress is deciding whether the scenario is plausible and appropriate to its intended use.</a:t>
            </a:r>
          </a:p>
          <a:p>
            <a:r>
              <a:rPr lang="en-US" dirty="0" smtClean="0">
                <a:solidFill>
                  <a:srgbClr val="060606"/>
                </a:solidFill>
              </a:rPr>
              <a:t>“Scenario Expansion” is one term used to describe how the thousands of factors will move when a few dozen key ones define the scenario (such as the Fed-prescribed ones in CCAR).</a:t>
            </a:r>
          </a:p>
          <a:p>
            <a:r>
              <a:rPr lang="en-US" dirty="0" smtClean="0">
                <a:solidFill>
                  <a:srgbClr val="060606"/>
                </a:solidFill>
              </a:rPr>
              <a:t>It may be tempting to use historical correlations to decide how far to stress other factors, but it would not be plausible.</a:t>
            </a:r>
            <a:endParaRPr lang="en-US" dirty="0">
              <a:solidFill>
                <a:srgbClr val="060606"/>
              </a:solidFill>
            </a:endParaRPr>
          </a:p>
        </p:txBody>
      </p:sp>
    </p:spTree>
    <p:extLst>
      <p:ext uri="{BB962C8B-B14F-4D97-AF65-F5344CB8AC3E}">
        <p14:creationId xmlns:p14="http://schemas.microsoft.com/office/powerpoint/2010/main" val="407813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t>Tail Dependence</a:t>
            </a:r>
            <a:endParaRPr lang="en-US" sz="3200" dirty="0"/>
          </a:p>
        </p:txBody>
      </p:sp>
      <p:sp>
        <p:nvSpPr>
          <p:cNvPr id="3" name="Content Placeholder 2"/>
          <p:cNvSpPr>
            <a:spLocks noGrp="1"/>
          </p:cNvSpPr>
          <p:nvPr>
            <p:ph idx="1"/>
          </p:nvPr>
        </p:nvSpPr>
        <p:spPr>
          <a:xfrm>
            <a:off x="457200" y="762000"/>
            <a:ext cx="8229600" cy="5364163"/>
          </a:xfrm>
        </p:spPr>
        <p:txBody>
          <a:bodyPr/>
          <a:lstStyle/>
          <a:p>
            <a:r>
              <a:rPr lang="en-US" sz="2400" dirty="0" smtClean="0">
                <a:solidFill>
                  <a:srgbClr val="060606"/>
                </a:solidFill>
              </a:rPr>
              <a:t>Markets that are not very related in good times can plummet together in bad times.  For example, when times are good in equities, hedge funds do pairs trading, betting which of two related stocks will do better.  In bad times, the firm may tend to close out all its equity positions and buy Treasuries.</a:t>
            </a:r>
          </a:p>
          <a:p>
            <a:r>
              <a:rPr lang="en-US" sz="2400" dirty="0" smtClean="0"/>
              <a:t>This is a quantitative measure of the folk saying that in a crisis, correlations go to either +1 or -1. </a:t>
            </a:r>
            <a:endParaRPr lang="en-US" sz="2400" dirty="0" smtClean="0">
              <a:solidFill>
                <a:srgbClr val="060606"/>
              </a:solidFill>
            </a:endParaRPr>
          </a:p>
          <a:p>
            <a:r>
              <a:rPr lang="en-US" sz="2400" dirty="0" smtClean="0">
                <a:solidFill>
                  <a:srgbClr val="060606"/>
                </a:solidFill>
              </a:rPr>
              <a:t>The only really original idea I ever published, “tonsuring,” deals with quantifying this effect.  </a:t>
            </a:r>
            <a:r>
              <a:rPr lang="en-US" sz="2400" dirty="0">
                <a:solidFill>
                  <a:srgbClr val="060606"/>
                </a:solidFill>
              </a:rPr>
              <a:t>For details see  </a:t>
            </a:r>
            <a:r>
              <a:rPr lang="en-US" sz="2400" u="sng" dirty="0">
                <a:solidFill>
                  <a:srgbClr val="060606"/>
                </a:solidFill>
              </a:rPr>
              <a:t>http://arxiv.org/abs/1110.4648</a:t>
            </a:r>
            <a:r>
              <a:rPr lang="en-US" sz="2400" dirty="0">
                <a:solidFill>
                  <a:srgbClr val="060606"/>
                </a:solidFill>
              </a:rPr>
              <a:t> </a:t>
            </a:r>
            <a:r>
              <a:rPr lang="en-US" sz="2400" dirty="0" smtClean="0">
                <a:solidFill>
                  <a:srgbClr val="060606"/>
                </a:solidFill>
              </a:rPr>
              <a:t> </a:t>
            </a:r>
          </a:p>
          <a:p>
            <a:r>
              <a:rPr lang="en-US" sz="2400" dirty="0" smtClean="0"/>
              <a:t>But there are plausible stresses where a previously solid relationship between two market factors breaks down.  Again, documentation is key.</a:t>
            </a:r>
            <a:endParaRPr lang="en-US" sz="2400" dirty="0" smtClean="0">
              <a:solidFill>
                <a:srgbClr val="060606"/>
              </a:solidFill>
            </a:endParaRPr>
          </a:p>
          <a:p>
            <a:endParaRPr lang="en-US" dirty="0"/>
          </a:p>
        </p:txBody>
      </p:sp>
    </p:spTree>
    <p:extLst>
      <p:ext uri="{BB962C8B-B14F-4D97-AF65-F5344CB8AC3E}">
        <p14:creationId xmlns:p14="http://schemas.microsoft.com/office/powerpoint/2010/main" val="66966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Tonsuring</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a:t>This is an exploratory data analysis technique I call “tonsuring,” intended to highlight infrequent features of the observed </a:t>
            </a:r>
            <a:r>
              <a:rPr lang="en-US" dirty="0" smtClean="0"/>
              <a:t>data timeseries. If </a:t>
            </a:r>
            <a:r>
              <a:rPr lang="en-US" dirty="0"/>
              <a:t>one assumes that future </a:t>
            </a:r>
            <a:r>
              <a:rPr lang="en-US" dirty="0" smtClean="0"/>
              <a:t>stresses will </a:t>
            </a:r>
            <a:r>
              <a:rPr lang="en-US" dirty="0"/>
              <a:t>be similar to the extremes of the past, it can help with scenarios of stressful times yet to come</a:t>
            </a:r>
            <a:r>
              <a:rPr lang="en-US" dirty="0" smtClean="0"/>
              <a:t>.</a:t>
            </a:r>
          </a:p>
          <a:p>
            <a:r>
              <a:rPr lang="en-US" dirty="0" smtClean="0"/>
              <a:t>By progressively throwing out “inliers” – boring days when not much happened in the market (defined by being closer to the center of a distribution) you see what happens to the “correlation.”</a:t>
            </a:r>
          </a:p>
          <a:p>
            <a:pPr lvl="1"/>
            <a:r>
              <a:rPr lang="en-US" dirty="0" smtClean="0"/>
              <a:t>It can also be applied to Principal Component Analysis (PCA).  Typically the first PC gets more dominant, and the shapes of the second and lower PC change.</a:t>
            </a:r>
          </a:p>
        </p:txBody>
      </p:sp>
    </p:spTree>
    <p:extLst>
      <p:ext uri="{BB962C8B-B14F-4D97-AF65-F5344CB8AC3E}">
        <p14:creationId xmlns:p14="http://schemas.microsoft.com/office/powerpoint/2010/main" val="98824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An example of tonsuring</a:t>
            </a:r>
            <a:endParaRPr lang="en-US" dirty="0"/>
          </a:p>
        </p:txBody>
      </p:sp>
      <p:sp>
        <p:nvSpPr>
          <p:cNvPr id="6" name="Content Placeholder 5"/>
          <p:cNvSpPr>
            <a:spLocks noGrp="1"/>
          </p:cNvSpPr>
          <p:nvPr>
            <p:ph idx="1"/>
          </p:nvPr>
        </p:nvSpPr>
        <p:spPr>
          <a:xfrm>
            <a:off x="457200" y="1447800"/>
            <a:ext cx="4724400" cy="4678363"/>
          </a:xfrm>
        </p:spPr>
        <p:txBody>
          <a:bodyPr/>
          <a:lstStyle/>
          <a:p>
            <a:pPr marL="0" indent="0">
              <a:buNone/>
            </a:pPr>
            <a:r>
              <a:rPr lang="en-US" dirty="0" smtClean="0"/>
              <a:t> </a:t>
            </a:r>
            <a:endParaRPr lang="en-US" dirty="0"/>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91400" cy="49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308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Suggestions for Scenario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expand a shock or scenario to cover all your firm’s diverse assets and liabilities, it can help to give each scenario a short meaningful name and a back-story.  My own made-up examples:</a:t>
            </a:r>
          </a:p>
          <a:p>
            <a:pPr lvl="1"/>
            <a:r>
              <a:rPr lang="en-US" dirty="0" smtClean="0"/>
              <a:t>Euro currency breakup</a:t>
            </a:r>
          </a:p>
          <a:p>
            <a:pPr lvl="1" defTabSz="230188"/>
            <a:r>
              <a:rPr lang="en-GB" altLang="en-US" dirty="0"/>
              <a:t>US Congress can’t pass budget - US defaults</a:t>
            </a:r>
          </a:p>
          <a:p>
            <a:pPr lvl="1" defTabSz="230188"/>
            <a:r>
              <a:rPr lang="en-GB" altLang="en-US" dirty="0"/>
              <a:t>China invades Taiwan</a:t>
            </a:r>
          </a:p>
          <a:p>
            <a:pPr lvl="1" defTabSz="230188"/>
            <a:r>
              <a:rPr lang="en-GB" altLang="en-US" dirty="0"/>
              <a:t>“Mr Fusion” - free electricity</a:t>
            </a:r>
          </a:p>
          <a:p>
            <a:pPr defTabSz="230188"/>
            <a:r>
              <a:rPr lang="en-GB" altLang="en-US" dirty="0"/>
              <a:t>Be sure </a:t>
            </a:r>
            <a:r>
              <a:rPr lang="en-GB" altLang="en-US" dirty="0" smtClean="0"/>
              <a:t>the stress scenario has included </a:t>
            </a:r>
            <a:r>
              <a:rPr lang="en-GB" altLang="en-US" dirty="0"/>
              <a:t>knock-on effects on all other </a:t>
            </a:r>
            <a:r>
              <a:rPr lang="en-GB" altLang="en-US" dirty="0" smtClean="0"/>
              <a:t>markets, with plausible lags</a:t>
            </a:r>
            <a:endParaRPr lang="en-GB" altLang="en-US" dirty="0"/>
          </a:p>
          <a:p>
            <a:pPr lvl="1" defTabSz="230188"/>
            <a:r>
              <a:rPr lang="en-GB" altLang="en-US" dirty="0"/>
              <a:t>Historical correlations are irrelevant </a:t>
            </a:r>
            <a:r>
              <a:rPr lang="en-GB" altLang="en-US" dirty="0" smtClean="0"/>
              <a:t>here</a:t>
            </a:r>
          </a:p>
          <a:p>
            <a:pPr lvl="1" defTabSz="230188"/>
            <a:r>
              <a:rPr lang="en-GB" altLang="en-US" dirty="0" smtClean="0"/>
              <a:t>Delayed shocks due to fire sales by dying firms </a:t>
            </a:r>
            <a:endParaRPr lang="en-GB" altLang="en-US" dirty="0"/>
          </a:p>
          <a:p>
            <a:endParaRPr lang="en-US" dirty="0"/>
          </a:p>
        </p:txBody>
      </p:sp>
    </p:spTree>
    <p:extLst>
      <p:ext uri="{BB962C8B-B14F-4D97-AF65-F5344CB8AC3E}">
        <p14:creationId xmlns:p14="http://schemas.microsoft.com/office/powerpoint/2010/main" val="672581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endParaRPr lang="en-US" dirty="0" smtClean="0"/>
          </a:p>
          <a:p>
            <a:pPr marL="514350" indent="-514350">
              <a:spcBef>
                <a:spcPts val="0"/>
              </a:spcBef>
              <a:buFont typeface="+mj-lt"/>
              <a:buAutoNum type="arabicPeriod"/>
            </a:pPr>
            <a:r>
              <a:rPr lang="en-US" dirty="0" smtClean="0"/>
              <a:t>Risk of models under stress conditions</a:t>
            </a:r>
          </a:p>
          <a:p>
            <a:pPr marL="514350" indent="-514350">
              <a:spcBef>
                <a:spcPts val="0"/>
              </a:spcBef>
              <a:buFont typeface="+mj-lt"/>
              <a:buAutoNum type="arabicPeriod"/>
            </a:pPr>
            <a:endParaRPr lang="en-US" dirty="0" smtClean="0"/>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p:txBody>
      </p:sp>
    </p:spTree>
    <p:extLst>
      <p:ext uri="{BB962C8B-B14F-4D97-AF65-F5344CB8AC3E}">
        <p14:creationId xmlns:p14="http://schemas.microsoft.com/office/powerpoint/2010/main" val="145908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Models under Stress Conditions</a:t>
            </a:r>
            <a:endParaRPr lang="en-US" dirty="0"/>
          </a:p>
        </p:txBody>
      </p:sp>
      <p:sp>
        <p:nvSpPr>
          <p:cNvPr id="3" name="Content Placeholder 2"/>
          <p:cNvSpPr>
            <a:spLocks noGrp="1"/>
          </p:cNvSpPr>
          <p:nvPr>
            <p:ph idx="1"/>
          </p:nvPr>
        </p:nvSpPr>
        <p:spPr/>
        <p:txBody>
          <a:bodyPr/>
          <a:lstStyle/>
          <a:p>
            <a:r>
              <a:rPr lang="en-US" dirty="0" smtClean="0"/>
              <a:t>Almost any model has a breaking point.  If you push it far enough it falls off a cliff.  Do you know where that cliff is, and is your stress past the edge of validity for each model?</a:t>
            </a:r>
          </a:p>
          <a:p>
            <a:pPr lvl="1">
              <a:tabLst>
                <a:tab pos="168275" algn="l"/>
              </a:tabLst>
            </a:pPr>
            <a:r>
              <a:rPr lang="en-US" dirty="0" smtClean="0"/>
              <a:t>You may need a different, and typically simpler, model which works under that stress.</a:t>
            </a:r>
          </a:p>
          <a:p>
            <a:pPr lvl="1">
              <a:tabLst>
                <a:tab pos="168275" algn="l"/>
              </a:tabLst>
            </a:pPr>
            <a:r>
              <a:rPr lang="en-US" dirty="0" smtClean="0"/>
              <a:t>Are you allowed to have separate models?</a:t>
            </a:r>
          </a:p>
          <a:p>
            <a:pPr lvl="1">
              <a:tabLst>
                <a:tab pos="168275" algn="l"/>
              </a:tabLst>
            </a:pPr>
            <a:r>
              <a:rPr lang="en-US" dirty="0" smtClean="0"/>
              <a:t>Do they paste together smoothly under intermediate conditions?</a:t>
            </a:r>
          </a:p>
          <a:p>
            <a:r>
              <a:rPr lang="en-US" dirty="0" smtClean="0"/>
              <a:t>Best practice is for the breaking point(s) of the models to be documented by the developers and/or validators.</a:t>
            </a:r>
            <a:endParaRPr lang="en-US" dirty="0"/>
          </a:p>
        </p:txBody>
      </p:sp>
    </p:spTree>
    <p:extLst>
      <p:ext uri="{BB962C8B-B14F-4D97-AF65-F5344CB8AC3E}">
        <p14:creationId xmlns:p14="http://schemas.microsoft.com/office/powerpoint/2010/main" val="224738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cs typeface="Helvetica" pitchFamily="34" charset="0"/>
              </a:rPr>
              <a:t>The Usual Caveats</a:t>
            </a:r>
            <a:endParaRPr lang="en-US" dirty="0">
              <a:latin typeface="+mj-lt"/>
              <a:cs typeface="Helvetica" pitchFamily="34" charset="0"/>
            </a:endParaRPr>
          </a:p>
        </p:txBody>
      </p:sp>
      <p:sp>
        <p:nvSpPr>
          <p:cNvPr id="3" name="Content Placeholder 2"/>
          <p:cNvSpPr>
            <a:spLocks noGrp="1"/>
          </p:cNvSpPr>
          <p:nvPr>
            <p:ph idx="1"/>
          </p:nvPr>
        </p:nvSpPr>
        <p:spPr>
          <a:xfrm>
            <a:off x="430140" y="1043263"/>
            <a:ext cx="8261350" cy="4701198"/>
          </a:xfrm>
        </p:spPr>
        <p:txBody>
          <a:bodyPr>
            <a:normAutofit fontScale="70000" lnSpcReduction="20000"/>
          </a:bodyPr>
          <a:lstStyle/>
          <a:p>
            <a:endParaRPr lang="en-US" dirty="0" smtClean="0"/>
          </a:p>
          <a:p>
            <a:r>
              <a:rPr lang="en-US" dirty="0" smtClean="0">
                <a:solidFill>
                  <a:srgbClr val="060606"/>
                </a:solidFill>
              </a:rPr>
              <a:t>This talk expresses my own personal opinions and may not represent the views of any past, present,  or future employers.  It may conflict with your views.   Feel free to disagree.</a:t>
            </a:r>
          </a:p>
          <a:p>
            <a:r>
              <a:rPr lang="en-US" dirty="0" smtClean="0">
                <a:solidFill>
                  <a:srgbClr val="060606"/>
                </a:solidFill>
              </a:rPr>
              <a:t>If models were perfect, this would be a very different universe.  This talk is certainly incomplete.</a:t>
            </a:r>
          </a:p>
          <a:p>
            <a:r>
              <a:rPr lang="en-US" dirty="0" smtClean="0">
                <a:solidFill>
                  <a:srgbClr val="060606"/>
                </a:solidFill>
              </a:rPr>
              <a:t>This topic is hard, and a short talk will not make you an expert.  It may point you in some interesting directions, but there are many devils in the details.</a:t>
            </a:r>
          </a:p>
          <a:p>
            <a:pPr marL="58738" indent="0">
              <a:lnSpc>
                <a:spcPct val="120000"/>
              </a:lnSpc>
              <a:spcBef>
                <a:spcPts val="0"/>
              </a:spcBef>
              <a:spcAft>
                <a:spcPts val="0"/>
              </a:spcAft>
            </a:pPr>
            <a:r>
              <a:rPr lang="en-US" altLang="en-US" dirty="0">
                <a:solidFill>
                  <a:srgbClr val="060606"/>
                </a:solidFill>
              </a:rPr>
              <a:t>No proprietary or confidential information is included in </a:t>
            </a:r>
            <a:r>
              <a:rPr lang="en-US" altLang="en-US" dirty="0" smtClean="0">
                <a:solidFill>
                  <a:srgbClr val="060606"/>
                </a:solidFill>
              </a:rPr>
              <a:t>this talk.  </a:t>
            </a:r>
            <a:r>
              <a:rPr lang="en-US" altLang="en-US" dirty="0">
                <a:solidFill>
                  <a:srgbClr val="060606"/>
                </a:solidFill>
              </a:rPr>
              <a:t>You might decide afterwards that no information at all is in here</a:t>
            </a:r>
            <a:r>
              <a:rPr lang="en-US" altLang="en-US" dirty="0" smtClean="0">
                <a:solidFill>
                  <a:srgbClr val="060606"/>
                </a:solidFill>
              </a:rPr>
              <a:t>.</a:t>
            </a:r>
            <a:endParaRPr lang="en-US" altLang="en-US" dirty="0">
              <a:solidFill>
                <a:srgbClr val="060606"/>
              </a:solidFill>
            </a:endParaRPr>
          </a:p>
          <a:p>
            <a:pPr marL="58738" indent="0">
              <a:lnSpc>
                <a:spcPct val="120000"/>
              </a:lnSpc>
              <a:spcBef>
                <a:spcPts val="0"/>
              </a:spcBef>
              <a:spcAft>
                <a:spcPts val="0"/>
              </a:spcAft>
            </a:pPr>
            <a:r>
              <a:rPr lang="en-US" altLang="en-US" dirty="0">
                <a:solidFill>
                  <a:srgbClr val="060606"/>
                </a:solidFill>
              </a:rPr>
              <a:t>I may go off-topic either deliberately or upon request</a:t>
            </a:r>
            <a:r>
              <a:rPr lang="en-US" altLang="en-US" dirty="0" smtClean="0">
                <a:solidFill>
                  <a:srgbClr val="060606"/>
                </a:solidFill>
              </a:rPr>
              <a:t>.</a:t>
            </a:r>
            <a:endParaRPr lang="en-US" altLang="en-US" dirty="0">
              <a:solidFill>
                <a:srgbClr val="060606"/>
              </a:solidFill>
            </a:endParaRPr>
          </a:p>
          <a:p>
            <a:pPr marL="58738" indent="0">
              <a:lnSpc>
                <a:spcPct val="120000"/>
              </a:lnSpc>
              <a:spcBef>
                <a:spcPts val="0"/>
              </a:spcBef>
              <a:spcAft>
                <a:spcPts val="0"/>
              </a:spcAft>
            </a:pPr>
            <a:r>
              <a:rPr lang="en-US" altLang="en-US" dirty="0">
                <a:solidFill>
                  <a:srgbClr val="060606"/>
                </a:solidFill>
              </a:rPr>
              <a:t>This talk is intended more to suggest questions than to give answers.  Regulatory changes may invalidate some or all of the current approaches</a:t>
            </a:r>
            <a:r>
              <a:rPr lang="en-US" altLang="en-US" dirty="0" smtClean="0">
                <a:solidFill>
                  <a:srgbClr val="060606"/>
                </a:solidFill>
              </a:rPr>
              <a:t>.</a:t>
            </a:r>
            <a:endParaRPr lang="en-US" dirty="0" smtClean="0">
              <a:solidFill>
                <a:srgbClr val="060606"/>
              </a:solidFill>
            </a:endParaRPr>
          </a:p>
          <a:p>
            <a:r>
              <a:rPr lang="en-US" dirty="0" smtClean="0">
                <a:solidFill>
                  <a:srgbClr val="060606"/>
                </a:solidFill>
              </a:rPr>
              <a:t>I have been a quant for a long time </a:t>
            </a:r>
            <a:r>
              <a:rPr lang="en-US" dirty="0" smtClean="0">
                <a:solidFill>
                  <a:srgbClr val="060606"/>
                </a:solidFill>
              </a:rPr>
              <a:t>but </a:t>
            </a:r>
            <a:r>
              <a:rPr lang="en-US" dirty="0" smtClean="0">
                <a:solidFill>
                  <a:srgbClr val="060606"/>
                </a:solidFill>
              </a:rPr>
              <a:t>this talk will </a:t>
            </a:r>
            <a:r>
              <a:rPr lang="en-US" dirty="0" smtClean="0"/>
              <a:t>not be </a:t>
            </a:r>
            <a:r>
              <a:rPr lang="en-US" dirty="0" smtClean="0">
                <a:solidFill>
                  <a:srgbClr val="060606"/>
                </a:solidFill>
              </a:rPr>
              <a:t>quantitative</a:t>
            </a:r>
            <a:r>
              <a:rPr lang="en-US" dirty="0" smtClean="0">
                <a:solidFill>
                  <a:srgbClr val="060606"/>
                </a:solidFill>
              </a:rPr>
              <a:t>.  </a:t>
            </a:r>
            <a:r>
              <a:rPr lang="en-US" dirty="0" smtClean="0"/>
              <a:t>So</a:t>
            </a:r>
            <a:r>
              <a:rPr lang="en-US" dirty="0" smtClean="0">
                <a:solidFill>
                  <a:srgbClr val="060606"/>
                </a:solidFill>
              </a:rPr>
              <a:t> </a:t>
            </a:r>
            <a:r>
              <a:rPr lang="en-US" dirty="0" smtClean="0">
                <a:solidFill>
                  <a:srgbClr val="060606"/>
                </a:solidFill>
              </a:rPr>
              <a:t>don’t panic, it won’t </a:t>
            </a:r>
            <a:r>
              <a:rPr lang="en-US" dirty="0" smtClean="0"/>
              <a:t>have any “scary</a:t>
            </a:r>
            <a:r>
              <a:rPr lang="en-US" smtClean="0"/>
              <a:t>” equations</a:t>
            </a:r>
            <a:r>
              <a:rPr lang="en-US" smtClean="0">
                <a:solidFill>
                  <a:srgbClr val="060606"/>
                </a:solidFill>
              </a:rPr>
              <a:t>.</a:t>
            </a:r>
            <a:endParaRPr lang="en-US" dirty="0" smtClean="0">
              <a:solidFill>
                <a:srgbClr val="060606"/>
              </a:solidFill>
            </a:endParaRPr>
          </a:p>
          <a:p>
            <a:endParaRPr lang="en-US" dirty="0">
              <a:latin typeface="Garamond" panose="02020404030301010803" pitchFamily="18" charset="0"/>
            </a:endParaRPr>
          </a:p>
        </p:txBody>
      </p:sp>
    </p:spTree>
    <p:extLst>
      <p:ext uri="{BB962C8B-B14F-4D97-AF65-F5344CB8AC3E}">
        <p14:creationId xmlns:p14="http://schemas.microsoft.com/office/powerpoint/2010/main" val="2786128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Inputs under Stress Conditions</a:t>
            </a:r>
            <a:endParaRPr lang="en-US" dirty="0"/>
          </a:p>
        </p:txBody>
      </p:sp>
      <p:sp>
        <p:nvSpPr>
          <p:cNvPr id="3" name="Content Placeholder 2"/>
          <p:cNvSpPr>
            <a:spLocks noGrp="1"/>
          </p:cNvSpPr>
          <p:nvPr>
            <p:ph idx="1"/>
          </p:nvPr>
        </p:nvSpPr>
        <p:spPr/>
        <p:txBody>
          <a:bodyPr/>
          <a:lstStyle/>
          <a:p>
            <a:r>
              <a:rPr lang="en-US" sz="2000" dirty="0" smtClean="0"/>
              <a:t>Models need inputs. If the stress causes a particular market to become illiquid, or shut down completely, a model that expects inputs from that market is not useful.</a:t>
            </a:r>
          </a:p>
          <a:p>
            <a:r>
              <a:rPr lang="en-US" sz="2000" dirty="0" smtClean="0"/>
              <a:t>During much of 2008-2009, there were no trades in some previously liquid securities, such as MBS-backed CDO tranches and Auction Rate Securities.</a:t>
            </a:r>
          </a:p>
          <a:p>
            <a:r>
              <a:rPr lang="en-US" sz="2000" dirty="0" smtClean="0"/>
              <a:t>For models to work in a stress scenario, you may have to make some heroic assumptions about dormant markets.</a:t>
            </a:r>
          </a:p>
          <a:p>
            <a:pPr lvl="1"/>
            <a:r>
              <a:rPr lang="en-US" sz="2000" dirty="0" smtClean="0"/>
              <a:t>Marking these illiquid positions to zero is too extreme, but keeping them at the last observed price from pre-crisis is totally implausible and not valid.</a:t>
            </a:r>
          </a:p>
          <a:p>
            <a:r>
              <a:rPr lang="en-US" sz="2000" dirty="0" smtClean="0"/>
              <a:t>Some prices, rates, etc. that would in ordinary times not need a model might require one during stresses.  In accounting jargon, this is going from Level 1 valuation to Level 3.  </a:t>
            </a:r>
          </a:p>
          <a:p>
            <a:pPr lvl="1"/>
            <a:r>
              <a:rPr lang="en-US" sz="2000" dirty="0" smtClean="0"/>
              <a:t>Such models of course need to be validated, but you can’t exactly backtest them, since one of their assumptions is that a normally observable market factor has gone missing.</a:t>
            </a:r>
          </a:p>
          <a:p>
            <a:pPr lvl="1"/>
            <a:endParaRPr lang="en-US" dirty="0"/>
          </a:p>
        </p:txBody>
      </p:sp>
    </p:spTree>
    <p:extLst>
      <p:ext uri="{BB962C8B-B14F-4D97-AF65-F5344CB8AC3E}">
        <p14:creationId xmlns:p14="http://schemas.microsoft.com/office/powerpoint/2010/main" val="629210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Regulatory compliance</a:t>
            </a:r>
          </a:p>
        </p:txBody>
      </p:sp>
    </p:spTree>
    <p:extLst>
      <p:ext uri="{BB962C8B-B14F-4D97-AF65-F5344CB8AC3E}">
        <p14:creationId xmlns:p14="http://schemas.microsoft.com/office/powerpoint/2010/main" val="3529830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the Regulators Satisfied</a:t>
            </a:r>
            <a:endParaRPr lang="en-US" dirty="0"/>
          </a:p>
        </p:txBody>
      </p:sp>
      <p:sp>
        <p:nvSpPr>
          <p:cNvPr id="3" name="Content Placeholder 2"/>
          <p:cNvSpPr>
            <a:spLocks noGrp="1"/>
          </p:cNvSpPr>
          <p:nvPr>
            <p:ph idx="1"/>
          </p:nvPr>
        </p:nvSpPr>
        <p:spPr/>
        <p:txBody>
          <a:bodyPr/>
          <a:lstStyle/>
          <a:p>
            <a:r>
              <a:rPr lang="en-US" sz="2000" dirty="0" smtClean="0"/>
              <a:t>It is clearly not true that you are doing all this work around stress testing out of intellectual curiosity.  It is a regulatory requirement.</a:t>
            </a:r>
          </a:p>
          <a:p>
            <a:pPr lvl="1"/>
            <a:r>
              <a:rPr lang="en-US" sz="2000" dirty="0" smtClean="0"/>
              <a:t>Nobody except rating agencies did serious stress testing before the subprime crisis.  But S&amp;P ratings are defined as stress tests.</a:t>
            </a:r>
          </a:p>
          <a:p>
            <a:pPr lvl="1"/>
            <a:r>
              <a:rPr lang="en-US" sz="2000" dirty="0" smtClean="0"/>
              <a:t>CCAR and DFAST are probably the lion’s share of most validation team efforts at most banks.  </a:t>
            </a:r>
          </a:p>
          <a:p>
            <a:pPr lvl="1"/>
            <a:r>
              <a:rPr lang="en-US" sz="2000" dirty="0" smtClean="0"/>
              <a:t>Doing a stress scenario correctly, and demonstrating to all that it is proper and suitable, is deliberately a high bar to get over.</a:t>
            </a:r>
          </a:p>
          <a:p>
            <a:r>
              <a:rPr lang="en-US" sz="2000" dirty="0" smtClean="0"/>
              <a:t>Sufficient documentation is a key element.  If you are not sure your docs are sufficient, they aren’t.  If you are sure they are sufficient, they probably still aren’t.</a:t>
            </a:r>
          </a:p>
          <a:p>
            <a:r>
              <a:rPr lang="en-US" sz="2000" dirty="0" smtClean="0"/>
              <a:t>A key is to show good intentions – deliberately trying to tweak the scenarios, models, assumptions, etc. to make your firm look better, will get you in deep trouble.  Your firm will get caught.  Don’t try it.</a:t>
            </a:r>
          </a:p>
          <a:p>
            <a:r>
              <a:rPr lang="en-US" sz="2000" dirty="0" smtClean="0"/>
              <a:t>I am not, and have never been, a regulator.  </a:t>
            </a:r>
            <a:endParaRPr lang="en-US" sz="2000" dirty="0"/>
          </a:p>
        </p:txBody>
      </p:sp>
    </p:spTree>
    <p:extLst>
      <p:ext uri="{BB962C8B-B14F-4D97-AF65-F5344CB8AC3E}">
        <p14:creationId xmlns:p14="http://schemas.microsoft.com/office/powerpoint/2010/main" val="3569190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Understanding model limitations/weaknesses</a:t>
            </a:r>
          </a:p>
        </p:txBody>
      </p:sp>
    </p:spTree>
    <p:extLst>
      <p:ext uri="{BB962C8B-B14F-4D97-AF65-F5344CB8AC3E}">
        <p14:creationId xmlns:p14="http://schemas.microsoft.com/office/powerpoint/2010/main" val="3297526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Limitations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 </a:t>
            </a:r>
            <a:r>
              <a:rPr lang="en-GB" dirty="0"/>
              <a:t>“Remember that all models are wrong; the practical question is how wrong do they have to be to not be useful</a:t>
            </a:r>
            <a:r>
              <a:rPr lang="en-GB" dirty="0" smtClean="0"/>
              <a:t>.”</a:t>
            </a:r>
          </a:p>
          <a:p>
            <a:r>
              <a:rPr lang="en-US" altLang="en-US" dirty="0"/>
              <a:t>There are no Laws of Finance. Financial data do not follow any stochastic process, but Wall Street uses heuristics – build models as if the models worked, so an approximate answer can be found.</a:t>
            </a:r>
          </a:p>
          <a:p>
            <a:r>
              <a:rPr lang="en-US" altLang="en-US" dirty="0" smtClean="0"/>
              <a:t>Models </a:t>
            </a:r>
            <a:r>
              <a:rPr lang="en-US" altLang="en-US" dirty="0"/>
              <a:t>are not intended to capture all the nuances of the real world</a:t>
            </a:r>
            <a:r>
              <a:rPr lang="en-US" altLang="en-US" dirty="0" smtClean="0"/>
              <a:t>.</a:t>
            </a:r>
          </a:p>
          <a:p>
            <a:r>
              <a:rPr lang="en-US" altLang="en-US" dirty="0"/>
              <a:t>Models are useful specifically because they omit part of messy </a:t>
            </a:r>
            <a:r>
              <a:rPr lang="en-US" altLang="en-US" dirty="0" smtClean="0"/>
              <a:t>reality </a:t>
            </a:r>
          </a:p>
          <a:p>
            <a:r>
              <a:rPr lang="en-US" altLang="en-US" dirty="0" smtClean="0"/>
              <a:t>All </a:t>
            </a:r>
            <a:r>
              <a:rPr lang="en-US" altLang="en-US" dirty="0"/>
              <a:t>models are based on one or more assumptions. </a:t>
            </a:r>
            <a:endParaRPr lang="en-US" altLang="en-US" dirty="0" smtClean="0"/>
          </a:p>
          <a:p>
            <a:pPr lvl="1"/>
            <a:r>
              <a:rPr lang="en-US" altLang="en-US" dirty="0"/>
              <a:t>Models are just a formalized version of the model designer’s intuition</a:t>
            </a:r>
            <a:r>
              <a:rPr lang="en-US" altLang="en-US" dirty="0" smtClean="0"/>
              <a:t>.</a:t>
            </a:r>
            <a:endParaRPr lang="en-US" altLang="en-US" dirty="0"/>
          </a:p>
          <a:p>
            <a:r>
              <a:rPr lang="en-US" altLang="en-US" dirty="0"/>
              <a:t>Models are never “valid” in an absolute sense.  They rely on assumptions about the behavior of people, organizations, acts of the natural world, and the use of other models by market participants. </a:t>
            </a:r>
          </a:p>
          <a:p>
            <a:r>
              <a:rPr lang="en-US" altLang="en-US" dirty="0"/>
              <a:t>A model is a mixture of behavioral psychology, statistics, numerical methods, and subjective opinions, and some parts of any model are dictated by law, regulation, or company policy. </a:t>
            </a:r>
          </a:p>
        </p:txBody>
      </p:sp>
    </p:spTree>
    <p:extLst>
      <p:ext uri="{BB962C8B-B14F-4D97-AF65-F5344CB8AC3E}">
        <p14:creationId xmlns:p14="http://schemas.microsoft.com/office/powerpoint/2010/main" val="179923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hubris</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r>
              <a:rPr lang="en-US" sz="2600" dirty="0" smtClean="0"/>
              <a:t>The main point of a model validation is the qualitative judgment of whether the model is suitable for its intended use.  If the intended use is a stress test, this may make the model unsuitable for normal conditions.  </a:t>
            </a:r>
          </a:p>
          <a:p>
            <a:r>
              <a:rPr lang="en-US" sz="2600" dirty="0" smtClean="0"/>
              <a:t>The perfect model does not exist.  Details of the assumed stress scenario are not necessarily compatible with how the markets work in normal times. </a:t>
            </a:r>
          </a:p>
          <a:p>
            <a:pPr lvl="1"/>
            <a:r>
              <a:rPr lang="en-US" sz="2600" dirty="0" smtClean="0"/>
              <a:t>A very complicated model that is necessary for live markets may be inappropriate for stresses, but this limitation needs careful justification.</a:t>
            </a:r>
          </a:p>
          <a:p>
            <a:pPr lvl="1"/>
            <a:r>
              <a:rPr lang="en-US" sz="2600" dirty="0" smtClean="0"/>
              <a:t>Stress test models can have healthy doses of human judgment, but the judgment needs to be backed by quantitative reasoning.</a:t>
            </a:r>
          </a:p>
          <a:p>
            <a:endParaRPr lang="en-US" dirty="0">
              <a:latin typeface="Garamond" panose="02020404030301010803" pitchFamily="18" charset="0"/>
            </a:endParaRPr>
          </a:p>
        </p:txBody>
      </p:sp>
    </p:spTree>
    <p:extLst>
      <p:ext uri="{BB962C8B-B14F-4D97-AF65-F5344CB8AC3E}">
        <p14:creationId xmlns:p14="http://schemas.microsoft.com/office/powerpoint/2010/main" val="2438189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myopia</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40000" lnSpcReduction="20000"/>
          </a:bodyPr>
          <a:lstStyle/>
          <a:p>
            <a:r>
              <a:rPr lang="en-US" sz="4100" dirty="0" smtClean="0"/>
              <a:t>One way to help predict what could happen is to study history.  For example, here is a graph of  UK consol yields since 1729 and US long bond yields since 1798.</a:t>
            </a:r>
          </a:p>
          <a:p>
            <a:endParaRPr lang="en-US" sz="4100" dirty="0"/>
          </a:p>
          <a:p>
            <a:endParaRPr lang="en-US" sz="4100" dirty="0" smtClean="0"/>
          </a:p>
          <a:p>
            <a:endParaRPr lang="en-US" sz="4100" dirty="0" smtClean="0"/>
          </a:p>
          <a:p>
            <a:endParaRPr lang="en-US" sz="4100" dirty="0" smtClean="0"/>
          </a:p>
          <a:p>
            <a:endParaRPr lang="en-US" sz="4100" dirty="0" smtClean="0"/>
          </a:p>
          <a:p>
            <a:endParaRPr lang="en-US" sz="4100" dirty="0" smtClean="0"/>
          </a:p>
          <a:p>
            <a:endParaRPr lang="en-US" sz="4100" dirty="0" smtClean="0"/>
          </a:p>
          <a:p>
            <a:endParaRPr lang="en-US" sz="4100" dirty="0" smtClean="0"/>
          </a:p>
          <a:p>
            <a:pPr marL="0" indent="0">
              <a:buNone/>
            </a:pPr>
            <a:endParaRPr lang="en-US" sz="4100" dirty="0" smtClean="0"/>
          </a:p>
          <a:p>
            <a:endParaRPr lang="en-US" sz="4100" dirty="0" smtClean="0"/>
          </a:p>
          <a:p>
            <a:endParaRPr lang="en-US" sz="4100" dirty="0"/>
          </a:p>
          <a:p>
            <a:endParaRPr lang="en-US" sz="4100" dirty="0" smtClean="0"/>
          </a:p>
          <a:p>
            <a:r>
              <a:rPr lang="en-US" sz="4100" dirty="0" smtClean="0"/>
              <a:t>The UK long bond rate rose 360 bp in 1974, and fell 188 bp in 1983.  Since 1999, the largest annual rise was 39 bp and the largest annual fall was 82 bp.  In the US, annual data from 1987 – present have the change in long bond yield vary from -92 bp to +75 bp.  In 1986 it went down 235 bp, and in 1980 it went up 231 bp, and a further 223 bp in 1981</a:t>
            </a:r>
            <a:r>
              <a:rPr lang="en-US" dirty="0" smtClean="0"/>
              <a:t>.</a:t>
            </a:r>
          </a:p>
          <a:p>
            <a:endParaRPr lang="en-US" dirty="0">
              <a:latin typeface="Garamond" panose="02020404030301010803"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4" y="2173357"/>
            <a:ext cx="6896100" cy="277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559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Other Tail Dependences</a:t>
            </a:r>
            <a:endParaRPr lang="en-US" sz="3200" dirty="0"/>
          </a:p>
        </p:txBody>
      </p:sp>
      <p:sp>
        <p:nvSpPr>
          <p:cNvPr id="3" name="Content Placeholder 2"/>
          <p:cNvSpPr>
            <a:spLocks noGrp="1"/>
          </p:cNvSpPr>
          <p:nvPr>
            <p:ph idx="1"/>
          </p:nvPr>
        </p:nvSpPr>
        <p:spPr/>
        <p:txBody>
          <a:bodyPr/>
          <a:lstStyle/>
          <a:p>
            <a:pPr marL="0" indent="0">
              <a:buNone/>
            </a:pPr>
            <a:r>
              <a:rPr lang="en-US" dirty="0" err="1">
                <a:latin typeface="Courier New" pitchFamily="49" charset="0"/>
              </a:rPr>
              <a:t>ss</a:t>
            </a:r>
            <a:endParaRPr lang="en-US" dirty="0"/>
          </a:p>
        </p:txBody>
      </p:sp>
      <p:sp>
        <p:nvSpPr>
          <p:cNvPr id="5" name="Rectangle 3"/>
          <p:cNvSpPr txBox="1">
            <a:spLocks noChangeArrowheads="1"/>
          </p:cNvSpPr>
          <p:nvPr/>
        </p:nvSpPr>
        <p:spPr>
          <a:xfrm>
            <a:off x="4533900" y="801329"/>
            <a:ext cx="4076700" cy="5447071"/>
          </a:xfrm>
          <a:prstGeom prst="rect">
            <a:avLst/>
          </a:prstGeom>
        </p:spPr>
        <p:txBody>
          <a:bodyPr/>
          <a:lstStyle>
            <a:lvl1pPr marL="228600" indent="-228600" algn="l" rtl="0" eaLnBrk="0" fontAlgn="base" hangingPunct="0">
              <a:lnSpc>
                <a:spcPct val="120000"/>
              </a:lnSpc>
              <a:spcBef>
                <a:spcPct val="40000"/>
              </a:spcBef>
              <a:spcAft>
                <a:spcPct val="0"/>
              </a:spcAft>
              <a:buClr>
                <a:schemeClr val="tx1"/>
              </a:buClr>
              <a:buFont typeface="Arial" charset="0"/>
              <a:buChar char="•"/>
              <a:defRPr sz="2000" b="1">
                <a:solidFill>
                  <a:schemeClr val="tx1"/>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charset="0"/>
              <a:buChar char="–"/>
              <a:defRPr>
                <a:solidFill>
                  <a:schemeClr val="tx1"/>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itchFamily="2" charset="2"/>
              <a:buChar char="§"/>
              <a:defRPr sz="1600">
                <a:solidFill>
                  <a:schemeClr val="tx1"/>
                </a:solidFill>
                <a:latin typeface="+mn-lt"/>
              </a:defRPr>
            </a:lvl3pPr>
            <a:lvl4pPr marL="1485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lvl="1"/>
            <a:r>
              <a:rPr lang="en-US" sz="1400" dirty="0" smtClean="0">
                <a:solidFill>
                  <a:srgbClr val="060606"/>
                </a:solidFill>
                <a:latin typeface="Garamond" panose="02020404030301010803" pitchFamily="18" charset="0"/>
              </a:rPr>
              <a:t>Upper and lower tail dependence of 1; middle “local dependence” -1 </a:t>
            </a:r>
          </a:p>
          <a:p>
            <a:pPr lvl="1"/>
            <a:r>
              <a:rPr lang="en-US" sz="1400" dirty="0" smtClean="0">
                <a:solidFill>
                  <a:srgbClr val="060606"/>
                </a:solidFill>
                <a:latin typeface="Garamond" panose="02020404030301010803" pitchFamily="18" charset="0"/>
              </a:rPr>
              <a:t>The rank correlation is constructed to be exactly zero.  I designed this as a counterexample.</a:t>
            </a:r>
          </a:p>
          <a:p>
            <a:pPr lvl="1"/>
            <a:r>
              <a:rPr lang="en-US" sz="1400" dirty="0" smtClean="0">
                <a:solidFill>
                  <a:srgbClr val="060606"/>
                </a:solidFill>
                <a:latin typeface="Garamond" panose="02020404030301010803" pitchFamily="18" charset="0"/>
              </a:rPr>
              <a:t> It is more pathological than what you will ever actually find</a:t>
            </a:r>
          </a:p>
          <a:p>
            <a:pPr lvl="1"/>
            <a:r>
              <a:rPr lang="en-US" sz="1400" dirty="0" smtClean="0">
                <a:solidFill>
                  <a:srgbClr val="060606"/>
                </a:solidFill>
                <a:latin typeface="Garamond" panose="02020404030301010803" pitchFamily="18" charset="0"/>
              </a:rPr>
              <a:t>You can find funnel-shaped and galaxy-shaped copula densities in real data, but in a less exaggerated form than below.</a:t>
            </a:r>
          </a:p>
          <a:p>
            <a:pPr lvl="1">
              <a:buFont typeface="Wingdings" pitchFamily="2" charset="2"/>
              <a:buNone/>
            </a:pPr>
            <a:r>
              <a:rPr lang="en-US" sz="1400" b="1" dirty="0" smtClean="0">
                <a:solidFill>
                  <a:srgbClr val="060606"/>
                </a:solidFill>
                <a:latin typeface="Garamond" panose="02020404030301010803" pitchFamily="18" charset="0"/>
              </a:rPr>
              <a:t>Extreme Funnel            Extreme Galaxy</a:t>
            </a:r>
            <a:endParaRPr lang="en-US" sz="1400" b="1" dirty="0">
              <a:solidFill>
                <a:srgbClr val="060606"/>
              </a:solidFill>
              <a:latin typeface="Garamond" panose="02020404030301010803" pitchFamily="18"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801329"/>
            <a:ext cx="36576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998" y="4017604"/>
            <a:ext cx="21364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0" y="4017604"/>
            <a:ext cx="196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12326"/>
            <a:ext cx="16764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838200" y="4257368"/>
            <a:ext cx="3202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60606"/>
                </a:solidFill>
                <a:latin typeface="Garamond" panose="02020404030301010803" pitchFamily="18" charset="0"/>
              </a:rPr>
              <a:t>Gaussian </a:t>
            </a:r>
            <a:r>
              <a:rPr lang="en-US" sz="1600" b="1" dirty="0">
                <a:solidFill>
                  <a:srgbClr val="060606"/>
                </a:solidFill>
                <a:latin typeface="Garamond" panose="02020404030301010803" pitchFamily="18" charset="0"/>
              </a:rPr>
              <a:t>Copula </a:t>
            </a:r>
            <a:r>
              <a:rPr lang="en-US" sz="1600" b="1" dirty="0" smtClean="0">
                <a:solidFill>
                  <a:srgbClr val="060606"/>
                </a:solidFill>
                <a:latin typeface="Garamond" panose="02020404030301010803" pitchFamily="18" charset="0"/>
              </a:rPr>
              <a:t>Density – Easier to model but not always plausible</a:t>
            </a:r>
            <a:endParaRPr lang="en-US" sz="1600" b="1" dirty="0">
              <a:solidFill>
                <a:srgbClr val="060606"/>
              </a:solidFill>
              <a:latin typeface="Garamond" panose="02020404030301010803" pitchFamily="18" charset="0"/>
            </a:endParaRPr>
          </a:p>
        </p:txBody>
      </p:sp>
    </p:spTree>
    <p:extLst>
      <p:ext uri="{BB962C8B-B14F-4D97-AF65-F5344CB8AC3E}">
        <p14:creationId xmlns:p14="http://schemas.microsoft.com/office/powerpoint/2010/main" val="2467342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Long histories</a:t>
            </a:r>
            <a:endParaRPr lang="en-US" sz="3200"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“History never repeats itself, but it rhymes” – misattributed to Mark Twain.</a:t>
            </a:r>
          </a:p>
          <a:p>
            <a:r>
              <a:rPr lang="en-US" dirty="0" smtClean="0"/>
              <a:t>No historical calibration using a currency with a pegged FX rate can predict the consequences of the peg breaking.</a:t>
            </a:r>
          </a:p>
          <a:p>
            <a:pPr lvl="1"/>
            <a:r>
              <a:rPr lang="en-US" dirty="0" smtClean="0"/>
              <a:t>What would you predict for the Greek drachma exchange rate in 2019?</a:t>
            </a:r>
          </a:p>
          <a:p>
            <a:pPr lvl="1"/>
            <a:r>
              <a:rPr lang="en-US" dirty="0" smtClean="0"/>
              <a:t>What was the effect on the Euro-GBP exchange rate of the Norman conquest of 1066?  This is inside the 99.9</a:t>
            </a:r>
            <a:r>
              <a:rPr lang="en-US" baseline="30000" dirty="0" smtClean="0"/>
              <a:t>th</a:t>
            </a:r>
            <a:r>
              <a:rPr lang="en-US" dirty="0" smtClean="0"/>
              <a:t> percentile of one year changes.</a:t>
            </a:r>
          </a:p>
          <a:p>
            <a:r>
              <a:rPr lang="en-US" dirty="0" smtClean="0"/>
              <a:t>I suggest using as long a history as you can get, and possibly using similar assets’ histories as proxies to get as many observations of the tails as possible.</a:t>
            </a:r>
          </a:p>
          <a:p>
            <a:endParaRPr lang="en-US" dirty="0">
              <a:latin typeface="Garamond" panose="02020404030301010803" pitchFamily="18" charset="0"/>
            </a:endParaRPr>
          </a:p>
        </p:txBody>
      </p:sp>
    </p:spTree>
    <p:extLst>
      <p:ext uri="{BB962C8B-B14F-4D97-AF65-F5344CB8AC3E}">
        <p14:creationId xmlns:p14="http://schemas.microsoft.com/office/powerpoint/2010/main" val="2066359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The Egg Question</a:t>
            </a:r>
            <a:endParaRPr lang="en-US" dirty="0">
              <a:latin typeface="Garamond" panose="02020404030301010803"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lvl="0"/>
            <a:r>
              <a:rPr lang="en-US" dirty="0"/>
              <a:t>Farmer Gray’s Organic Free-Range Eggs come from his small flock of ~300 hens on his small property on Long Island (note this is a fictitious example).  Because of their outstanding quality, he charges $1.50 per egg, which is far more than the cost of supermarket eggs.</a:t>
            </a:r>
          </a:p>
          <a:p>
            <a:r>
              <a:rPr lang="en-US" dirty="0"/>
              <a:t>a.	How much would a box of a dozen eggs cost?   </a:t>
            </a:r>
          </a:p>
          <a:p>
            <a:r>
              <a:rPr lang="en-US" dirty="0"/>
              <a:t>b.	How much would a truckload of a million eggs cost? </a:t>
            </a:r>
            <a:endParaRPr lang="en-US" dirty="0">
              <a:latin typeface="Garamond" panose="02020404030301010803" pitchFamily="18" charset="0"/>
            </a:endParaRPr>
          </a:p>
        </p:txBody>
      </p:sp>
    </p:spTree>
    <p:extLst>
      <p:ext uri="{BB962C8B-B14F-4D97-AF65-F5344CB8AC3E}">
        <p14:creationId xmlns:p14="http://schemas.microsoft.com/office/powerpoint/2010/main" val="411914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fontScale="62500" lnSpcReduction="20000"/>
          </a:bodyPr>
          <a:lstStyle/>
          <a:p>
            <a:pPr marL="514350" indent="-514350">
              <a:spcBef>
                <a:spcPts val="0"/>
              </a:spcBef>
              <a:buFont typeface="+mj-lt"/>
              <a:buAutoNum type="arabicPeriod"/>
            </a:pPr>
            <a:r>
              <a:rPr lang="en-US" dirty="0"/>
              <a:t> </a:t>
            </a:r>
            <a:r>
              <a:rPr lang="en-US" dirty="0" smtClean="0"/>
              <a:t> Where is the model risk in a</a:t>
            </a:r>
            <a:r>
              <a:rPr lang="en-US" dirty="0" smtClean="0">
                <a:solidFill>
                  <a:srgbClr val="060606"/>
                </a:solidFill>
                <a:latin typeface="Garamond" panose="02020404030301010803" pitchFamily="18" charset="0"/>
              </a:rPr>
              <a:t> stress test</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Defining stresses – best practice</a:t>
            </a:r>
          </a:p>
          <a:p>
            <a:pPr marL="514350" indent="-514350">
              <a:spcBef>
                <a:spcPts val="0"/>
              </a:spcBef>
              <a:buFont typeface="+mj-lt"/>
              <a:buAutoNum type="arabicPeriod"/>
            </a:pP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a:t> </a:t>
            </a:r>
            <a:r>
              <a:rPr lang="en-US" dirty="0" smtClean="0"/>
              <a:t>Risk of models under stress conditions</a:t>
            </a:r>
          </a:p>
          <a:p>
            <a:pPr marL="514350" indent="-514350">
              <a:spcBef>
                <a:spcPts val="0"/>
              </a:spcBef>
              <a:buFont typeface="+mj-lt"/>
              <a:buAutoNum type="arabicPeriod"/>
            </a:pP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Regulatory compliance</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Understanding model limitations/weaknesses</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Effective Challenge</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t> Quantification of model risk is an art form</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Limitations of stresses and of models </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Validation tools</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Validation Frameworks</a:t>
            </a:r>
          </a:p>
        </p:txBody>
      </p:sp>
    </p:spTree>
    <p:extLst>
      <p:ext uri="{BB962C8B-B14F-4D97-AF65-F5344CB8AC3E}">
        <p14:creationId xmlns:p14="http://schemas.microsoft.com/office/powerpoint/2010/main" val="449880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Effective Challenge</a:t>
            </a: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p:txBody>
      </p:sp>
    </p:spTree>
    <p:extLst>
      <p:ext uri="{BB962C8B-B14F-4D97-AF65-F5344CB8AC3E}">
        <p14:creationId xmlns:p14="http://schemas.microsoft.com/office/powerpoint/2010/main" val="1170903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Validator Challenge Effective?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validation team has sufficient backing to avoid any chilling effect where they think maybe their job depends on the model getting a thumbs up.</a:t>
            </a:r>
          </a:p>
          <a:p>
            <a:r>
              <a:rPr lang="en-US" dirty="0" smtClean="0"/>
              <a:t>Meaningful remediation of failed models actually happens.</a:t>
            </a:r>
          </a:p>
          <a:p>
            <a:pPr lvl="1"/>
            <a:r>
              <a:rPr lang="en-US" dirty="0" smtClean="0"/>
              <a:t>Real life counterexample –  Business : “You can validate the model, but whether it passes or fails we are going to use it anyway.”</a:t>
            </a:r>
          </a:p>
          <a:p>
            <a:pPr lvl="1"/>
            <a:r>
              <a:rPr lang="en-US" dirty="0" smtClean="0"/>
              <a:t>Validator : “But that’s what you said last year.”</a:t>
            </a:r>
          </a:p>
          <a:p>
            <a:r>
              <a:rPr lang="en-US" dirty="0" smtClean="0"/>
              <a:t>The validation must make a real attempt that plausibly could cause the model to fail if it were flawed, and they should not have decided in advance of the validation whether to pass it.</a:t>
            </a:r>
          </a:p>
          <a:p>
            <a:pPr lvl="1"/>
            <a:r>
              <a:rPr lang="en-US" dirty="0" smtClean="0"/>
              <a:t>In the case of insufficient documentation, there should be a firmwide standard of whether this causes a fail, a pause, or something else.</a:t>
            </a:r>
          </a:p>
          <a:p>
            <a:pPr lvl="1"/>
            <a:r>
              <a:rPr lang="en-US" dirty="0"/>
              <a:t>More </a:t>
            </a:r>
            <a:r>
              <a:rPr lang="en-US" dirty="0" smtClean="0"/>
              <a:t>than </a:t>
            </a:r>
            <a:r>
              <a:rPr lang="en-US" dirty="0"/>
              <a:t>a “light touch, just kick the tires” cursory </a:t>
            </a:r>
            <a:r>
              <a:rPr lang="en-US" dirty="0" smtClean="0"/>
              <a:t>effort</a:t>
            </a:r>
            <a:endParaRPr lang="en-US" dirty="0"/>
          </a:p>
        </p:txBody>
      </p:sp>
    </p:spTree>
    <p:extLst>
      <p:ext uri="{BB962C8B-B14F-4D97-AF65-F5344CB8AC3E}">
        <p14:creationId xmlns:p14="http://schemas.microsoft.com/office/powerpoint/2010/main" val="2330161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Acceptance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firm’s culture needs to be considered.  </a:t>
            </a:r>
          </a:p>
          <a:p>
            <a:pPr lvl="1"/>
            <a:r>
              <a:rPr lang="en-US" dirty="0" smtClean="0"/>
              <a:t>Cowboy culture – “Après </a:t>
            </a:r>
            <a:r>
              <a:rPr lang="en-US" dirty="0" err="1" smtClean="0"/>
              <a:t>moi</a:t>
            </a:r>
            <a:r>
              <a:rPr lang="en-US" dirty="0" smtClean="0"/>
              <a:t> la deluge”</a:t>
            </a:r>
          </a:p>
          <a:p>
            <a:pPr lvl="1"/>
            <a:r>
              <a:rPr lang="en-US" dirty="0" smtClean="0"/>
              <a:t>Arrogance – TBTF so it doesn’t matter</a:t>
            </a:r>
          </a:p>
          <a:p>
            <a:pPr lvl="1"/>
            <a:r>
              <a:rPr lang="en-US" dirty="0" smtClean="0"/>
              <a:t>Risk-averse – any loss causes panic and terminations</a:t>
            </a:r>
          </a:p>
          <a:p>
            <a:pPr lvl="1"/>
            <a:r>
              <a:rPr lang="en-US" dirty="0" smtClean="0"/>
              <a:t>Asperger – “We set the risk tolerance already so it is what it is.” </a:t>
            </a:r>
          </a:p>
          <a:p>
            <a:pPr lvl="2"/>
            <a:r>
              <a:rPr lang="en-US" dirty="0" smtClean="0"/>
              <a:t>Most models work like this because the calculation is simpler.</a:t>
            </a:r>
          </a:p>
          <a:p>
            <a:pPr lvl="2"/>
            <a:r>
              <a:rPr lang="en-US" dirty="0" smtClean="0"/>
              <a:t>Very few risk managers and no high executives are like this.</a:t>
            </a:r>
          </a:p>
          <a:p>
            <a:r>
              <a:rPr lang="en-US" dirty="0" smtClean="0"/>
              <a:t>For longer scenarios, will the culture be changed by the stress?  </a:t>
            </a:r>
            <a:endParaRPr lang="en-US" dirty="0"/>
          </a:p>
          <a:p>
            <a:r>
              <a:rPr lang="en-US" dirty="0" smtClean="0"/>
              <a:t>Contingency planning differs by type of stress?</a:t>
            </a:r>
          </a:p>
          <a:p>
            <a:r>
              <a:rPr lang="en-US" dirty="0" smtClean="0"/>
              <a:t>Know who is being challenged.</a:t>
            </a:r>
          </a:p>
          <a:p>
            <a:r>
              <a:rPr lang="en-US" dirty="0" smtClean="0"/>
              <a:t>Detailed non-quantitative explanation of why the stress model is or isn’t validated.</a:t>
            </a:r>
            <a:endParaRPr lang="en-US" dirty="0"/>
          </a:p>
        </p:txBody>
      </p:sp>
    </p:spTree>
    <p:extLst>
      <p:ext uri="{BB962C8B-B14F-4D97-AF65-F5344CB8AC3E}">
        <p14:creationId xmlns:p14="http://schemas.microsoft.com/office/powerpoint/2010/main" val="829728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Models are hard to build</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a:t>Most of us have deadlines to meet. Very complex models are harder to implement and take longer to validate</a:t>
            </a:r>
            <a:r>
              <a:rPr lang="en-US" dirty="0" smtClean="0"/>
              <a:t>.</a:t>
            </a:r>
          </a:p>
          <a:p>
            <a:r>
              <a:rPr lang="en-US" dirty="0"/>
              <a:t> </a:t>
            </a:r>
            <a:r>
              <a:rPr lang="en-US" dirty="0" smtClean="0"/>
              <a:t>If the model is </a:t>
            </a:r>
            <a:r>
              <a:rPr lang="en-US" dirty="0"/>
              <a:t>incomprehensible to the intended user, </a:t>
            </a:r>
            <a:r>
              <a:rPr lang="en-US" dirty="0" smtClean="0"/>
              <a:t>it may </a:t>
            </a:r>
            <a:r>
              <a:rPr lang="en-US" dirty="0"/>
              <a:t>not get used.  </a:t>
            </a:r>
            <a:r>
              <a:rPr lang="en-US" dirty="0" smtClean="0"/>
              <a:t>Is the model a good compromise </a:t>
            </a:r>
            <a:r>
              <a:rPr lang="en-US" dirty="0"/>
              <a:t>between showing off </a:t>
            </a:r>
            <a:r>
              <a:rPr lang="en-US" dirty="0" smtClean="0"/>
              <a:t>the developer’s quant skills </a:t>
            </a:r>
            <a:r>
              <a:rPr lang="en-US" dirty="0"/>
              <a:t>and giving the users </a:t>
            </a:r>
            <a:r>
              <a:rPr lang="en-US" dirty="0" smtClean="0"/>
              <a:t>an appropriate tool?</a:t>
            </a:r>
          </a:p>
          <a:p>
            <a:r>
              <a:rPr lang="en-US" dirty="0" smtClean="0"/>
              <a:t>Is the stress a good match for the firm’s positions?</a:t>
            </a:r>
            <a:endParaRPr lang="en-US" dirty="0"/>
          </a:p>
          <a:p>
            <a:r>
              <a:rPr lang="en-US" dirty="0"/>
              <a:t>Remember Hofstadter’s Rule, which states that everything takes longer than you think it will, even after you take Hofstadter’s Rule into account.</a:t>
            </a:r>
          </a:p>
          <a:p>
            <a:r>
              <a:rPr lang="en-US" dirty="0"/>
              <a:t>The fundamental law of the universe is Murphy’s Law, stated by Feynman for quantum mechanics as “Anything not forbidden is compulsory.”</a:t>
            </a:r>
          </a:p>
          <a:p>
            <a:endParaRPr lang="en-US" dirty="0"/>
          </a:p>
        </p:txBody>
      </p:sp>
    </p:spTree>
    <p:extLst>
      <p:ext uri="{BB962C8B-B14F-4D97-AF65-F5344CB8AC3E}">
        <p14:creationId xmlns:p14="http://schemas.microsoft.com/office/powerpoint/2010/main" val="75926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Challenger Models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smtClean="0"/>
              <a:t>Especially for CCAR, there should be a challenger model for most or all production models.  These should be validated as well, if they are developed by the model developer.  </a:t>
            </a:r>
          </a:p>
          <a:p>
            <a:pPr lvl="1"/>
            <a:r>
              <a:rPr lang="en-US" sz="2000" dirty="0" smtClean="0"/>
              <a:t>Challenger models built by validators can’t be validated due to conflict of interest.</a:t>
            </a:r>
          </a:p>
          <a:p>
            <a:pPr lvl="1"/>
            <a:r>
              <a:rPr lang="en-US" sz="2000" dirty="0" smtClean="0"/>
              <a:t>Challenger models should be materially different than the one they are challenging.</a:t>
            </a:r>
          </a:p>
          <a:p>
            <a:r>
              <a:rPr lang="en-US" sz="2000" dirty="0" smtClean="0"/>
              <a:t>The challenger model should be good enough to possibly win the challenge and become the basis for the next version of the production model.  This is quite difficult.</a:t>
            </a:r>
          </a:p>
          <a:p>
            <a:pPr lvl="1"/>
            <a:r>
              <a:rPr lang="en-US" sz="2000" dirty="0" smtClean="0"/>
              <a:t>Going to conferences and training sessions like this one, and reading the literature, can be a great help in coming up with ideas for challenger models.</a:t>
            </a:r>
          </a:p>
          <a:p>
            <a:r>
              <a:rPr lang="en-US" sz="2000" dirty="0" smtClean="0"/>
              <a:t>If both the champion and challenger agree on the output numbers, this adds credence to the stress result.  If they disagree too much, it raises questions.</a:t>
            </a:r>
          </a:p>
          <a:p>
            <a:pPr lvl="1"/>
            <a:r>
              <a:rPr lang="en-US" sz="2000" dirty="0" smtClean="0"/>
              <a:t>If </a:t>
            </a:r>
            <a:r>
              <a:rPr lang="en-US" sz="2000" dirty="0"/>
              <a:t>t</a:t>
            </a:r>
            <a:r>
              <a:rPr lang="en-US" sz="2000" dirty="0" smtClean="0"/>
              <a:t>hey agree precisely to the penny, there is something very suspicious.</a:t>
            </a:r>
          </a:p>
          <a:p>
            <a:endParaRPr lang="en-US" sz="2000" dirty="0"/>
          </a:p>
          <a:p>
            <a:endParaRPr lang="en-US" sz="2000" dirty="0"/>
          </a:p>
        </p:txBody>
      </p:sp>
    </p:spTree>
    <p:extLst>
      <p:ext uri="{BB962C8B-B14F-4D97-AF65-F5344CB8AC3E}">
        <p14:creationId xmlns:p14="http://schemas.microsoft.com/office/powerpoint/2010/main" val="3842491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More ways to challenge</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Check consistency with similar models</a:t>
            </a:r>
          </a:p>
          <a:p>
            <a:r>
              <a:rPr lang="en-US" dirty="0" smtClean="0"/>
              <a:t>Challenge the rationale for all assumptions and developmental decisions</a:t>
            </a:r>
          </a:p>
          <a:p>
            <a:r>
              <a:rPr lang="en-US" dirty="0" smtClean="0"/>
              <a:t>Check for reproducible results</a:t>
            </a:r>
          </a:p>
          <a:p>
            <a:r>
              <a:rPr lang="en-US" dirty="0" smtClean="0"/>
              <a:t>Small changes to stress produce small changes to results</a:t>
            </a:r>
          </a:p>
          <a:p>
            <a:pPr lvl="1"/>
            <a:r>
              <a:rPr lang="en-US" dirty="0" smtClean="0"/>
              <a:t>Except when they don’t </a:t>
            </a:r>
          </a:p>
          <a:p>
            <a:pPr lvl="2"/>
            <a:r>
              <a:rPr lang="en-US" dirty="0" smtClean="0"/>
              <a:t>these are called critical parameters or </a:t>
            </a:r>
            <a:r>
              <a:rPr lang="en-US" dirty="0"/>
              <a:t>critical values </a:t>
            </a:r>
          </a:p>
          <a:p>
            <a:pPr lvl="2"/>
            <a:r>
              <a:rPr lang="en-US" dirty="0" smtClean="0"/>
              <a:t>a </a:t>
            </a:r>
            <a:r>
              <a:rPr lang="en-US" dirty="0"/>
              <a:t>slight change in a critical parameter causes a large and/or discontinuous </a:t>
            </a:r>
            <a:r>
              <a:rPr lang="en-US" dirty="0" smtClean="0"/>
              <a:t>change in results</a:t>
            </a:r>
          </a:p>
          <a:p>
            <a:pPr lvl="1"/>
            <a:r>
              <a:rPr lang="en-US" dirty="0" smtClean="0"/>
              <a:t>Some </a:t>
            </a:r>
            <a:r>
              <a:rPr lang="en-US" altLang="en-US" dirty="0"/>
              <a:t>scenarios </a:t>
            </a:r>
            <a:r>
              <a:rPr lang="en-US" altLang="en-US" dirty="0" smtClean="0"/>
              <a:t>just </a:t>
            </a:r>
            <a:r>
              <a:rPr lang="en-US" altLang="en-US" dirty="0"/>
              <a:t>barely trigger, or just barely miss triggering, any knock-outs, contingencies, turbo-</a:t>
            </a:r>
            <a:r>
              <a:rPr lang="en-US" altLang="en-US" dirty="0" err="1"/>
              <a:t>ing</a:t>
            </a:r>
            <a:r>
              <a:rPr lang="en-US" altLang="en-US" dirty="0"/>
              <a:t>, </a:t>
            </a:r>
            <a:r>
              <a:rPr lang="en-US" altLang="en-US" dirty="0" smtClean="0"/>
              <a:t>covenants, etc.,  </a:t>
            </a:r>
            <a:r>
              <a:rPr lang="en-US" altLang="en-US" dirty="0"/>
              <a:t>in the </a:t>
            </a:r>
            <a:r>
              <a:rPr lang="en-US" altLang="en-US" dirty="0" smtClean="0"/>
              <a:t>portfolio being </a:t>
            </a:r>
            <a:r>
              <a:rPr lang="en-US" altLang="en-US" dirty="0"/>
              <a:t>modeled</a:t>
            </a:r>
            <a:r>
              <a:rPr lang="en-US" altLang="en-US" dirty="0" smtClean="0"/>
              <a:t>.</a:t>
            </a:r>
          </a:p>
          <a:p>
            <a:pPr lvl="1"/>
            <a:r>
              <a:rPr lang="en-US" altLang="en-US" dirty="0" smtClean="0"/>
              <a:t>Does the scenario hover just at that breaking point? </a:t>
            </a:r>
            <a:endParaRPr lang="en-US" dirty="0"/>
          </a:p>
        </p:txBody>
      </p:sp>
    </p:spTree>
    <p:extLst>
      <p:ext uri="{BB962C8B-B14F-4D97-AF65-F5344CB8AC3E}">
        <p14:creationId xmlns:p14="http://schemas.microsoft.com/office/powerpoint/2010/main" val="3860407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a:t>  </a:t>
            </a: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t> Quantification of model risk is an art form</a:t>
            </a:r>
            <a:endParaRPr lang="en-US" dirty="0" smtClean="0">
              <a:solidFill>
                <a:srgbClr val="060606"/>
              </a:solidFill>
              <a:latin typeface="Garamond" panose="02020404030301010803" pitchFamily="18" charset="0"/>
            </a:endParaRPr>
          </a:p>
        </p:txBody>
      </p:sp>
    </p:spTree>
    <p:extLst>
      <p:ext uri="{BB962C8B-B14F-4D97-AF65-F5344CB8AC3E}">
        <p14:creationId xmlns:p14="http://schemas.microsoft.com/office/powerpoint/2010/main" val="808875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Model Risk Quantification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smtClean="0"/>
              <a:t>Model risk in a stress test is the risk of </a:t>
            </a:r>
            <a:r>
              <a:rPr lang="en-US" sz="2000" dirty="0" err="1" smtClean="0"/>
              <a:t>mis</a:t>
            </a:r>
            <a:r>
              <a:rPr lang="en-US" sz="2000" dirty="0" smtClean="0"/>
              <a:t>-measuring the severity, or making sub-optimal business decisions about how to reduce exposure to such stresses, because the model was flawed, misused, misinterpreted, ignored, or fed inappropriate inputs or misleading assumptions.</a:t>
            </a:r>
          </a:p>
          <a:p>
            <a:r>
              <a:rPr lang="en-US" sz="2000" dirty="0" smtClean="0"/>
              <a:t>To discuss this risk, and put it on par with other risks, you need to measure model risk, market risk, credit risk, etc. in the same units.  This common metric is typically dollars (or ¥, £, €, whatever your firm’s accounting currency may be).</a:t>
            </a:r>
            <a:endParaRPr lang="en-US" sz="2000" dirty="0"/>
          </a:p>
          <a:p>
            <a:r>
              <a:rPr lang="en-US" sz="2000" dirty="0"/>
              <a:t>The risk of any model comes from its use - a model that has no money flowing through it but just sitting on the shelf has no risk. Thus model risk </a:t>
            </a:r>
            <a:r>
              <a:rPr lang="en-US" sz="2000" dirty="0" smtClean="0"/>
              <a:t>quantification should </a:t>
            </a:r>
            <a:r>
              <a:rPr lang="en-US" sz="2000" dirty="0"/>
              <a:t>be tied to usage</a:t>
            </a:r>
            <a:r>
              <a:rPr lang="en-US" sz="2000" dirty="0" smtClean="0"/>
              <a:t>.  This ideally would give the business user a financial incentive to lessen the risk.</a:t>
            </a:r>
          </a:p>
          <a:p>
            <a:r>
              <a:rPr lang="en-US" sz="2000" dirty="0" smtClean="0"/>
              <a:t>If the quantification method is not transparent and perceived as fair, cooperation and good faith attempts to reduce model risk in stress tests will not happen.</a:t>
            </a:r>
          </a:p>
          <a:p>
            <a:r>
              <a:rPr lang="en-US" sz="2000" dirty="0" smtClean="0"/>
              <a:t>Since these stress tests are hypothetical, all the measurements are model dependent and hopefully cannot be checked against a real future catastrophe.</a:t>
            </a:r>
            <a:endParaRPr lang="en-US" sz="2000" dirty="0"/>
          </a:p>
        </p:txBody>
      </p:sp>
    </p:spTree>
    <p:extLst>
      <p:ext uri="{BB962C8B-B14F-4D97-AF65-F5344CB8AC3E}">
        <p14:creationId xmlns:p14="http://schemas.microsoft.com/office/powerpoint/2010/main" val="3065283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Model Risk of Model Risk Measures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a:t>There is a recursive quality to this problem, since the model for measuring model risk has its own model risk. </a:t>
            </a:r>
            <a:endParaRPr lang="en-US" sz="2000" dirty="0" smtClean="0"/>
          </a:p>
          <a:p>
            <a:r>
              <a:rPr lang="en-US" sz="2000" dirty="0" smtClean="0"/>
              <a:t>Admit </a:t>
            </a:r>
            <a:r>
              <a:rPr lang="en-US" sz="2000" dirty="0"/>
              <a:t>in advance that the model risk estimates are going to be fuzzy and imprecise. If the quantification is "wrong but useful," then that is good enough to </a:t>
            </a:r>
            <a:r>
              <a:rPr lang="en-US" sz="2000" dirty="0" smtClean="0"/>
              <a:t>present </a:t>
            </a:r>
            <a:r>
              <a:rPr lang="en-US" sz="2000" dirty="0"/>
              <a:t>as a "close enough" risk measure. </a:t>
            </a:r>
            <a:endParaRPr lang="en-US" sz="2000" dirty="0" smtClean="0"/>
          </a:p>
          <a:p>
            <a:r>
              <a:rPr lang="en-US" sz="2000" dirty="0" smtClean="0"/>
              <a:t>It </a:t>
            </a:r>
            <a:r>
              <a:rPr lang="en-US" sz="2000" dirty="0"/>
              <a:t>is better to have some measure of model risk for model risk managers to use, and eventually refine into a measure that is more useful to them, than to give them nothing until it's perfect - it will never be perfect</a:t>
            </a:r>
            <a:r>
              <a:rPr lang="en-US" sz="2000" dirty="0" smtClean="0"/>
              <a:t>.</a:t>
            </a:r>
          </a:p>
          <a:p>
            <a:r>
              <a:rPr lang="en-US" sz="2000" dirty="0" smtClean="0"/>
              <a:t>Ideally there is a balance between the “model as automated software” view and  the “model user responsibility” view – more complex models with more inputs and assumptions are riskier, but a model that would be more heavily used during a stress, which is not used as much in normal times, is also riskier due to being unfamiliar.</a:t>
            </a:r>
          </a:p>
          <a:p>
            <a:r>
              <a:rPr lang="en-US" sz="2000" dirty="0" smtClean="0"/>
              <a:t>As with other operational risks, a model can have a tiny probability of a massive stress loss.  How do you compare that to a high likelihood of a small stress loss?</a:t>
            </a:r>
            <a:endParaRPr lang="en-US" sz="2000" dirty="0"/>
          </a:p>
        </p:txBody>
      </p:sp>
    </p:spTree>
    <p:extLst>
      <p:ext uri="{BB962C8B-B14F-4D97-AF65-F5344CB8AC3E}">
        <p14:creationId xmlns:p14="http://schemas.microsoft.com/office/powerpoint/2010/main" val="3782422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Limitations of stresses and of models </a:t>
            </a:r>
          </a:p>
        </p:txBody>
      </p:sp>
    </p:spTree>
    <p:extLst>
      <p:ext uri="{BB962C8B-B14F-4D97-AF65-F5344CB8AC3E}">
        <p14:creationId xmlns:p14="http://schemas.microsoft.com/office/powerpoint/2010/main" val="1890855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Where is the model risk in a</a:t>
            </a:r>
            <a:r>
              <a:rPr lang="en-US" dirty="0" smtClean="0">
                <a:solidFill>
                  <a:srgbClr val="060606"/>
                </a:solidFill>
                <a:latin typeface="Garamond" panose="02020404030301010803" pitchFamily="18" charset="0"/>
              </a:rPr>
              <a:t> stress test</a:t>
            </a:r>
          </a:p>
        </p:txBody>
      </p:sp>
    </p:spTree>
    <p:extLst>
      <p:ext uri="{BB962C8B-B14F-4D97-AF65-F5344CB8AC3E}">
        <p14:creationId xmlns:p14="http://schemas.microsoft.com/office/powerpoint/2010/main" val="3271765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Stress Scenario Limitations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smtClean="0"/>
              <a:t> There is a saying misattributed to Mark Twain that “History never repeats itself, but it rhymes.”</a:t>
            </a:r>
          </a:p>
          <a:p>
            <a:r>
              <a:rPr lang="en-US" sz="2000" dirty="0" smtClean="0"/>
              <a:t>Your stress testing will not exactly predict the next crisis, but if you have a diverse set of different enough scenarios, you are more likely to have bracketed the flavor of the next real crisis.  With luck you will never know for sure.</a:t>
            </a:r>
          </a:p>
          <a:p>
            <a:r>
              <a:rPr lang="en-US" sz="2000" dirty="0" smtClean="0"/>
              <a:t>For a multi-period stress like CCAR, the feedback loops, contagion, delayed panic, and so forth,  are even harder to predict.  The Crash of 1929 was about to start in March but JP Morgan singlehandedly stopped it, for a few months.</a:t>
            </a:r>
          </a:p>
          <a:p>
            <a:r>
              <a:rPr lang="en-US" sz="2000" dirty="0" smtClean="0"/>
              <a:t>The validator will check that you have tried to conceive of the inconceivable.  I am repeating myself to say that good documentation of the thought process leading to what stresses are used and which were rejected is crucial to validation.  Intention matters here.</a:t>
            </a:r>
            <a:endParaRPr lang="en-US" sz="2000" dirty="0"/>
          </a:p>
        </p:txBody>
      </p:sp>
    </p:spTree>
    <p:extLst>
      <p:ext uri="{BB962C8B-B14F-4D97-AF65-F5344CB8AC3E}">
        <p14:creationId xmlns:p14="http://schemas.microsoft.com/office/powerpoint/2010/main" val="3945169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Model Limitations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smtClean="0"/>
              <a:t> Models are not magic crystal balls.  They are a way to quantitatively explore the implications of the model builder’s assumptions.  </a:t>
            </a:r>
          </a:p>
          <a:p>
            <a:r>
              <a:rPr lang="en-US" sz="2000" dirty="0" smtClean="0"/>
              <a:t>If the assumptions are not compatible with the stress designer’s intentions and assumptions, the model is not suitable for that stress.  Clear, detailed communication is necessary.</a:t>
            </a:r>
          </a:p>
          <a:p>
            <a:r>
              <a:rPr lang="en-US" sz="2000" dirty="0" smtClean="0"/>
              <a:t>Some of the model validator’s toolbox is not applicable to stress test models – </a:t>
            </a:r>
          </a:p>
          <a:p>
            <a:pPr lvl="1"/>
            <a:r>
              <a:rPr lang="en-US" sz="2000" dirty="0" smtClean="0"/>
              <a:t>No historical backtesting</a:t>
            </a:r>
          </a:p>
          <a:p>
            <a:pPr lvl="1"/>
            <a:r>
              <a:rPr lang="en-US" sz="2000" dirty="0" smtClean="0"/>
              <a:t>Many alternative models cannot be used as a challenger due to the market dislocations of the stress</a:t>
            </a:r>
          </a:p>
          <a:p>
            <a:pPr lvl="1"/>
            <a:r>
              <a:rPr lang="en-US" sz="2000" dirty="0" smtClean="0"/>
              <a:t>Empirical regularities in the markets stop working during stresses</a:t>
            </a:r>
          </a:p>
          <a:p>
            <a:r>
              <a:rPr lang="en-US" sz="2000" dirty="0" smtClean="0"/>
              <a:t>A pricing model for a market maker has a much higher precision than a stress test model.  The whole stress exercise is a rough guess, not an exact calibration.</a:t>
            </a:r>
            <a:endParaRPr lang="en-US" sz="2000" dirty="0"/>
          </a:p>
        </p:txBody>
      </p:sp>
    </p:spTree>
    <p:extLst>
      <p:ext uri="{BB962C8B-B14F-4D97-AF65-F5344CB8AC3E}">
        <p14:creationId xmlns:p14="http://schemas.microsoft.com/office/powerpoint/2010/main" val="304907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a:t> </a:t>
            </a:r>
            <a:r>
              <a:rPr lang="en-US" dirty="0" smtClean="0"/>
              <a:t> </a:t>
            </a:r>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a:t> </a:t>
            </a:r>
            <a:r>
              <a:rPr lang="en-US" dirty="0" smtClean="0"/>
              <a:t> Validation tools</a:t>
            </a:r>
            <a:endParaRPr lang="en-US" dirty="0" smtClean="0">
              <a:solidFill>
                <a:srgbClr val="060606"/>
              </a:solidFill>
              <a:latin typeface="Garamond" panose="02020404030301010803" pitchFamily="18" charset="0"/>
            </a:endParaRPr>
          </a:p>
        </p:txBody>
      </p:sp>
    </p:spTree>
    <p:extLst>
      <p:ext uri="{BB962C8B-B14F-4D97-AF65-F5344CB8AC3E}">
        <p14:creationId xmlns:p14="http://schemas.microsoft.com/office/powerpoint/2010/main" val="1136584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Validation Toolbox for Stresses</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sz="1900" dirty="0" smtClean="0"/>
              <a:t>For validating the stresses, the validator should remember that this is an extrapolation beyond the range of sufficient historical data.  </a:t>
            </a:r>
          </a:p>
          <a:p>
            <a:pPr lvl="1"/>
            <a:r>
              <a:rPr lang="en-US" sz="1900" dirty="0" smtClean="0"/>
              <a:t>A key extrapolation tool is Multivariate Extreme Value Theory</a:t>
            </a:r>
          </a:p>
          <a:p>
            <a:pPr lvl="2"/>
            <a:r>
              <a:rPr lang="en-US" sz="1900" dirty="0" smtClean="0"/>
              <a:t>My personal favorite 1-dimensional distribution is Tukey’s g×h, which is a skewed and stretched Gaussian.  g controls skew and h controls kurtosis.</a:t>
            </a:r>
          </a:p>
          <a:p>
            <a:pPr lvl="2"/>
            <a:r>
              <a:rPr lang="en-US" sz="1900" dirty="0" smtClean="0"/>
              <a:t>A library of suitable copulas for parametrizing contagion and tail dependence are found in Harry Joe’s monograph “Dependence Modeling with Copulas” – very intense reading, but worth it.</a:t>
            </a:r>
          </a:p>
          <a:p>
            <a:pPr lvl="1"/>
            <a:r>
              <a:rPr lang="en-US" sz="1900" dirty="0" smtClean="0"/>
              <a:t>Exploratory Data Analysis methods can show graphically whether it is too implausible.</a:t>
            </a:r>
          </a:p>
          <a:p>
            <a:pPr lvl="1"/>
            <a:r>
              <a:rPr lang="en-US" sz="1900" dirty="0" smtClean="0"/>
              <a:t>Understanding the human judgment that led to the stress developer’s proposal requires soft skills and communication. </a:t>
            </a:r>
          </a:p>
          <a:p>
            <a:pPr lvl="1"/>
            <a:r>
              <a:rPr lang="en-US" sz="1900" dirty="0" smtClean="0"/>
              <a:t>The business reaction to stress in period T leading to the proposed effects in period T+1 are a difficult mix of judgment, policies, historical evidence, and prestidigitation.  Validation is at least partly art mixed with science.</a:t>
            </a:r>
          </a:p>
          <a:p>
            <a:pPr lvl="2"/>
            <a:r>
              <a:rPr lang="en-US" sz="1900" dirty="0" smtClean="0"/>
              <a:t>Try to shuffle the scenario timeline, and see if the proposed reactions still make sense. </a:t>
            </a:r>
            <a:endParaRPr lang="en-US" sz="1900" dirty="0"/>
          </a:p>
        </p:txBody>
      </p:sp>
    </p:spTree>
    <p:extLst>
      <p:ext uri="{BB962C8B-B14F-4D97-AF65-F5344CB8AC3E}">
        <p14:creationId xmlns:p14="http://schemas.microsoft.com/office/powerpoint/2010/main" val="1618412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Validation Toolbox for Models</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sz="1900" dirty="0" smtClean="0"/>
              <a:t>For validating the models for being suitable to the proposed stress scenarios, the validator should check if there is a continuous reaction as you gradually turn on the stress.  In other words, does the model output graphed against percent of stress on inputs give a smooth curve, or is there a cliff that the model falls off? </a:t>
            </a:r>
          </a:p>
          <a:p>
            <a:r>
              <a:rPr lang="en-US" sz="1900" dirty="0" smtClean="0"/>
              <a:t>A historical example – when volatility rises, trading activity increases to a point.  But when volatility in the crude oil market got to about 200% at the start of the Gulf War, most of the floor traders gave up and walked away.</a:t>
            </a:r>
          </a:p>
          <a:p>
            <a:r>
              <a:rPr lang="en-US" sz="1900" dirty="0" smtClean="0"/>
              <a:t>Another example – in normal times, changes in yield between the various countries’ sovereign bonds are highly correlated due to arbitrageurs and such.  But when a particular country has a crisis, its bond yields skyrocket, and yields in safe haven countries go down.  </a:t>
            </a:r>
          </a:p>
          <a:p>
            <a:pPr lvl="1"/>
            <a:r>
              <a:rPr lang="en-US" sz="1900" dirty="0" smtClean="0"/>
              <a:t>What would happen if the US defaulted?  It has not since 1931, so there is not really relevant data</a:t>
            </a:r>
            <a:r>
              <a:rPr lang="en-US" sz="1900" dirty="0" smtClean="0"/>
              <a:t>.</a:t>
            </a:r>
          </a:p>
          <a:p>
            <a:r>
              <a:rPr lang="en-US" sz="1900" dirty="0"/>
              <a:t>I recommend that </a:t>
            </a:r>
            <a:r>
              <a:rPr lang="en-US" sz="1900" dirty="0" smtClean="0"/>
              <a:t>validators </a:t>
            </a:r>
            <a:r>
              <a:rPr lang="en-US" sz="1900" dirty="0"/>
              <a:t>spend some time keeping up with the literature.  I read the arXiv.org Quantitative Finance (http://arxiv.org/archive/q-fin) abstracts every day while I eat breakfast.  SSRN and NEP also have free or mostly free daily digests of new stuff.  There are also many journals; but your firm won’t pay for subscriptions to all of them.  (or maybe it will, and then fire </a:t>
            </a:r>
            <a:r>
              <a:rPr lang="en-US" sz="1900" dirty="0" smtClean="0"/>
              <a:t>anyone who reads </a:t>
            </a:r>
            <a:r>
              <a:rPr lang="en-US" sz="1900" dirty="0"/>
              <a:t>all of them instead of getting work done)</a:t>
            </a:r>
            <a:endParaRPr lang="en-US" sz="1900" dirty="0" smtClean="0"/>
          </a:p>
        </p:txBody>
      </p:sp>
    </p:spTree>
    <p:extLst>
      <p:ext uri="{BB962C8B-B14F-4D97-AF65-F5344CB8AC3E}">
        <p14:creationId xmlns:p14="http://schemas.microsoft.com/office/powerpoint/2010/main" val="3438709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More for the Validation </a:t>
            </a:r>
            <a:r>
              <a:rPr lang="en-US" dirty="0" smtClean="0"/>
              <a:t>Toolbox for Models</a:t>
            </a:r>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r>
              <a:rPr lang="en-US" sz="2400" dirty="0" smtClean="0"/>
              <a:t>Validators are not academics.  Let the academics invent new stuff and then the validator can use it.</a:t>
            </a:r>
          </a:p>
          <a:p>
            <a:r>
              <a:rPr lang="en-US" sz="2400" dirty="0" smtClean="0"/>
              <a:t>Almost any </a:t>
            </a:r>
            <a:r>
              <a:rPr lang="en-US" sz="2400" dirty="0"/>
              <a:t>weird </a:t>
            </a:r>
            <a:r>
              <a:rPr lang="en-US" sz="2400" dirty="0" smtClean="0"/>
              <a:t>new technique or algorithm that the academics invent will </a:t>
            </a:r>
            <a:r>
              <a:rPr lang="en-US" sz="2400" dirty="0"/>
              <a:t>have an R package that does it and that you can download.</a:t>
            </a:r>
          </a:p>
          <a:p>
            <a:r>
              <a:rPr lang="en-US" sz="2400" dirty="0"/>
              <a:t>Most will be in a Matlab toolbox, and some will have a </a:t>
            </a:r>
            <a:r>
              <a:rPr lang="en-US" sz="2400" dirty="0" smtClean="0"/>
              <a:t>Mathematica or Python implementation.</a:t>
            </a:r>
          </a:p>
          <a:p>
            <a:r>
              <a:rPr lang="en-US" sz="2400" dirty="0" smtClean="0"/>
              <a:t>C++ and SAS are not as likely to have a package to plug and play.</a:t>
            </a:r>
          </a:p>
          <a:p>
            <a:r>
              <a:rPr lang="en-US" sz="2400" dirty="0" smtClean="0"/>
              <a:t>Conferences like this one often have some new ideas for developers and validators to learn.  Let the validators know about them.</a:t>
            </a:r>
          </a:p>
          <a:p>
            <a:r>
              <a:rPr lang="en-US" sz="2400" dirty="0"/>
              <a:t>Try to learn enough that the rate of learning is faster than the rate of forgetting.</a:t>
            </a:r>
          </a:p>
          <a:p>
            <a:r>
              <a:rPr lang="en-US" sz="2400" dirty="0" smtClean="0"/>
              <a:t>Don’t be scared of wavelets, agent-based models, artificial intelligence / neural nets, or other techniques from outside Finance.</a:t>
            </a:r>
            <a:endParaRPr lang="en-US" sz="2400" dirty="0"/>
          </a:p>
          <a:p>
            <a:endParaRPr lang="en-US" sz="1900" dirty="0" smtClean="0"/>
          </a:p>
        </p:txBody>
      </p:sp>
    </p:spTree>
    <p:extLst>
      <p:ext uri="{BB962C8B-B14F-4D97-AF65-F5344CB8AC3E}">
        <p14:creationId xmlns:p14="http://schemas.microsoft.com/office/powerpoint/2010/main" val="3035324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Rabin’s Rules</a:t>
            </a:r>
            <a:endParaRPr lang="en-US" dirty="0"/>
          </a:p>
        </p:txBody>
      </p:sp>
      <p:sp>
        <p:nvSpPr>
          <p:cNvPr id="3" name="Content Placeholder 2"/>
          <p:cNvSpPr>
            <a:spLocks noGrp="1"/>
          </p:cNvSpPr>
          <p:nvPr>
            <p:ph idx="1"/>
          </p:nvPr>
        </p:nvSpPr>
        <p:spPr>
          <a:xfrm>
            <a:off x="446088" y="838200"/>
            <a:ext cx="8261350" cy="5410199"/>
          </a:xfrm>
        </p:spPr>
        <p:txBody>
          <a:bodyPr/>
          <a:lstStyle/>
          <a:p>
            <a:pPr marL="0" indent="0">
              <a:buNone/>
            </a:pPr>
            <a:r>
              <a:rPr lang="en-US" sz="2000" dirty="0"/>
              <a:t>(Mike Rabin was my boss in 1991)</a:t>
            </a:r>
          </a:p>
          <a:p>
            <a:pPr marL="0" indent="0">
              <a:buNone/>
            </a:pPr>
            <a:r>
              <a:rPr lang="en-US" sz="2000" dirty="0"/>
              <a:t>Curiously, an electrician who installed an outlet in my basement had these same 3 rules for his work.</a:t>
            </a:r>
          </a:p>
          <a:p>
            <a:pPr marL="0" indent="0">
              <a:buNone/>
            </a:pPr>
            <a:r>
              <a:rPr lang="en-US" sz="2000" b="1" dirty="0"/>
              <a:t>1.		Pay Attention</a:t>
            </a:r>
            <a:endParaRPr lang="en-US" sz="2000" dirty="0"/>
          </a:p>
          <a:p>
            <a:pPr lvl="1"/>
            <a:r>
              <a:rPr lang="en-US" sz="2000" dirty="0"/>
              <a:t>What are the features you are trying to model? Did you use the right day-count conventions? What did the client actually ask for?</a:t>
            </a:r>
          </a:p>
          <a:p>
            <a:pPr marL="0" indent="0">
              <a:buNone/>
            </a:pPr>
            <a:r>
              <a:rPr lang="en-US" sz="2000" b="1" dirty="0"/>
              <a:t>2.		Think About What You Are Doing</a:t>
            </a:r>
            <a:endParaRPr lang="en-US" sz="2000" dirty="0"/>
          </a:p>
          <a:p>
            <a:pPr lvl="1"/>
            <a:r>
              <a:rPr lang="en-US" sz="2000" dirty="0"/>
              <a:t>You are going to dinner at Nobu in an hour, and the TV in the kitchenette is broadcasting your favorite team’s tie-breaking game. Neither of these should affect the nesting of parentheses on your if statement.</a:t>
            </a:r>
          </a:p>
          <a:p>
            <a:pPr marL="0" indent="0">
              <a:buNone/>
            </a:pPr>
            <a:r>
              <a:rPr lang="en-US" sz="2000" b="1" dirty="0"/>
              <a:t>3.		Double-Check Your Work</a:t>
            </a:r>
            <a:endParaRPr lang="en-US" sz="2000" dirty="0"/>
          </a:p>
          <a:p>
            <a:pPr lvl="1"/>
            <a:r>
              <a:rPr lang="en-US" sz="2000" dirty="0"/>
              <a:t>Limiting cases and paper trading simulations</a:t>
            </a:r>
          </a:p>
          <a:p>
            <a:pPr lvl="1"/>
            <a:r>
              <a:rPr lang="en-US" sz="2000" dirty="0"/>
              <a:t>Benchmarking against other models</a:t>
            </a:r>
          </a:p>
          <a:p>
            <a:pPr lvl="1"/>
            <a:r>
              <a:rPr lang="en-US" sz="2000" dirty="0"/>
              <a:t>Compiler warning messages, rereading the term sheet, etc.</a:t>
            </a:r>
          </a:p>
          <a:p>
            <a:pPr lvl="1"/>
            <a:r>
              <a:rPr lang="en-US" sz="2000" dirty="0"/>
              <a:t>A second set of eyes (independent validation)</a:t>
            </a:r>
          </a:p>
          <a:p>
            <a:endParaRPr lang="en-US" dirty="0"/>
          </a:p>
        </p:txBody>
      </p:sp>
    </p:spTree>
    <p:extLst>
      <p:ext uri="{BB962C8B-B14F-4D97-AF65-F5344CB8AC3E}">
        <p14:creationId xmlns:p14="http://schemas.microsoft.com/office/powerpoint/2010/main" val="2479761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a:t> </a:t>
            </a:r>
            <a:r>
              <a:rPr lang="en-US" dirty="0" smtClean="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 </a:t>
            </a: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a:t> </a:t>
            </a:r>
            <a:r>
              <a:rPr lang="en-US" dirty="0" smtClean="0"/>
              <a:t> </a:t>
            </a:r>
            <a:endParaRPr lang="en-US" dirty="0" smtClean="0"/>
          </a:p>
          <a:p>
            <a:pPr marL="514350" indent="-514350">
              <a:spcBef>
                <a:spcPts val="0"/>
              </a:spcBef>
              <a:buFont typeface="+mj-lt"/>
              <a:buAutoNum type="arabicPeriod"/>
            </a:pPr>
            <a:r>
              <a:rPr lang="en-US" dirty="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r>
              <a:rPr lang="en-US" dirty="0" smtClean="0">
                <a:solidFill>
                  <a:srgbClr val="060606"/>
                </a:solidFill>
                <a:latin typeface="Garamond" panose="02020404030301010803" pitchFamily="18" charset="0"/>
              </a:rPr>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a:t>
            </a:r>
          </a:p>
          <a:p>
            <a:pPr marL="514350" indent="-514350">
              <a:spcBef>
                <a:spcPts val="0"/>
              </a:spcBef>
              <a:buFont typeface="+mj-lt"/>
              <a:buAutoNum type="arabicPeriod"/>
            </a:pPr>
            <a:r>
              <a:rPr lang="en-US" dirty="0"/>
              <a:t> </a:t>
            </a: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smtClean="0">
                <a:solidFill>
                  <a:srgbClr val="060606"/>
                </a:solidFill>
                <a:latin typeface="Garamond" panose="02020404030301010803" pitchFamily="18" charset="0"/>
              </a:rPr>
              <a:t> Validation Frameworks</a:t>
            </a:r>
          </a:p>
        </p:txBody>
      </p:sp>
    </p:spTree>
    <p:extLst>
      <p:ext uri="{BB962C8B-B14F-4D97-AF65-F5344CB8AC3E}">
        <p14:creationId xmlns:p14="http://schemas.microsoft.com/office/powerpoint/2010/main" val="2593926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Validation Scope and Frameworks</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smtClean="0"/>
              <a:t>The point of a validation is to have an independent second opinion that the stress modeling is done well enough.</a:t>
            </a:r>
          </a:p>
          <a:p>
            <a:r>
              <a:rPr lang="en-US" sz="2400" dirty="0" smtClean="0"/>
              <a:t>The key question to answer for the developer is “Why are you comfortable that this is a suitable method, with sufficient documentation and testing?”</a:t>
            </a:r>
          </a:p>
          <a:p>
            <a:r>
              <a:rPr lang="en-US" sz="2400" dirty="0" smtClean="0"/>
              <a:t>The key question for the validator is the same.  Note the quantitative machinery is ultimately to answer a qualitative question.</a:t>
            </a:r>
          </a:p>
          <a:p>
            <a:r>
              <a:rPr lang="en-US" sz="2400" dirty="0" smtClean="0"/>
              <a:t>The framework sets the ground rules for what the validator has to do, and should include all the regulatory guidance and MRA </a:t>
            </a:r>
            <a:r>
              <a:rPr lang="en-US" sz="2400" dirty="0" err="1" smtClean="0"/>
              <a:t>remediations</a:t>
            </a:r>
            <a:r>
              <a:rPr lang="en-US" sz="2400" dirty="0" smtClean="0"/>
              <a:t> from past exams.  The validator following he framework will be less likely to omit important steps.</a:t>
            </a:r>
          </a:p>
          <a:p>
            <a:r>
              <a:rPr lang="en-US" sz="2400" dirty="0" smtClean="0"/>
              <a:t>We all have deadlines, and the framework can help to show when it’s time to stop and move on to the next project.  </a:t>
            </a:r>
            <a:endParaRPr lang="en-US" sz="2400" dirty="0"/>
          </a:p>
          <a:p>
            <a:endParaRPr lang="en-US" sz="1900" dirty="0" smtClean="0"/>
          </a:p>
        </p:txBody>
      </p:sp>
    </p:spTree>
    <p:extLst>
      <p:ext uri="{BB962C8B-B14F-4D97-AF65-F5344CB8AC3E}">
        <p14:creationId xmlns:p14="http://schemas.microsoft.com/office/powerpoint/2010/main" val="3330829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48412"/>
            <a:ext cx="4650569" cy="6268968"/>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99999"/>
                  </a:outerShdw>
                </a:effectLst>
              </a14:hiddenEffects>
            </a:ext>
          </a:extLst>
        </p:spPr>
      </p:pic>
    </p:spTree>
    <p:extLst>
      <p:ext uri="{BB962C8B-B14F-4D97-AF65-F5344CB8AC3E}">
        <p14:creationId xmlns:p14="http://schemas.microsoft.com/office/powerpoint/2010/main" val="29455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1350" cy="511175"/>
          </a:xfrm>
        </p:spPr>
        <p:txBody>
          <a:bodyPr>
            <a:normAutofit fontScale="90000"/>
          </a:bodyPr>
          <a:lstStyle/>
          <a:p>
            <a:r>
              <a:rPr lang="en-US" sz="3200" dirty="0" smtClean="0">
                <a:latin typeface="Garamond" panose="02020404030301010803" pitchFamily="18" charset="0"/>
              </a:rPr>
              <a:t> </a:t>
            </a:r>
            <a:r>
              <a:rPr lang="en-US" sz="3200" dirty="0"/>
              <a:t>Model </a:t>
            </a:r>
            <a:r>
              <a:rPr lang="en-US" sz="3200" dirty="0" smtClean="0"/>
              <a:t>Risk of the stress itself </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sz="2100" dirty="0" smtClean="0">
                <a:solidFill>
                  <a:srgbClr val="060606"/>
                </a:solidFill>
                <a:latin typeface="Garamond" panose="02020404030301010803" pitchFamily="18" charset="0"/>
              </a:rPr>
              <a:t>Two distinct kinds of stress test</a:t>
            </a:r>
          </a:p>
          <a:p>
            <a:pPr lvl="1"/>
            <a:r>
              <a:rPr lang="en-US" sz="2100" dirty="0" smtClean="0">
                <a:solidFill>
                  <a:srgbClr val="060606"/>
                </a:solidFill>
                <a:latin typeface="Garamond" panose="02020404030301010803" pitchFamily="18" charset="0"/>
              </a:rPr>
              <a:t>Stress shocks are instantaneous changes having immediate effects- e.g. VaR</a:t>
            </a:r>
          </a:p>
          <a:p>
            <a:pPr lvl="1"/>
            <a:r>
              <a:rPr lang="en-US" sz="2100" dirty="0" smtClean="0">
                <a:solidFill>
                  <a:srgbClr val="060606"/>
                </a:solidFill>
                <a:latin typeface="Garamond" panose="02020404030301010803" pitchFamily="18" charset="0"/>
              </a:rPr>
              <a:t>Stress scenarios have a well-defined time period and a narrative of aftershocks and reactions – e.g. CCAR</a:t>
            </a:r>
          </a:p>
          <a:p>
            <a:pPr>
              <a:spcBef>
                <a:spcPts val="0"/>
              </a:spcBef>
            </a:pPr>
            <a:r>
              <a:rPr lang="en-US" sz="2100" dirty="0" smtClean="0">
                <a:solidFill>
                  <a:srgbClr val="060606"/>
                </a:solidFill>
                <a:latin typeface="Garamond" panose="02020404030301010803" pitchFamily="18" charset="0"/>
              </a:rPr>
              <a:t>Plausible shocks are easier to design, since they have no plotline</a:t>
            </a:r>
          </a:p>
          <a:p>
            <a:pPr>
              <a:spcBef>
                <a:spcPts val="0"/>
              </a:spcBef>
            </a:pPr>
            <a:r>
              <a:rPr lang="en-US" sz="2100" dirty="0" smtClean="0">
                <a:solidFill>
                  <a:srgbClr val="060606"/>
                </a:solidFill>
                <a:latin typeface="Garamond" panose="02020404030301010803" pitchFamily="18" charset="0"/>
              </a:rPr>
              <a:t>Scenarios are more informative but harder to get plausibility</a:t>
            </a:r>
          </a:p>
          <a:p>
            <a:pPr>
              <a:spcBef>
                <a:spcPts val="0"/>
              </a:spcBef>
            </a:pPr>
            <a:r>
              <a:rPr lang="en-US" sz="2100" dirty="0" smtClean="0">
                <a:solidFill>
                  <a:srgbClr val="060606"/>
                </a:solidFill>
                <a:latin typeface="Garamond" panose="02020404030301010803" pitchFamily="18" charset="0"/>
              </a:rPr>
              <a:t>You cannot just run Monte Carlo and use some of the more stressful computer-generated scenarios; they won’t make sense</a:t>
            </a:r>
          </a:p>
          <a:p>
            <a:pPr>
              <a:spcBef>
                <a:spcPts val="0"/>
              </a:spcBef>
            </a:pPr>
            <a:r>
              <a:rPr lang="en-US" sz="2100" dirty="0" smtClean="0">
                <a:solidFill>
                  <a:srgbClr val="060606"/>
                </a:solidFill>
                <a:latin typeface="Garamond" panose="02020404030301010803" pitchFamily="18" charset="0"/>
              </a:rPr>
              <a:t>In a crisis environment many models break down</a:t>
            </a:r>
          </a:p>
          <a:p>
            <a:pPr lvl="1">
              <a:spcBef>
                <a:spcPts val="0"/>
              </a:spcBef>
            </a:pPr>
            <a:r>
              <a:rPr lang="en-US" sz="2100" dirty="0" smtClean="0">
                <a:solidFill>
                  <a:srgbClr val="060606"/>
                </a:solidFill>
                <a:latin typeface="Garamond" panose="02020404030301010803" pitchFamily="18" charset="0"/>
              </a:rPr>
              <a:t>What is the value of a product that nobody wants to buy?</a:t>
            </a:r>
          </a:p>
          <a:p>
            <a:pPr lvl="1">
              <a:spcBef>
                <a:spcPts val="0"/>
              </a:spcBef>
            </a:pPr>
            <a:r>
              <a:rPr lang="en-US" sz="2100" dirty="0" smtClean="0">
                <a:solidFill>
                  <a:srgbClr val="060606"/>
                </a:solidFill>
                <a:latin typeface="Garamond" panose="02020404030301010803" pitchFamily="18" charset="0"/>
              </a:rPr>
              <a:t>How do you hedge in an illiquid market?</a:t>
            </a:r>
          </a:p>
          <a:p>
            <a:pPr lvl="1">
              <a:spcBef>
                <a:spcPts val="0"/>
              </a:spcBef>
            </a:pPr>
            <a:r>
              <a:rPr lang="en-US" sz="2100" dirty="0" smtClean="0">
                <a:solidFill>
                  <a:srgbClr val="060606"/>
                </a:solidFill>
                <a:latin typeface="Garamond" panose="02020404030301010803" pitchFamily="18" charset="0"/>
              </a:rPr>
              <a:t>Can your yield curve model handle negative rates?  </a:t>
            </a:r>
          </a:p>
          <a:p>
            <a:pPr lvl="1">
              <a:spcBef>
                <a:spcPts val="0"/>
              </a:spcBef>
            </a:pPr>
            <a:r>
              <a:rPr lang="en-US" sz="2100" dirty="0" smtClean="0">
                <a:solidFill>
                  <a:srgbClr val="060606"/>
                </a:solidFill>
                <a:latin typeface="Garamond" panose="02020404030301010803" pitchFamily="18" charset="0"/>
              </a:rPr>
              <a:t>What happens in hyperinflation with 3-month Treasuries at 150%?</a:t>
            </a:r>
          </a:p>
          <a:p>
            <a:r>
              <a:rPr lang="en-US" sz="2100" dirty="0" smtClean="0">
                <a:solidFill>
                  <a:srgbClr val="060606"/>
                </a:solidFill>
                <a:latin typeface="Garamond" panose="02020404030301010803" pitchFamily="18" charset="0"/>
              </a:rPr>
              <a:t> </a:t>
            </a:r>
            <a:r>
              <a:rPr lang="en-US" sz="2100" dirty="0">
                <a:solidFill>
                  <a:srgbClr val="060606"/>
                </a:solidFill>
                <a:latin typeface="Garamond" pitchFamily="18" charset="0"/>
              </a:rPr>
              <a:t>Severe stresses are rare and usually you cannot </a:t>
            </a:r>
            <a:r>
              <a:rPr lang="en-US" sz="2100" dirty="0" smtClean="0">
                <a:solidFill>
                  <a:srgbClr val="060606"/>
                </a:solidFill>
                <a:latin typeface="Garamond" pitchFamily="18" charset="0"/>
              </a:rPr>
              <a:t>do a traditional backtest </a:t>
            </a:r>
            <a:r>
              <a:rPr lang="en-US" sz="2100" dirty="0">
                <a:solidFill>
                  <a:srgbClr val="060606"/>
                </a:solidFill>
                <a:latin typeface="Garamond" pitchFamily="18" charset="0"/>
              </a:rPr>
              <a:t>because of sparse or no data</a:t>
            </a:r>
            <a:r>
              <a:rPr lang="en-US" sz="2100" dirty="0" smtClean="0">
                <a:solidFill>
                  <a:srgbClr val="060606"/>
                </a:solidFill>
                <a:latin typeface="Garamond" pitchFamily="18" charset="0"/>
              </a:rPr>
              <a:t>.  Aesthetics and subjective plausibility are the best you can do.</a:t>
            </a:r>
          </a:p>
          <a:p>
            <a:pPr lvl="1"/>
            <a:r>
              <a:rPr lang="en-US" sz="2100" dirty="0" smtClean="0">
                <a:solidFill>
                  <a:srgbClr val="060606"/>
                </a:solidFill>
                <a:latin typeface="Garamond" pitchFamily="18" charset="0"/>
              </a:rPr>
              <a:t>You can also look at older historical stresses, but they are not as relevant.  The Panic of 1837, where 11 states in the U.S. defaulted, is not as plausible today.</a:t>
            </a:r>
          </a:p>
          <a:p>
            <a:pPr lvl="1"/>
            <a:r>
              <a:rPr lang="en-US" sz="2000" dirty="0"/>
              <a:t>The US financial panics of 1819, 1837, 1857, 1873, 1893, 1929, 1987, 1998, and 2007 were not identical. </a:t>
            </a:r>
            <a:r>
              <a:rPr lang="en-US" sz="2000" dirty="0" smtClean="0"/>
              <a:t> You can use them as case studies, but not as a stress deck to draw cards from.</a:t>
            </a:r>
            <a:endParaRPr lang="en-US" sz="2100" dirty="0" smtClean="0">
              <a:solidFill>
                <a:srgbClr val="060606"/>
              </a:solidFill>
              <a:latin typeface="Garamond" pitchFamily="18" charset="0"/>
            </a:endParaRPr>
          </a:p>
          <a:p>
            <a:r>
              <a:rPr lang="en-US" sz="2100" dirty="0" smtClean="0"/>
              <a:t>Does the stress</a:t>
            </a:r>
            <a:r>
              <a:rPr lang="en-US" sz="2100" dirty="0" smtClean="0">
                <a:solidFill>
                  <a:srgbClr val="060606"/>
                </a:solidFill>
                <a:latin typeface="Garamond" pitchFamily="18" charset="0"/>
              </a:rPr>
              <a:t> include contagion and circuit breakers in longer scenarios?</a:t>
            </a:r>
          </a:p>
          <a:p>
            <a:r>
              <a:rPr lang="en-US" sz="2100" dirty="0" smtClean="0">
                <a:solidFill>
                  <a:srgbClr val="060606"/>
                </a:solidFill>
                <a:latin typeface="Garamond" pitchFamily="18" charset="0"/>
              </a:rPr>
              <a:t>Good documentation by the stress designer, explaining why the stress is that way, is crucial to getting the stress accepted by the businesses, the validators, and the regulators.</a:t>
            </a:r>
            <a:endParaRPr lang="en-US" sz="2100" dirty="0">
              <a:solidFill>
                <a:srgbClr val="060606"/>
              </a:solidFill>
              <a:latin typeface="Garamond" pitchFamily="18" charset="0"/>
            </a:endParaRPr>
          </a:p>
          <a:p>
            <a:endParaRPr lang="en-US" dirty="0" smtClean="0">
              <a:latin typeface="Algerian" panose="04020705040A02060702" pitchFamily="82" charset="0"/>
            </a:endParaRPr>
          </a:p>
          <a:p>
            <a:pPr marL="0" indent="0">
              <a:buNone/>
            </a:pPr>
            <a:endParaRPr lang="en-US" dirty="0"/>
          </a:p>
        </p:txBody>
      </p:sp>
    </p:spTree>
    <p:extLst>
      <p:ext uri="{BB962C8B-B14F-4D97-AF65-F5344CB8AC3E}">
        <p14:creationId xmlns:p14="http://schemas.microsoft.com/office/powerpoint/2010/main" val="2604279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1350" cy="511175"/>
          </a:xfrm>
        </p:spPr>
        <p:txBody>
          <a:bodyPr>
            <a:normAutofit fontScale="90000"/>
          </a:bodyPr>
          <a:lstStyle/>
          <a:p>
            <a:r>
              <a:rPr lang="en-US" sz="3200" dirty="0" smtClean="0">
                <a:latin typeface="Garamond" panose="02020404030301010803" pitchFamily="18" charset="0"/>
              </a:rPr>
              <a:t> </a:t>
            </a:r>
            <a:r>
              <a:rPr lang="en-US" sz="3200" dirty="0"/>
              <a:t>Model </a:t>
            </a:r>
            <a:r>
              <a:rPr lang="en-US" sz="3200" dirty="0" smtClean="0"/>
              <a:t>Risk of the individual models </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latin typeface="+mn-lt"/>
              </a:rPr>
              <a:t>The stresses will affect the business.  Since this stress is hypothetical, the effect must be modeled.  </a:t>
            </a:r>
          </a:p>
          <a:p>
            <a:r>
              <a:rPr lang="en-US" sz="2400" dirty="0" smtClean="0">
                <a:latin typeface="+mn-lt"/>
              </a:rPr>
              <a:t>Some positions and processes will require validated models to measure the effects of the stress, but some of the hypothetical stress effects will be measured with non-model tools.  Under some stresses, the non-model tools require extra assumptions and become honest-to-goodness models needing validation.</a:t>
            </a:r>
          </a:p>
          <a:p>
            <a:r>
              <a:rPr lang="en-US" sz="2400" dirty="0" smtClean="0">
                <a:latin typeface="+mn-lt"/>
              </a:rPr>
              <a:t>Models make assumptions, and stress scenarios make assumptions.  Are they compatible?</a:t>
            </a:r>
          </a:p>
          <a:p>
            <a:pPr marL="0" indent="0">
              <a:buNone/>
            </a:pPr>
            <a:endParaRPr lang="en-US" dirty="0"/>
          </a:p>
        </p:txBody>
      </p:sp>
    </p:spTree>
    <p:extLst>
      <p:ext uri="{BB962C8B-B14F-4D97-AF65-F5344CB8AC3E}">
        <p14:creationId xmlns:p14="http://schemas.microsoft.com/office/powerpoint/2010/main" val="1640833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1350" cy="511175"/>
          </a:xfrm>
        </p:spPr>
        <p:txBody>
          <a:bodyPr>
            <a:normAutofit fontScale="90000"/>
          </a:bodyPr>
          <a:lstStyle/>
          <a:p>
            <a:r>
              <a:rPr lang="en-US" sz="3200" dirty="0" smtClean="0">
                <a:latin typeface="Garamond" panose="02020404030301010803" pitchFamily="18" charset="0"/>
              </a:rPr>
              <a:t> </a:t>
            </a:r>
            <a:r>
              <a:rPr lang="en-US" sz="3200" dirty="0" smtClean="0"/>
              <a:t>Model Ecosystem Risk </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latin typeface="+mn-lt"/>
              </a:rPr>
              <a:t>Even if the stress itself is validated, and each model used for the stress test is individually validated, there is still model risk from the pieces not fitting together.</a:t>
            </a:r>
          </a:p>
          <a:p>
            <a:r>
              <a:rPr lang="en-US" sz="2400" dirty="0" smtClean="0">
                <a:latin typeface="+mn-lt"/>
              </a:rPr>
              <a:t>I published something about this in </a:t>
            </a:r>
            <a:r>
              <a:rPr lang="en-US" sz="2400" dirty="0" smtClean="0">
                <a:latin typeface="+mn-lt"/>
                <a:hlinkClick r:id="rId2"/>
              </a:rPr>
              <a:t>J. Structured Finance article Spring 2017</a:t>
            </a:r>
            <a:r>
              <a:rPr lang="en-US" sz="2400" dirty="0" smtClean="0">
                <a:latin typeface="+mn-lt"/>
              </a:rPr>
              <a:t> </a:t>
            </a:r>
          </a:p>
          <a:p>
            <a:r>
              <a:rPr lang="en-US" sz="2400" dirty="0">
                <a:latin typeface="+mn-lt"/>
              </a:rPr>
              <a:t> </a:t>
            </a:r>
            <a:r>
              <a:rPr lang="en-US" sz="2400" dirty="0" smtClean="0">
                <a:latin typeface="+mn-lt"/>
              </a:rPr>
              <a:t>The </a:t>
            </a:r>
            <a:r>
              <a:rPr lang="en-US" sz="2400" dirty="0">
                <a:latin typeface="+mn-lt"/>
              </a:rPr>
              <a:t>inputs to one model are the outputs from another </a:t>
            </a:r>
            <a:r>
              <a:rPr lang="en-US" sz="2400" dirty="0" smtClean="0">
                <a:latin typeface="+mn-lt"/>
              </a:rPr>
              <a:t>model, or tool, </a:t>
            </a:r>
            <a:r>
              <a:rPr lang="en-US" sz="2400" dirty="0">
                <a:latin typeface="+mn-lt"/>
              </a:rPr>
              <a:t>with subtly incompatible assumptions, or built for slightly incompatible purposes or somewhat different markets. Models </a:t>
            </a:r>
            <a:r>
              <a:rPr lang="en-US" sz="2400" dirty="0" smtClean="0">
                <a:latin typeface="+mn-lt"/>
              </a:rPr>
              <a:t>make assumptions, and might have modified these assumptions for stress conditions.  Are the models compatible?</a:t>
            </a:r>
          </a:p>
          <a:p>
            <a:pPr marL="0" indent="0">
              <a:buNone/>
            </a:pPr>
            <a:endParaRPr lang="en-US" dirty="0"/>
          </a:p>
        </p:txBody>
      </p:sp>
    </p:spTree>
    <p:extLst>
      <p:ext uri="{BB962C8B-B14F-4D97-AF65-F5344CB8AC3E}">
        <p14:creationId xmlns:p14="http://schemas.microsoft.com/office/powerpoint/2010/main" val="1496819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 </a:t>
            </a:r>
            <a:r>
              <a:rPr lang="en-US" dirty="0" smtClean="0"/>
              <a:t>Outline</a:t>
            </a:r>
            <a:endParaRPr lang="en-US" sz="3200" dirty="0">
              <a:latin typeface="Garamond" panose="02020404030301010803" pitchFamily="18" charset="0"/>
            </a:endParaRPr>
          </a:p>
        </p:txBody>
      </p:sp>
      <p:sp>
        <p:nvSpPr>
          <p:cNvPr id="3" name="Content Placeholder 2"/>
          <p:cNvSpPr>
            <a:spLocks noGrp="1"/>
          </p:cNvSpPr>
          <p:nvPr>
            <p:ph idx="1"/>
          </p:nvPr>
        </p:nvSpPr>
        <p:spPr>
          <a:xfrm>
            <a:off x="457200" y="990600"/>
            <a:ext cx="8261350" cy="5334000"/>
          </a:xfrm>
        </p:spPr>
        <p:txBody>
          <a:bodyPr>
            <a:normAutofit/>
          </a:bodyPr>
          <a:lstStyle/>
          <a:p>
            <a:pPr marL="514350" indent="-514350">
              <a:spcBef>
                <a:spcPts val="0"/>
              </a:spcBef>
              <a:buFont typeface="+mj-lt"/>
              <a:buAutoNum type="arabicPeriod"/>
            </a:pPr>
            <a:r>
              <a:rPr lang="en-US" dirty="0" smtClean="0"/>
              <a:t> </a:t>
            </a: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endParaRPr lang="en-US" dirty="0" smtClean="0">
              <a:solidFill>
                <a:srgbClr val="060606"/>
              </a:solidFill>
              <a:latin typeface="Garamond" panose="02020404030301010803" pitchFamily="18" charset="0"/>
            </a:endParaRPr>
          </a:p>
          <a:p>
            <a:pPr marL="514350" indent="-514350">
              <a:spcBef>
                <a:spcPts val="0"/>
              </a:spcBef>
              <a:buFont typeface="+mj-lt"/>
              <a:buAutoNum type="arabicPeriod"/>
            </a:pPr>
            <a:r>
              <a:rPr lang="en-US" dirty="0"/>
              <a:t>  </a:t>
            </a:r>
            <a:r>
              <a:rPr lang="en-US" dirty="0" smtClean="0"/>
              <a:t>Defining stresses – best practice</a:t>
            </a:r>
          </a:p>
        </p:txBody>
      </p:sp>
    </p:spTree>
    <p:extLst>
      <p:ext uri="{BB962C8B-B14F-4D97-AF65-F5344CB8AC3E}">
        <p14:creationId xmlns:p14="http://schemas.microsoft.com/office/powerpoint/2010/main" val="452669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A bad day is more cats.  Stress is when the glass breaks.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371600"/>
            <a:ext cx="5257800" cy="5058005"/>
          </a:xfrm>
          <a:prstGeom prst="rect">
            <a:avLst/>
          </a:prstGeom>
        </p:spPr>
      </p:pic>
      <p:cxnSp>
        <p:nvCxnSpPr>
          <p:cNvPr id="5" name="Straight Arrow Connector 4"/>
          <p:cNvCxnSpPr/>
          <p:nvPr/>
        </p:nvCxnSpPr>
        <p:spPr bwMode="auto">
          <a:xfrm flipH="1">
            <a:off x="4495800" y="2297946"/>
            <a:ext cx="2882095" cy="972273"/>
          </a:xfrm>
          <a:prstGeom prst="straightConnector1">
            <a:avLst/>
          </a:prstGeom>
          <a:solidFill>
            <a:schemeClr val="accent1"/>
          </a:solidFill>
          <a:ln w="19050" cap="flat" cmpd="sng" algn="ctr">
            <a:solidFill>
              <a:srgbClr val="0099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7377895" y="2113280"/>
            <a:ext cx="1352310" cy="369332"/>
          </a:xfrm>
          <a:prstGeom prst="rect">
            <a:avLst/>
          </a:prstGeom>
        </p:spPr>
        <p:txBody>
          <a:bodyPr wrap="square">
            <a:spAutoFit/>
          </a:bodyPr>
          <a:lstStyle/>
          <a:p>
            <a:pPr lvl="0"/>
            <a:r>
              <a:rPr lang="en-US" dirty="0" smtClean="0">
                <a:solidFill>
                  <a:prstClr val="black"/>
                </a:solidFill>
                <a:latin typeface="Garamond" panose="02020404030301010803" pitchFamily="18" charset="0"/>
              </a:rPr>
              <a:t>Squeeker</a:t>
            </a:r>
            <a:endParaRPr lang="en-US"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58168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ME_Brand">
  <a:themeElements>
    <a:clrScheme name="Custom 6">
      <a:dk1>
        <a:srgbClr val="595959"/>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E_Brand">
  <a:themeElements>
    <a:clrScheme name="Custom 6">
      <a:dk1>
        <a:srgbClr val="595959"/>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ME_Brand">
  <a:themeElements>
    <a:clrScheme name="Custom 6">
      <a:dk1>
        <a:srgbClr val="595959"/>
      </a:dk1>
      <a:lt1>
        <a:sysClr val="window" lastClr="FFFFFF"/>
      </a:lt1>
      <a:dk2>
        <a:srgbClr val="37597C"/>
      </a:dk2>
      <a:lt2>
        <a:srgbClr val="DADFE1"/>
      </a:lt2>
      <a:accent1>
        <a:srgbClr val="001738"/>
      </a:accent1>
      <a:accent2>
        <a:srgbClr val="003057"/>
      </a:accent2>
      <a:accent3>
        <a:srgbClr val="0078C1"/>
      </a:accent3>
      <a:accent4>
        <a:srgbClr val="61B1E3"/>
      </a:accent4>
      <a:accent5>
        <a:srgbClr val="77777A"/>
      </a:accent5>
      <a:accent6>
        <a:srgbClr val="F2A900"/>
      </a:accent6>
      <a:hlink>
        <a:srgbClr val="00816D"/>
      </a:hlink>
      <a:folHlink>
        <a:srgbClr val="8C4799"/>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40805</TotalTime>
  <Words>5088</Words>
  <Application>Microsoft Office PowerPoint</Application>
  <PresentationFormat>On-screen Show (4:3)</PresentationFormat>
  <Paragraphs>357</Paragraphs>
  <Slides>49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ＭＳ Ｐゴシック</vt:lpstr>
      <vt:lpstr>Algerian</vt:lpstr>
      <vt:lpstr>Arial</vt:lpstr>
      <vt:lpstr>Calibri</vt:lpstr>
      <vt:lpstr>Courier New</vt:lpstr>
      <vt:lpstr>Garamond</vt:lpstr>
      <vt:lpstr>Helvetica</vt:lpstr>
      <vt:lpstr>Wingdings</vt:lpstr>
      <vt:lpstr>1_CME_Brand</vt:lpstr>
      <vt:lpstr>CME_Brand</vt:lpstr>
      <vt:lpstr>2_CME_Brand</vt:lpstr>
      <vt:lpstr>   x     Model Risk and Validation  for Stress Testing   Stress Testing: Latest Developments &amp; Best Practice September 27-28</vt:lpstr>
      <vt:lpstr>The Usual Caveats</vt:lpstr>
      <vt:lpstr> Outline</vt:lpstr>
      <vt:lpstr> Outline</vt:lpstr>
      <vt:lpstr> Model Risk of the stress itself </vt:lpstr>
      <vt:lpstr> Model Risk of the individual models </vt:lpstr>
      <vt:lpstr> Model Ecosystem Risk </vt:lpstr>
      <vt:lpstr> Outline</vt:lpstr>
      <vt:lpstr>A bad day is more cats.  Stress is when the glass breaks.</vt:lpstr>
      <vt:lpstr>Validation of Stress Plausibility</vt:lpstr>
      <vt:lpstr>Validation of Stress Severity</vt:lpstr>
      <vt:lpstr>Sizing a stress test</vt:lpstr>
      <vt:lpstr> Scenario Expansion</vt:lpstr>
      <vt:lpstr>Tail Dependence</vt:lpstr>
      <vt:lpstr>Tonsuring</vt:lpstr>
      <vt:lpstr>An example of tonsuring</vt:lpstr>
      <vt:lpstr>More Suggestions for Scenario Design</vt:lpstr>
      <vt:lpstr> Outline</vt:lpstr>
      <vt:lpstr>Risk of Models under Stress Conditions</vt:lpstr>
      <vt:lpstr>Model Inputs under Stress Conditions</vt:lpstr>
      <vt:lpstr> Outline</vt:lpstr>
      <vt:lpstr>Keeping the Regulators Satisfied</vt:lpstr>
      <vt:lpstr> Outline</vt:lpstr>
      <vt:lpstr>Model Limitations</vt:lpstr>
      <vt:lpstr>Avoiding hubris</vt:lpstr>
      <vt:lpstr>Avoiding myopia</vt:lpstr>
      <vt:lpstr>Other Tail Dependences</vt:lpstr>
      <vt:lpstr>Long histories</vt:lpstr>
      <vt:lpstr>The Egg Question</vt:lpstr>
      <vt:lpstr> Outline</vt:lpstr>
      <vt:lpstr>What Makes a Validator Challenge Effective?</vt:lpstr>
      <vt:lpstr>Institutional Acceptance</vt:lpstr>
      <vt:lpstr>Models are hard to build</vt:lpstr>
      <vt:lpstr>Challenger Models</vt:lpstr>
      <vt:lpstr>More ways to challenge</vt:lpstr>
      <vt:lpstr> Outline</vt:lpstr>
      <vt:lpstr>Model Risk Quantification</vt:lpstr>
      <vt:lpstr>Model Risk of Model Risk Measures</vt:lpstr>
      <vt:lpstr> Outline</vt:lpstr>
      <vt:lpstr>Stress Scenario Limitations</vt:lpstr>
      <vt:lpstr>Model Limitations</vt:lpstr>
      <vt:lpstr> Outline</vt:lpstr>
      <vt:lpstr>Validation Toolbox for Stresses</vt:lpstr>
      <vt:lpstr>Validation Toolbox for Models</vt:lpstr>
      <vt:lpstr>More for the Validation Toolbox for Models</vt:lpstr>
      <vt:lpstr>Rabin’s Rules</vt:lpstr>
      <vt:lpstr> Outline</vt:lpstr>
      <vt:lpstr>Validation Scope and Frameworks</vt:lpstr>
      <vt:lpstr>PowerPoint Presentation</vt:lpstr>
    </vt:vector>
  </TitlesOfParts>
  <Company>AIG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talks mid-2014</dc:title>
  <dc:creator>Goldberg, Martin</dc:creator>
  <cp:lastModifiedBy>M</cp:lastModifiedBy>
  <cp:revision>145</cp:revision>
  <cp:lastPrinted>2015-03-09T16:17:58Z</cp:lastPrinted>
  <dcterms:created xsi:type="dcterms:W3CDTF">2015-01-30T19:48:35Z</dcterms:created>
  <dcterms:modified xsi:type="dcterms:W3CDTF">2017-07-17T15:37:32Z</dcterms:modified>
</cp:coreProperties>
</file>